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9" r:id="rId8"/>
    <p:sldId id="281" r:id="rId9"/>
    <p:sldId id="262" r:id="rId10"/>
    <p:sldId id="270" r:id="rId11"/>
    <p:sldId id="271" r:id="rId12"/>
    <p:sldId id="264" r:id="rId13"/>
    <p:sldId id="280" r:id="rId14"/>
    <p:sldId id="282" r:id="rId15"/>
    <p:sldId id="268" r:id="rId16"/>
    <p:sldId id="273" r:id="rId17"/>
    <p:sldId id="26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30FD8B-A060-28BA-F3B4-DB911C3FCA99}" name="Katrijn van der Boon" initials="KB" userId="S::katrijn.van.der.boon@scouting.nl::f4230812-90e1-4a62-bcd4-88e5837b1bfd" providerId="AD"/>
  <p188:author id="{89A0D3E1-F4AB-E51C-1B62-B21565C031F7}" name="Fedde Boersma" initials="FB" userId="S::fedde.boersma@scouting.nl::7f6c8ad8-397f-490f-b314-2016fd308e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5344B"/>
    <a:srgbClr val="9F365E"/>
    <a:srgbClr val="21713F"/>
    <a:srgbClr val="0F9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62DD3-F321-4D96-BA81-25220CBA23E8}" v="12" dt="2025-10-30T11:59:43.681"/>
    <p1510:client id="{CB2EF1BA-7D83-46D0-ACC0-AD8B06456BAF}" v="1" dt="2025-10-30T16:02:42.302"/>
    <p1510:client id="{F05D2FFE-EB03-DF46-43C2-380D86E90011}" v="61" dt="2025-10-30T15:59:40.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gro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227B2-47AA-35E5-9356-5D95ED9898BC}"/>
              </a:ext>
            </a:extLst>
          </p:cNvPr>
          <p:cNvSpPr>
            <a:spLocks noGrp="1"/>
          </p:cNvSpPr>
          <p:nvPr>
            <p:ph type="ctrTitle"/>
          </p:nvPr>
        </p:nvSpPr>
        <p:spPr>
          <a:xfrm>
            <a:off x="276046" y="4553526"/>
            <a:ext cx="11619780" cy="1263073"/>
          </a:xfrm>
        </p:spPr>
        <p:txBody>
          <a:bodyPr anchor="b"/>
          <a:lstStyle>
            <a:lvl1pPr algn="ctr">
              <a:defRPr sz="6000">
                <a:solidFill>
                  <a:srgbClr val="9F365E"/>
                </a:solidFill>
              </a:defRPr>
            </a:lvl1pPr>
          </a:lstStyle>
          <a:p>
            <a:r>
              <a:rPr lang="nl-NL"/>
              <a:t>Klik om stijl te bewerken</a:t>
            </a:r>
          </a:p>
        </p:txBody>
      </p:sp>
      <p:sp>
        <p:nvSpPr>
          <p:cNvPr id="3" name="Ondertitel 2">
            <a:extLst>
              <a:ext uri="{FF2B5EF4-FFF2-40B4-BE49-F238E27FC236}">
                <a16:creationId xmlns:a16="http://schemas.microsoft.com/office/drawing/2014/main" id="{3CD79E2D-087D-A21B-688D-89B854FD31B1}"/>
              </a:ext>
            </a:extLst>
          </p:cNvPr>
          <p:cNvSpPr>
            <a:spLocks noGrp="1"/>
          </p:cNvSpPr>
          <p:nvPr>
            <p:ph type="subTitle" idx="1"/>
          </p:nvPr>
        </p:nvSpPr>
        <p:spPr>
          <a:xfrm>
            <a:off x="276046" y="5957454"/>
            <a:ext cx="11619780" cy="665235"/>
          </a:xfrm>
        </p:spPr>
        <p:txBody>
          <a:bodyPr/>
          <a:lstStyle>
            <a:lvl1pPr marL="0" indent="0" algn="ctr">
              <a:buNone/>
              <a:defRPr sz="2400">
                <a:solidFill>
                  <a:srgbClr val="7534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68249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ars bov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C64860E-D69D-81A0-E8C1-E73C9AF95495}"/>
              </a:ext>
            </a:extLst>
          </p:cNvPr>
          <p:cNvSpPr>
            <a:spLocks noGrp="1"/>
          </p:cNvSpPr>
          <p:nvPr>
            <p:ph type="dt" sz="half" idx="10"/>
          </p:nvPr>
        </p:nvSpPr>
        <p:spPr/>
        <p:txBody>
          <a:bodyPr/>
          <a:lstStyle/>
          <a:p>
            <a:fld id="{69E0823B-42C1-445A-8297-7066970F60AE}"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54C1E8EA-A61F-559F-6532-B7A6B67F8A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822B6E-C2CA-3537-5EEA-D683BFC7739F}"/>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2" name="Tijdelijke aanduiding voor titel 1">
            <a:extLst>
              <a:ext uri="{FF2B5EF4-FFF2-40B4-BE49-F238E27FC236}">
                <a16:creationId xmlns:a16="http://schemas.microsoft.com/office/drawing/2014/main" id="{322BED43-C03F-E68C-286B-4084EC327244}"/>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E4EA698-AA9F-9AA0-42BF-C238582B136B}"/>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962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0366" y="1574402"/>
            <a:ext cx="7816272" cy="2184798"/>
          </a:xfrm>
          <a:prstGeom prst="rect">
            <a:avLst/>
          </a:prstGeom>
        </p:spPr>
        <p:txBody>
          <a:bodyPr vert="horz" lIns="91440" tIns="45720" rIns="91440" bIns="45720" rtlCol="0" anchor="ctr">
            <a:normAutofit/>
          </a:bodyPr>
          <a:lstStyle>
            <a:lvl1pPr>
              <a:defRPr sz="6000"/>
            </a:lvl1pPr>
          </a:lstStyle>
          <a:p>
            <a:r>
              <a:rPr lang="nl-NL"/>
              <a:t>Klik om stijl te bewerken</a:t>
            </a:r>
          </a:p>
        </p:txBody>
      </p:sp>
      <p:sp>
        <p:nvSpPr>
          <p:cNvPr id="2" name="Ondertitel 2">
            <a:extLst>
              <a:ext uri="{FF2B5EF4-FFF2-40B4-BE49-F238E27FC236}">
                <a16:creationId xmlns:a16="http://schemas.microsoft.com/office/drawing/2014/main" id="{9D6BFADF-6A88-CA5C-5FE6-F13D016DD127}"/>
              </a:ext>
            </a:extLst>
          </p:cNvPr>
          <p:cNvSpPr>
            <a:spLocks noGrp="1"/>
          </p:cNvSpPr>
          <p:nvPr>
            <p:ph type="subTitle" idx="1"/>
          </p:nvPr>
        </p:nvSpPr>
        <p:spPr>
          <a:xfrm>
            <a:off x="607292" y="3980872"/>
            <a:ext cx="7816272" cy="162560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5226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uw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41000B2-6CC1-C974-93F1-84F11BCC54E4}"/>
              </a:ext>
            </a:extLst>
          </p:cNvPr>
          <p:cNvSpPr>
            <a:spLocks noGrp="1"/>
          </p:cNvSpPr>
          <p:nvPr>
            <p:ph type="dt" sz="half" idx="10"/>
          </p:nvPr>
        </p:nvSpPr>
        <p:spPr/>
        <p:txBody>
          <a:bodyPr/>
          <a:lstStyle/>
          <a:p>
            <a:fld id="{69E0823B-42C1-445A-8297-7066970F60AE}"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A6BF9C6B-938C-3467-172B-3153ECBDF5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66D276-C68C-69B7-7C38-C34BC0C95CE4}"/>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7" name="Tijdelijke aanduiding voor titel 1">
            <a:extLst>
              <a:ext uri="{FF2B5EF4-FFF2-40B4-BE49-F238E27FC236}">
                <a16:creationId xmlns:a16="http://schemas.microsoft.com/office/drawing/2014/main" id="{5164723D-AAA8-0CCE-6A00-A4140266EDC9}"/>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8" name="Tijdelijke aanduiding voor tekst 2">
            <a:extLst>
              <a:ext uri="{FF2B5EF4-FFF2-40B4-BE49-F238E27FC236}">
                <a16:creationId xmlns:a16="http://schemas.microsoft.com/office/drawing/2014/main" id="{1F657B7A-966D-F4CF-D5B7-E2E846293D9F}"/>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947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je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id="{EA7E6B29-3EEA-2635-9C50-6056624BA77B}"/>
              </a:ext>
            </a:extLst>
          </p:cNvPr>
          <p:cNvSpPr>
            <a:spLocks noGrp="1"/>
          </p:cNvSpPr>
          <p:nvPr>
            <p:ph type="dt" sz="half" idx="10"/>
          </p:nvPr>
        </p:nvSpPr>
        <p:spPr/>
        <p:txBody>
          <a:bodyPr/>
          <a:lstStyle/>
          <a:p>
            <a:fld id="{69E0823B-42C1-445A-8297-7066970F60AE}" type="datetimeFigureOut">
              <a:rPr lang="nl-NL" smtClean="0"/>
              <a:t>30-10-2025</a:t>
            </a:fld>
            <a:endParaRPr lang="nl-NL"/>
          </a:p>
        </p:txBody>
      </p:sp>
      <p:sp>
        <p:nvSpPr>
          <p:cNvPr id="8" name="Tijdelijke aanduiding voor voettekst 7">
            <a:extLst>
              <a:ext uri="{FF2B5EF4-FFF2-40B4-BE49-F238E27FC236}">
                <a16:creationId xmlns:a16="http://schemas.microsoft.com/office/drawing/2014/main" id="{8CFAD255-79F1-1D71-D967-3CB4DB009DA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297B69-45EF-8782-D688-560A5965DFF2}"/>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10" name="Tijdelijke aanduiding voor titel 1">
            <a:extLst>
              <a:ext uri="{FF2B5EF4-FFF2-40B4-BE49-F238E27FC236}">
                <a16:creationId xmlns:a16="http://schemas.microsoft.com/office/drawing/2014/main" id="{E2E8EA2D-B984-AE48-A120-03C406D69616}"/>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11" name="Tijdelijke aanduiding voor tekst 2">
            <a:extLst>
              <a:ext uri="{FF2B5EF4-FFF2-40B4-BE49-F238E27FC236}">
                <a16:creationId xmlns:a16="http://schemas.microsoft.com/office/drawing/2014/main" id="{8F6EF293-F334-FC5E-4B57-9D67857B5367}"/>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0739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en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EC608D-4624-AEE8-FFE1-A65C0ACF3124}"/>
              </a:ext>
            </a:extLst>
          </p:cNvPr>
          <p:cNvSpPr>
            <a:spLocks noGrp="1"/>
          </p:cNvSpPr>
          <p:nvPr>
            <p:ph type="dt" sz="half" idx="10"/>
          </p:nvPr>
        </p:nvSpPr>
        <p:spPr/>
        <p:txBody>
          <a:bodyPr/>
          <a:lstStyle/>
          <a:p>
            <a:fld id="{69E0823B-42C1-445A-8297-7066970F60AE}" type="datetimeFigureOut">
              <a:rPr lang="nl-NL" smtClean="0"/>
              <a:t>30-10-2025</a:t>
            </a:fld>
            <a:endParaRPr lang="nl-NL"/>
          </a:p>
        </p:txBody>
      </p:sp>
      <p:sp>
        <p:nvSpPr>
          <p:cNvPr id="3" name="Tijdelijke aanduiding voor voettekst 2">
            <a:extLst>
              <a:ext uri="{FF2B5EF4-FFF2-40B4-BE49-F238E27FC236}">
                <a16:creationId xmlns:a16="http://schemas.microsoft.com/office/drawing/2014/main" id="{0EA791A5-D983-7400-DBFB-9BDE268E8A4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E57B02-EE28-9481-6426-BC11EF03A4CE}"/>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5" name="Tijdelijke aanduiding voor titel 1">
            <a:extLst>
              <a:ext uri="{FF2B5EF4-FFF2-40B4-BE49-F238E27FC236}">
                <a16:creationId xmlns:a16="http://schemas.microsoft.com/office/drawing/2014/main" id="{56B6687F-DDE3-E19C-E0CB-08527683C74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6" name="Tijdelijke aanduiding voor tekst 2">
            <a:extLst>
              <a:ext uri="{FF2B5EF4-FFF2-40B4-BE49-F238E27FC236}">
                <a16:creationId xmlns:a16="http://schemas.microsoft.com/office/drawing/2014/main" id="{13BE9CB2-5BC6-7D20-A200-FA85EA198ADC}"/>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8892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od bov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EAD30921-6ECE-16E7-028E-877C2B872346}"/>
              </a:ext>
            </a:extLst>
          </p:cNvPr>
          <p:cNvSpPr>
            <a:spLocks noGrp="1"/>
          </p:cNvSpPr>
          <p:nvPr>
            <p:ph type="dt" sz="half" idx="10"/>
          </p:nvPr>
        </p:nvSpPr>
        <p:spPr/>
        <p:txBody>
          <a:bodyPr/>
          <a:lstStyle/>
          <a:p>
            <a:fld id="{69E0823B-42C1-445A-8297-7066970F60AE}"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099C6096-7E9A-1D00-A4F7-41A5CB2FF5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FAE77B-8F6A-8F68-4424-460547724F0D}"/>
              </a:ext>
            </a:extLst>
          </p:cNvPr>
          <p:cNvSpPr>
            <a:spLocks noGrp="1"/>
          </p:cNvSpPr>
          <p:nvPr>
            <p:ph type="sldNum" sz="quarter" idx="12"/>
          </p:nvPr>
        </p:nvSpPr>
        <p:spPr/>
        <p:txBody>
          <a:bodyPr/>
          <a:lstStyle/>
          <a:p>
            <a:fld id="{50F28F23-14CB-4BDA-A3A5-DBB280AC5E7D}" type="slidenum">
              <a:rPr lang="nl-NL" smtClean="0"/>
              <a:t>‹nr.›</a:t>
            </a:fld>
            <a:endParaRPr lang="nl-NL"/>
          </a:p>
        </p:txBody>
      </p:sp>
      <p:sp>
        <p:nvSpPr>
          <p:cNvPr id="8" name="Tijdelijke aanduiding voor titel 1">
            <a:extLst>
              <a:ext uri="{FF2B5EF4-FFF2-40B4-BE49-F238E27FC236}">
                <a16:creationId xmlns:a16="http://schemas.microsoft.com/office/drawing/2014/main" id="{2390E231-DD3F-7149-AEAC-FC0D631F998A}"/>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9" name="Tijdelijke aanduiding voor tekst 2">
            <a:extLst>
              <a:ext uri="{FF2B5EF4-FFF2-40B4-BE49-F238E27FC236}">
                <a16:creationId xmlns:a16="http://schemas.microsoft.com/office/drawing/2014/main" id="{C8DA6D1F-1AE6-CE58-18C8-AFCCA0B9465D}"/>
              </a:ext>
            </a:extLst>
          </p:cNvPr>
          <p:cNvSpPr>
            <a:spLocks noGrp="1"/>
          </p:cNvSpPr>
          <p:nvPr>
            <p:ph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3684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D99A29-57CE-DA5C-28DA-BC9532CFBA3E}"/>
              </a:ext>
            </a:extLst>
          </p:cNvPr>
          <p:cNvSpPr>
            <a:spLocks noGrp="1"/>
          </p:cNvSpPr>
          <p:nvPr>
            <p:ph type="title"/>
          </p:nvPr>
        </p:nvSpPr>
        <p:spPr>
          <a:xfrm>
            <a:off x="607292" y="124293"/>
            <a:ext cx="10515600" cy="942327"/>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32F6C1-5244-BDB1-3179-135C3EEC1B38}"/>
              </a:ext>
            </a:extLst>
          </p:cNvPr>
          <p:cNvSpPr>
            <a:spLocks noGrp="1"/>
          </p:cNvSpPr>
          <p:nvPr>
            <p:ph type="body" idx="1"/>
          </p:nvPr>
        </p:nvSpPr>
        <p:spPr>
          <a:xfrm>
            <a:off x="607292" y="1535816"/>
            <a:ext cx="10319326" cy="420920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83D741-DE28-4CF4-DBC6-9B27952985E6}"/>
              </a:ext>
            </a:extLst>
          </p:cNvPr>
          <p:cNvSpPr>
            <a:spLocks noGrp="1"/>
          </p:cNvSpPr>
          <p:nvPr>
            <p:ph type="dt" sz="half" idx="2"/>
          </p:nvPr>
        </p:nvSpPr>
        <p:spPr>
          <a:xfrm>
            <a:off x="607292" y="6356349"/>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E0823B-42C1-445A-8297-7066970F60AE}"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314DFE19-E624-762A-F392-EB9391D0E7FB}"/>
              </a:ext>
            </a:extLst>
          </p:cNvPr>
          <p:cNvSpPr>
            <a:spLocks noGrp="1"/>
          </p:cNvSpPr>
          <p:nvPr>
            <p:ph type="ftr" sz="quarter" idx="3"/>
          </p:nvPr>
        </p:nvSpPr>
        <p:spPr>
          <a:xfrm>
            <a:off x="3525982" y="6356347"/>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434965-1F24-B1CD-B6D7-E32B0F007F0F}"/>
              </a:ext>
            </a:extLst>
          </p:cNvPr>
          <p:cNvSpPr>
            <a:spLocks noGrp="1"/>
          </p:cNvSpPr>
          <p:nvPr>
            <p:ph type="sldNum" sz="quarter" idx="4"/>
          </p:nvPr>
        </p:nvSpPr>
        <p:spPr>
          <a:xfrm>
            <a:off x="7816273" y="635634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F28F23-14CB-4BDA-A3A5-DBB280AC5E7D}" type="slidenum">
              <a:rPr lang="nl-NL" smtClean="0"/>
              <a:t>‹nr.›</a:t>
            </a:fld>
            <a:endParaRPr lang="nl-NL"/>
          </a:p>
        </p:txBody>
      </p:sp>
    </p:spTree>
    <p:extLst>
      <p:ext uri="{BB962C8B-B14F-4D97-AF65-F5344CB8AC3E}">
        <p14:creationId xmlns:p14="http://schemas.microsoft.com/office/powerpoint/2010/main" val="185061853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3"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bg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outing.nl/bestuur/bestuur-scouting-nederland/landelijke-raa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99DB9-CD30-72F5-2C97-EA6FEC6EB76A}"/>
              </a:ext>
            </a:extLst>
          </p:cNvPr>
          <p:cNvSpPr>
            <a:spLocks noGrp="1"/>
          </p:cNvSpPr>
          <p:nvPr>
            <p:ph type="ctrTitle"/>
          </p:nvPr>
        </p:nvSpPr>
        <p:spPr/>
        <p:txBody>
          <a:bodyPr>
            <a:normAutofit/>
          </a:bodyPr>
          <a:lstStyle/>
          <a:p>
            <a:r>
              <a:rPr lang="nl-NL"/>
              <a:t>106</a:t>
            </a:r>
            <a:r>
              <a:rPr lang="nl-NL" baseline="30000"/>
              <a:t>e</a:t>
            </a:r>
            <a:r>
              <a:rPr lang="nl-NL"/>
              <a:t> landelijke raad</a:t>
            </a:r>
            <a:br>
              <a:rPr lang="nl-NL"/>
            </a:br>
            <a:r>
              <a:rPr lang="nl-NL" sz="2000"/>
              <a:t>13 december 2025</a:t>
            </a:r>
            <a:endParaRPr lang="nl-NL"/>
          </a:p>
        </p:txBody>
      </p:sp>
      <p:sp>
        <p:nvSpPr>
          <p:cNvPr id="3" name="Ondertitel 2">
            <a:extLst>
              <a:ext uri="{FF2B5EF4-FFF2-40B4-BE49-F238E27FC236}">
                <a16:creationId xmlns:a16="http://schemas.microsoft.com/office/drawing/2014/main" id="{FB337218-9D18-B8A2-5992-98ED06F65870}"/>
              </a:ext>
            </a:extLst>
          </p:cNvPr>
          <p:cNvSpPr>
            <a:spLocks noGrp="1"/>
          </p:cNvSpPr>
          <p:nvPr>
            <p:ph type="subTitle" idx="1"/>
          </p:nvPr>
        </p:nvSpPr>
        <p:spPr/>
        <p:txBody>
          <a:bodyPr/>
          <a:lstStyle/>
          <a:p>
            <a:r>
              <a:rPr lang="nl-NL"/>
              <a:t>Toelichting van de belangrijkste onderwerpen op de agenda.</a:t>
            </a:r>
          </a:p>
        </p:txBody>
      </p:sp>
    </p:spTree>
    <p:extLst>
      <p:ext uri="{BB962C8B-B14F-4D97-AF65-F5344CB8AC3E}">
        <p14:creationId xmlns:p14="http://schemas.microsoft.com/office/powerpoint/2010/main" val="287289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9995-13F9-98E6-175C-A9D22D36F3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77FD82-9153-A28D-ABB1-138D24FF7C19}"/>
              </a:ext>
            </a:extLst>
          </p:cNvPr>
          <p:cNvSpPr>
            <a:spLocks noGrp="1"/>
          </p:cNvSpPr>
          <p:nvPr>
            <p:ph type="title"/>
          </p:nvPr>
        </p:nvSpPr>
        <p:spPr/>
        <p:txBody>
          <a:bodyPr/>
          <a:lstStyle/>
          <a:p>
            <a:r>
              <a:rPr lang="nl-NL"/>
              <a:t>Financiën en beheer 2026-2</a:t>
            </a:r>
          </a:p>
        </p:txBody>
      </p:sp>
      <p:sp>
        <p:nvSpPr>
          <p:cNvPr id="3" name="Tijdelijke aanduiding voor inhoud 2">
            <a:extLst>
              <a:ext uri="{FF2B5EF4-FFF2-40B4-BE49-F238E27FC236}">
                <a16:creationId xmlns:a16="http://schemas.microsoft.com/office/drawing/2014/main" id="{107E810A-A224-DCF0-419C-1E916E00D024}"/>
              </a:ext>
            </a:extLst>
          </p:cNvPr>
          <p:cNvSpPr>
            <a:spLocks noGrp="1"/>
          </p:cNvSpPr>
          <p:nvPr>
            <p:ph idx="1"/>
          </p:nvPr>
        </p:nvSpPr>
        <p:spPr/>
        <p:txBody>
          <a:bodyPr vert="horz" lIns="91440" tIns="45720" rIns="91440" bIns="45720" rtlCol="0" anchor="t">
            <a:normAutofit/>
          </a:bodyPr>
          <a:lstStyle/>
          <a:p>
            <a:pPr marL="0" lvl="0" indent="0" eaLnBrk="0" fontAlgn="base" hangingPunct="0">
              <a:lnSpc>
                <a:spcPct val="115000"/>
              </a:lnSpc>
              <a:spcBef>
                <a:spcPct val="20000"/>
              </a:spcBef>
              <a:buNone/>
              <a:tabLst>
                <a:tab pos="648335" algn="l"/>
                <a:tab pos="990600" algn="l"/>
              </a:tabLst>
              <a:defRPr/>
            </a:pPr>
            <a:r>
              <a:rPr lang="nl-NL" sz="2400" kern="0">
                <a:solidFill>
                  <a:srgbClr val="000000"/>
                </a:solidFill>
                <a:latin typeface="Arial"/>
                <a:ea typeface="Times New Roman" panose="02020603050405020304" pitchFamily="18" charset="0"/>
                <a:cs typeface="Times New Roman"/>
              </a:rPr>
              <a:t>In de landelijke raadstukken zijn meegestuurd:</a:t>
            </a:r>
          </a:p>
          <a:p>
            <a:pPr marL="0" lvl="0" indent="0" eaLnBrk="0" fontAlgn="base" hangingPunct="0">
              <a:lnSpc>
                <a:spcPct val="115000"/>
              </a:lnSpc>
              <a:spcBef>
                <a:spcPct val="20000"/>
              </a:spcBef>
              <a:buNone/>
              <a:tabLst>
                <a:tab pos="648335" algn="l"/>
                <a:tab pos="990600" algn="l"/>
              </a:tabLst>
              <a:defRPr/>
            </a:pPr>
            <a:endParaRPr lang="nl-NL" sz="2400" kern="0">
              <a:solidFill>
                <a:srgbClr val="000000"/>
              </a:solidFill>
              <a:latin typeface="Arial"/>
              <a:ea typeface="Times New Roman" panose="02020603050405020304" pitchFamily="18" charset="0"/>
              <a:cs typeface="Times New Roman" panose="02020603050405020304" pitchFamily="18" charset="0"/>
            </a:endParaRPr>
          </a:p>
          <a:p>
            <a:pPr>
              <a:lnSpc>
                <a:spcPct val="115000"/>
              </a:lnSpc>
              <a:spcAft>
                <a:spcPts val="0"/>
              </a:spcAft>
              <a:tabLst>
                <a:tab pos="648335" algn="l"/>
                <a:tab pos="990600" algn="l"/>
              </a:tabLst>
              <a:defRPr/>
            </a:pPr>
            <a:r>
              <a:rPr lang="nl-NL" sz="2400">
                <a:solidFill>
                  <a:srgbClr val="000000"/>
                </a:solidFill>
                <a:latin typeface="Arial"/>
                <a:ea typeface="Times New Roman" panose="02020603050405020304" pitchFamily="18" charset="0"/>
                <a:cs typeface="Times New Roman"/>
              </a:rPr>
              <a:t>De begroting 2026 van </a:t>
            </a:r>
            <a:r>
              <a:rPr lang="nl-NL" sz="2400" kern="0">
                <a:solidFill>
                  <a:srgbClr val="000000"/>
                </a:solidFill>
                <a:latin typeface="Arial"/>
                <a:ea typeface="Times New Roman" panose="02020603050405020304" pitchFamily="18" charset="0"/>
                <a:cs typeface="Times New Roman"/>
              </a:rPr>
              <a:t>de Vereniging Scouting Nederland</a:t>
            </a:r>
          </a:p>
          <a:p>
            <a:pPr>
              <a:lnSpc>
                <a:spcPct val="115000"/>
              </a:lnSpc>
              <a:spcAft>
                <a:spcPts val="0"/>
              </a:spcAft>
              <a:tabLst>
                <a:tab pos="648335" algn="l"/>
                <a:tab pos="990600" algn="l"/>
              </a:tabLst>
              <a:defRPr/>
            </a:pPr>
            <a:r>
              <a:rPr lang="nl-NL" sz="2400" kern="0">
                <a:solidFill>
                  <a:srgbClr val="000000"/>
                </a:solidFill>
                <a:latin typeface="Arial"/>
                <a:ea typeface="Times New Roman" panose="02020603050405020304" pitchFamily="18" charset="0"/>
                <a:cs typeface="Times New Roman"/>
              </a:rPr>
              <a:t>Het advies van de financiële commissie over de begroting van </a:t>
            </a:r>
            <a:r>
              <a:rPr lang="nl-NL" sz="2400" kern="0">
                <a:solidFill>
                  <a:srgbClr val="000000"/>
                </a:solidFill>
                <a:latin typeface="Arial"/>
                <a:cs typeface="Arial"/>
              </a:rPr>
              <a:t>Scouting Nederland</a:t>
            </a:r>
          </a:p>
          <a:p>
            <a:pPr>
              <a:lnSpc>
                <a:spcPct val="115000"/>
              </a:lnSpc>
              <a:spcAft>
                <a:spcPts val="0"/>
              </a:spcAft>
              <a:tabLst>
                <a:tab pos="648335" algn="l"/>
                <a:tab pos="990600" algn="l"/>
              </a:tabLst>
              <a:defRPr/>
            </a:pPr>
            <a:r>
              <a:rPr lang="nl-NL" sz="2400" kern="0">
                <a:solidFill>
                  <a:srgbClr val="000000"/>
                </a:solidFill>
                <a:latin typeface="Arial"/>
                <a:cs typeface="Arial"/>
              </a:rPr>
              <a:t>De begroting en toelichting van het Scoutinglandgoed 2026</a:t>
            </a:r>
          </a:p>
          <a:p>
            <a:endParaRPr lang="nl-NL" sz="24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sz="2400"/>
          </a:p>
        </p:txBody>
      </p:sp>
    </p:spTree>
    <p:extLst>
      <p:ext uri="{BB962C8B-B14F-4D97-AF65-F5344CB8AC3E}">
        <p14:creationId xmlns:p14="http://schemas.microsoft.com/office/powerpoint/2010/main" val="417508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9A209-FD12-699B-A826-BDF20660F66E}"/>
              </a:ext>
            </a:extLst>
          </p:cNvPr>
          <p:cNvSpPr>
            <a:spLocks noGrp="1"/>
          </p:cNvSpPr>
          <p:nvPr>
            <p:ph type="title"/>
          </p:nvPr>
        </p:nvSpPr>
        <p:spPr/>
        <p:txBody>
          <a:bodyPr>
            <a:normAutofit/>
          </a:bodyPr>
          <a:lstStyle/>
          <a:p>
            <a:r>
              <a:rPr lang="nl-NL"/>
              <a:t>Veiligheid, vertrouwen en overige evaluaties</a:t>
            </a:r>
          </a:p>
        </p:txBody>
      </p:sp>
      <p:sp>
        <p:nvSpPr>
          <p:cNvPr id="3" name="Tijdelijke aanduiding voor inhoud 2">
            <a:extLst>
              <a:ext uri="{FF2B5EF4-FFF2-40B4-BE49-F238E27FC236}">
                <a16:creationId xmlns:a16="http://schemas.microsoft.com/office/drawing/2014/main" id="{A6C335B6-E22A-8880-C76A-7E4A4877FAB2}"/>
              </a:ext>
            </a:extLst>
          </p:cNvPr>
          <p:cNvSpPr>
            <a:spLocks noGrp="1"/>
          </p:cNvSpPr>
          <p:nvPr>
            <p:ph idx="1"/>
          </p:nvPr>
        </p:nvSpPr>
        <p:spPr>
          <a:xfrm>
            <a:off x="607292" y="1789816"/>
            <a:ext cx="10319326" cy="4209202"/>
          </a:xfrm>
        </p:spPr>
        <p:txBody>
          <a:bodyPr/>
          <a:lstStyle/>
          <a:p>
            <a:pPr marL="0" indent="0">
              <a:buNone/>
            </a:pPr>
            <a:r>
              <a:rPr lang="nl-NL">
                <a:latin typeface="Arial"/>
                <a:cs typeface="Arial"/>
              </a:rPr>
              <a:t>De evaluaties worden in de nazending meegestuurd.</a:t>
            </a:r>
            <a:endParaRPr lang="nl-NL"/>
          </a:p>
        </p:txBody>
      </p:sp>
    </p:spTree>
    <p:extLst>
      <p:ext uri="{BB962C8B-B14F-4D97-AF65-F5344CB8AC3E}">
        <p14:creationId xmlns:p14="http://schemas.microsoft.com/office/powerpoint/2010/main" val="50665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C5DCD-1EB8-C2A4-06ED-B33D2A147962}"/>
              </a:ext>
            </a:extLst>
          </p:cNvPr>
          <p:cNvSpPr>
            <a:spLocks noGrp="1"/>
          </p:cNvSpPr>
          <p:nvPr>
            <p:ph type="title"/>
          </p:nvPr>
        </p:nvSpPr>
        <p:spPr/>
        <p:txBody>
          <a:bodyPr/>
          <a:lstStyle/>
          <a:p>
            <a:r>
              <a:rPr lang="nl-NL"/>
              <a:t>Regiovragen</a:t>
            </a:r>
          </a:p>
        </p:txBody>
      </p:sp>
      <p:sp>
        <p:nvSpPr>
          <p:cNvPr id="3" name="Tijdelijke aanduiding voor inhoud 2">
            <a:extLst>
              <a:ext uri="{FF2B5EF4-FFF2-40B4-BE49-F238E27FC236}">
                <a16:creationId xmlns:a16="http://schemas.microsoft.com/office/drawing/2014/main" id="{2C36EE8E-E32E-FD32-BCDF-FAA9F54F35A4}"/>
              </a:ext>
            </a:extLst>
          </p:cNvPr>
          <p:cNvSpPr>
            <a:spLocks noGrp="1"/>
          </p:cNvSpPr>
          <p:nvPr>
            <p:ph idx="1"/>
          </p:nvPr>
        </p:nvSpPr>
        <p:spPr/>
        <p:txBody>
          <a:bodyPr vert="horz" lIns="91440" tIns="45720" rIns="91440" bIns="45720" rtlCol="0" anchor="t">
            <a:norm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400" b="0" i="0" u="none" strike="noStrike" kern="0" cap="none" spc="0" normalizeH="0" baseline="0" noProof="0">
                <a:ln>
                  <a:noFill/>
                </a:ln>
                <a:solidFill>
                  <a:srgbClr val="000000"/>
                </a:solidFill>
                <a:effectLst/>
                <a:uLnTx/>
                <a:uFillTx/>
                <a:latin typeface="Arial"/>
                <a:ea typeface="+mn-ea"/>
                <a:cs typeface="+mn-cs"/>
              </a:rPr>
              <a:t>Naar aanleiding van de agendastukken kunnen leden van de landelijke raad tot en met zondag </a:t>
            </a:r>
            <a:r>
              <a:rPr lang="nl-NL" altLang="nl-NL" sz="2400" kern="0">
                <a:solidFill>
                  <a:srgbClr val="000000"/>
                </a:solidFill>
                <a:latin typeface="Arial"/>
                <a:cs typeface="+mn-cs"/>
              </a:rPr>
              <a:t>23 november</a:t>
            </a:r>
            <a:r>
              <a:rPr kumimoji="0" lang="nl-NL" altLang="nl-NL" sz="2400" b="0" i="0" u="none" strike="noStrike" kern="0" cap="none" spc="0" normalizeH="0" baseline="0" noProof="0">
                <a:ln>
                  <a:noFill/>
                </a:ln>
                <a:solidFill>
                  <a:srgbClr val="000000"/>
                </a:solidFill>
                <a:effectLst/>
                <a:uLnTx/>
                <a:uFillTx/>
                <a:latin typeface="Arial"/>
                <a:ea typeface="+mn-ea"/>
                <a:cs typeface="+mn-cs"/>
              </a:rPr>
              <a:t> vragen stellen (regiovragen).</a:t>
            </a:r>
            <a:br>
              <a:rPr lang="nl-NL" altLang="nl-NL" sz="2400" b="0" i="0" u="none" strike="noStrike" kern="0" cap="none" spc="0" normalizeH="0" baseline="0" noProof="0">
                <a:ln>
                  <a:noFill/>
                </a:ln>
                <a:effectLst/>
                <a:uLnTx/>
                <a:uFillTx/>
                <a:latin typeface="Arial"/>
                <a:cs typeface="+mn-cs"/>
              </a:rPr>
            </a:br>
            <a:r>
              <a:rPr kumimoji="0" lang="nl-NL" altLang="nl-NL" sz="2400" b="0" i="0" u="none" strike="noStrike" kern="0" cap="none" spc="0" normalizeH="0" baseline="0" noProof="0">
                <a:ln>
                  <a:noFill/>
                </a:ln>
                <a:solidFill>
                  <a:srgbClr val="000000"/>
                </a:solidFill>
                <a:effectLst/>
                <a:uLnTx/>
                <a:uFillTx/>
                <a:latin typeface="Arial"/>
                <a:ea typeface="+mn-ea"/>
                <a:cs typeface="+mn-cs"/>
              </a:rPr>
              <a:t> </a:t>
            </a:r>
            <a:endParaRPr lang="nl-NL" altLang="nl-NL" sz="2400" b="0" i="0" u="none" strike="noStrike" kern="0" cap="none" spc="0" normalizeH="0" baseline="0" noProof="0">
              <a:ln>
                <a:noFill/>
              </a:ln>
              <a:solidFill>
                <a:srgbClr val="000000"/>
              </a:solidFill>
              <a:effectLst/>
              <a:uLnTx/>
              <a:uFillTx/>
              <a:latin typeface="Arial"/>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nl-NL" sz="2400" b="0" i="0" u="none" strike="noStrike" kern="0" cap="none" spc="0" normalizeH="0" baseline="0" noProof="0">
                <a:ln>
                  <a:noFill/>
                </a:ln>
                <a:solidFill>
                  <a:srgbClr val="000000"/>
                </a:solidFill>
                <a:effectLst/>
                <a:uLnTx/>
                <a:uFillTx/>
                <a:latin typeface="Arial"/>
                <a:ea typeface="+mn-ea"/>
                <a:cs typeface="+mn-cs"/>
              </a:rPr>
              <a:t>Deze vragen worden door het landelijk bestuur voorafgaand aan de landelijke raad beantwoord, naar alle raadsleden verstuurd en op de website geplaatst. Op deze manier kunnen alle leden zien welke vragen zijn gesteld en welke antwoorden het bestuur hierop heeft gegeven.</a:t>
            </a:r>
            <a:br>
              <a:rPr lang="nl-NL" altLang="nl-NL" sz="2400" b="0" i="0" u="none" strike="noStrike" kern="0" cap="none" spc="0" normalizeH="0" baseline="0" noProof="0">
                <a:ln>
                  <a:noFill/>
                </a:ln>
                <a:effectLst/>
                <a:uLnTx/>
                <a:uFillTx/>
                <a:latin typeface="Arial"/>
                <a:cs typeface="+mn-cs"/>
              </a:rPr>
            </a:br>
            <a:r>
              <a:rPr kumimoji="0" lang="nl-NL" altLang="nl-NL" sz="2400" b="0" i="0" u="none" strike="noStrike" kern="0" cap="none" spc="0" normalizeH="0" baseline="0" noProof="0">
                <a:ln>
                  <a:noFill/>
                </a:ln>
                <a:solidFill>
                  <a:srgbClr val="000000"/>
                </a:solidFill>
                <a:effectLst/>
                <a:uLnTx/>
                <a:uFillTx/>
                <a:latin typeface="Arial"/>
                <a:ea typeface="+mn-ea"/>
                <a:cs typeface="+mn-cs"/>
              </a:rPr>
              <a:t> </a:t>
            </a:r>
            <a:endParaRPr lang="nl-NL" altLang="nl-NL" sz="2400" b="0" i="0" u="none" strike="noStrike" kern="0" cap="none" spc="0" normalizeH="0" baseline="0" noProof="0">
              <a:ln>
                <a:noFill/>
              </a:ln>
              <a:solidFill>
                <a:srgbClr val="000000"/>
              </a:solidFill>
              <a:effectLst/>
              <a:uLnTx/>
              <a:uFillTx/>
              <a:latin typeface="Arial"/>
              <a:cs typeface="Arial"/>
            </a:endParaRPr>
          </a:p>
          <a:p>
            <a:pPr marL="0" lvl="0" indent="0" eaLnBrk="0" fontAlgn="base" hangingPunct="0">
              <a:lnSpc>
                <a:spcPct val="100000"/>
              </a:lnSpc>
              <a:spcBef>
                <a:spcPct val="20000"/>
              </a:spcBef>
              <a:spcAft>
                <a:spcPct val="0"/>
              </a:spcAft>
              <a:buNone/>
              <a:defRPr/>
            </a:pPr>
            <a:r>
              <a:rPr lang="nl-NL" altLang="nl-NL" sz="2400" kern="0">
                <a:solidFill>
                  <a:srgbClr val="000000"/>
                </a:solidFill>
                <a:latin typeface="Arial"/>
                <a:cs typeface="Arial"/>
              </a:rPr>
              <a:t>Overige vragen kunnen gemaild worden aan info@scouting.nl.</a:t>
            </a:r>
            <a:endParaRPr lang="nl-NL" altLang="nl-NL" sz="2400" b="0" i="0" u="none" strike="noStrike" kern="0" cap="none" spc="0" normalizeH="0" baseline="0" noProof="0">
              <a:ln>
                <a:noFill/>
              </a:ln>
              <a:solidFill>
                <a:srgbClr val="000000"/>
              </a:solidFill>
              <a:effectLst/>
              <a:uLnTx/>
              <a:uFillTx/>
              <a:latin typeface="Arial"/>
              <a:cs typeface="Arial"/>
            </a:endParaRPr>
          </a:p>
          <a:p>
            <a:endParaRPr lang="nl-NL"/>
          </a:p>
        </p:txBody>
      </p:sp>
    </p:spTree>
    <p:extLst>
      <p:ext uri="{BB962C8B-B14F-4D97-AF65-F5344CB8AC3E}">
        <p14:creationId xmlns:p14="http://schemas.microsoft.com/office/powerpoint/2010/main" val="20168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DBAB7-9376-BCD7-FFAB-11DDC9BA3721}"/>
              </a:ext>
            </a:extLst>
          </p:cNvPr>
          <p:cNvSpPr>
            <a:spLocks noGrp="1"/>
          </p:cNvSpPr>
          <p:nvPr>
            <p:ph type="title"/>
          </p:nvPr>
        </p:nvSpPr>
        <p:spPr/>
        <p:txBody>
          <a:bodyPr/>
          <a:lstStyle/>
          <a:p>
            <a:r>
              <a:rPr lang="nl-NL"/>
              <a:t>Nalezen</a:t>
            </a:r>
          </a:p>
        </p:txBody>
      </p:sp>
      <p:sp>
        <p:nvSpPr>
          <p:cNvPr id="3" name="Tijdelijke aanduiding voor inhoud 2">
            <a:extLst>
              <a:ext uri="{FF2B5EF4-FFF2-40B4-BE49-F238E27FC236}">
                <a16:creationId xmlns:a16="http://schemas.microsoft.com/office/drawing/2014/main" id="{FFCCEDC0-6219-3E5F-D532-247461B5A37A}"/>
              </a:ext>
            </a:extLst>
          </p:cNvPr>
          <p:cNvSpPr>
            <a:spLocks noGrp="1"/>
          </p:cNvSpPr>
          <p:nvPr>
            <p:ph idx="1"/>
          </p:nvPr>
        </p:nvSpPr>
        <p:spPr>
          <a:xfrm>
            <a:off x="607292" y="1828893"/>
            <a:ext cx="10319326" cy="4209202"/>
          </a:xfrm>
        </p:spPr>
        <p:txBody>
          <a:bodyPr/>
          <a:lstStyle/>
          <a:p>
            <a:r>
              <a:rPr lang="nl-NL" kern="0">
                <a:solidFill>
                  <a:srgbClr val="000000"/>
                </a:solidFill>
                <a:latin typeface="Arial"/>
                <a:cs typeface="+mn-cs"/>
              </a:rPr>
              <a:t>De volledige agendastukken van de landelijke raad zijn te vinden op de </a:t>
            </a:r>
            <a:r>
              <a:rPr lang="nl-NL" kern="0">
                <a:solidFill>
                  <a:srgbClr val="000000"/>
                </a:solidFill>
                <a:latin typeface="Arial"/>
                <a:cs typeface="+mn-cs"/>
                <a:hlinkClick r:id="rId2">
                  <a:extLst>
                    <a:ext uri="{A12FA001-AC4F-418D-AE19-62706E023703}">
                      <ahyp:hlinkClr xmlns:ahyp="http://schemas.microsoft.com/office/drawing/2018/hyperlinkcolor" val="tx"/>
                    </a:ext>
                  </a:extLst>
                </a:hlinkClick>
              </a:rPr>
              <a:t>website van Scouting Nederland.​</a:t>
            </a:r>
            <a:endParaRPr lang="nl-NL" kern="0">
              <a:solidFill>
                <a:srgbClr val="000000"/>
              </a:solidFill>
              <a:latin typeface="Arial"/>
              <a:cs typeface="+mn-cs"/>
            </a:endParaRPr>
          </a:p>
        </p:txBody>
      </p:sp>
    </p:spTree>
    <p:extLst>
      <p:ext uri="{BB962C8B-B14F-4D97-AF65-F5344CB8AC3E}">
        <p14:creationId xmlns:p14="http://schemas.microsoft.com/office/powerpoint/2010/main" val="260504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659EE-9E13-54FC-1366-D8D76A9463F8}"/>
              </a:ext>
            </a:extLst>
          </p:cNvPr>
          <p:cNvSpPr>
            <a:spLocks noGrp="1"/>
          </p:cNvSpPr>
          <p:nvPr>
            <p:ph type="ctrTitle"/>
          </p:nvPr>
        </p:nvSpPr>
        <p:spPr/>
        <p:txBody>
          <a:bodyPr/>
          <a:lstStyle/>
          <a:p>
            <a:r>
              <a:rPr lang="nl-NL"/>
              <a:t>Dank voor jouw komst</a:t>
            </a:r>
          </a:p>
        </p:txBody>
      </p:sp>
      <p:sp>
        <p:nvSpPr>
          <p:cNvPr id="3" name="Ondertitel 2">
            <a:extLst>
              <a:ext uri="{FF2B5EF4-FFF2-40B4-BE49-F238E27FC236}">
                <a16:creationId xmlns:a16="http://schemas.microsoft.com/office/drawing/2014/main" id="{C8E233B2-0075-557D-41FE-1FDF67645D84}"/>
              </a:ext>
            </a:extLst>
          </p:cNvPr>
          <p:cNvSpPr>
            <a:spLocks noGrp="1"/>
          </p:cNvSpPr>
          <p:nvPr>
            <p:ph type="subTitle" idx="1"/>
          </p:nvPr>
        </p:nvSpPr>
        <p:spPr/>
        <p:txBody>
          <a:bodyPr/>
          <a:lstStyle/>
          <a:p>
            <a:r>
              <a:rPr lang="nl-NL"/>
              <a:t>De volgende landelijke raad is op zaterdag 13 juni 2026</a:t>
            </a:r>
          </a:p>
        </p:txBody>
      </p:sp>
    </p:spTree>
    <p:extLst>
      <p:ext uri="{BB962C8B-B14F-4D97-AF65-F5344CB8AC3E}">
        <p14:creationId xmlns:p14="http://schemas.microsoft.com/office/powerpoint/2010/main" val="107864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7DABA-5C33-365C-34DC-944C7C420B17}"/>
              </a:ext>
            </a:extLst>
          </p:cNvPr>
          <p:cNvSpPr>
            <a:spLocks noGrp="1"/>
          </p:cNvSpPr>
          <p:nvPr>
            <p:ph type="title"/>
          </p:nvPr>
        </p:nvSpPr>
        <p:spPr/>
        <p:txBody>
          <a:bodyPr>
            <a:normAutofit/>
          </a:bodyPr>
          <a:lstStyle/>
          <a:p>
            <a:r>
              <a:rPr lang="nl-NL" sz="4000"/>
              <a:t>Inleiding</a:t>
            </a:r>
          </a:p>
        </p:txBody>
      </p:sp>
      <p:sp>
        <p:nvSpPr>
          <p:cNvPr id="3" name="Tijdelijke aanduiding voor inhoud 2">
            <a:extLst>
              <a:ext uri="{FF2B5EF4-FFF2-40B4-BE49-F238E27FC236}">
                <a16:creationId xmlns:a16="http://schemas.microsoft.com/office/drawing/2014/main" id="{1E07357F-133C-8890-D970-236DBD720A0B}"/>
              </a:ext>
            </a:extLst>
          </p:cNvPr>
          <p:cNvSpPr>
            <a:spLocks noGrp="1"/>
          </p:cNvSpPr>
          <p:nvPr>
            <p:ph idx="1"/>
          </p:nvPr>
        </p:nvSpPr>
        <p:spPr/>
        <p:txBody>
          <a:bodyPr vert="horz" lIns="91440" tIns="45720" rIns="91440" bIns="45720" rtlCol="0" anchor="t">
            <a:noAutofit/>
          </a:bodyPr>
          <a:lstStyle/>
          <a:p>
            <a:pPr>
              <a:lnSpc>
                <a:spcPct val="100000"/>
              </a:lnSpc>
              <a:spcBef>
                <a:spcPts val="0"/>
              </a:spcBef>
              <a:buFont typeface="Arial" panose="020B0604020202020204" pitchFamily="34" charset="0"/>
              <a:buChar char="•"/>
            </a:pPr>
            <a:r>
              <a:rPr lang="nl-NL" altLang="nl-NL" sz="2200">
                <a:latin typeface="Arial"/>
                <a:cs typeface="Arial"/>
              </a:rPr>
              <a:t>De landelijke raad is de algemene ledenvergadering van Scouting Nederland (‘de Scouting Nederland groepsraad’) en het hoogste orgaan binnen Scouting Nederland.</a:t>
            </a:r>
            <a:endParaRPr lang="nl-NL" sz="2200"/>
          </a:p>
          <a:p>
            <a:pPr>
              <a:lnSpc>
                <a:spcPct val="100000"/>
              </a:lnSpc>
              <a:spcBef>
                <a:spcPts val="0"/>
              </a:spcBef>
              <a:buFont typeface="Arial" panose="020B0604020202020204" pitchFamily="34" charset="0"/>
              <a:buChar char="•"/>
            </a:pPr>
            <a:endParaRPr lang="nl-NL" altLang="nl-NL" sz="2200"/>
          </a:p>
          <a:p>
            <a:pPr>
              <a:lnSpc>
                <a:spcPct val="100000"/>
              </a:lnSpc>
              <a:spcBef>
                <a:spcPts val="0"/>
              </a:spcBef>
              <a:buFont typeface="Arial" panose="020B0604020202020204" pitchFamily="34" charset="0"/>
              <a:buChar char="•"/>
            </a:pPr>
            <a:r>
              <a:rPr lang="nl-NL" altLang="nl-NL" sz="2200">
                <a:latin typeface="Arial"/>
                <a:cs typeface="Arial"/>
              </a:rPr>
              <a:t>In de landelijke raad zitten 48 gekozen raadsleden, één per regio &amp; drie voor het waterwerk. Daarnaast heeft elke regio een plaatsvervangend lid.  </a:t>
            </a:r>
          </a:p>
          <a:p>
            <a:pPr>
              <a:lnSpc>
                <a:spcPct val="100000"/>
              </a:lnSpc>
              <a:spcBef>
                <a:spcPts val="0"/>
              </a:spcBef>
              <a:buFont typeface="Arial" panose="020B0604020202020204" pitchFamily="34" charset="0"/>
              <a:buChar char="•"/>
            </a:pPr>
            <a:endParaRPr lang="nl-NL" altLang="nl-NL" sz="2200"/>
          </a:p>
          <a:p>
            <a:pPr>
              <a:lnSpc>
                <a:spcPct val="100000"/>
              </a:lnSpc>
              <a:spcBef>
                <a:spcPts val="0"/>
              </a:spcBef>
            </a:pPr>
            <a:r>
              <a:rPr lang="nl-NL" altLang="nl-NL" sz="2200">
                <a:latin typeface="Arial"/>
                <a:cs typeface="Arial"/>
              </a:rPr>
              <a:t>De raadsleden vertegenwoordigen de leden uit de regio. Ze controleren de vereniging en kunnen invloed uitoefenen op het beleid van Scouting Nederland.  </a:t>
            </a:r>
          </a:p>
          <a:p>
            <a:pPr>
              <a:lnSpc>
                <a:spcPct val="100000"/>
              </a:lnSpc>
              <a:spcBef>
                <a:spcPts val="0"/>
              </a:spcBef>
              <a:buFont typeface="Arial" panose="020B0604020202020204" pitchFamily="34" charset="0"/>
              <a:buChar char="•"/>
            </a:pPr>
            <a:endParaRPr lang="nl-NL" altLang="nl-NL" sz="2200"/>
          </a:p>
          <a:p>
            <a:pPr>
              <a:lnSpc>
                <a:spcPct val="100000"/>
              </a:lnSpc>
              <a:spcBef>
                <a:spcPts val="0"/>
              </a:spcBef>
            </a:pPr>
            <a:r>
              <a:rPr lang="nl-NL" altLang="nl-NL" sz="2200">
                <a:latin typeface="Arial"/>
                <a:cs typeface="Arial"/>
              </a:rPr>
              <a:t>Met deze presentatie geven we een toelichting op wat er besproken gaat worden in de komende landelijke raad.</a:t>
            </a:r>
          </a:p>
          <a:p>
            <a:pPr marL="0" indent="0">
              <a:buNone/>
            </a:pPr>
            <a:endParaRPr lang="nl-NL" sz="2400"/>
          </a:p>
        </p:txBody>
      </p:sp>
    </p:spTree>
    <p:extLst>
      <p:ext uri="{BB962C8B-B14F-4D97-AF65-F5344CB8AC3E}">
        <p14:creationId xmlns:p14="http://schemas.microsoft.com/office/powerpoint/2010/main" val="57256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7F8CB-02F3-B3F0-E632-BE8A707C20A8}"/>
              </a:ext>
            </a:extLst>
          </p:cNvPr>
          <p:cNvSpPr>
            <a:spLocks noGrp="1"/>
          </p:cNvSpPr>
          <p:nvPr>
            <p:ph type="title"/>
          </p:nvPr>
        </p:nvSpPr>
        <p:spPr/>
        <p:txBody>
          <a:bodyPr>
            <a:noAutofit/>
          </a:bodyPr>
          <a:lstStyle/>
          <a:p>
            <a:r>
              <a:rPr lang="nl-NL" sz="3600">
                <a:latin typeface="Impact"/>
              </a:rPr>
              <a:t>Agenda van de landelijke raad van 14 juni 2025</a:t>
            </a:r>
            <a:endParaRPr lang="nl-NL" sz="3600"/>
          </a:p>
        </p:txBody>
      </p:sp>
      <p:sp>
        <p:nvSpPr>
          <p:cNvPr id="3" name="Tijdelijke aanduiding voor inhoud 2">
            <a:extLst>
              <a:ext uri="{FF2B5EF4-FFF2-40B4-BE49-F238E27FC236}">
                <a16:creationId xmlns:a16="http://schemas.microsoft.com/office/drawing/2014/main" id="{B5815C1D-FFAA-3045-3062-3724CAF1AF5B}"/>
              </a:ext>
            </a:extLst>
          </p:cNvPr>
          <p:cNvSpPr>
            <a:spLocks noGrp="1"/>
          </p:cNvSpPr>
          <p:nvPr>
            <p:ph idx="1"/>
          </p:nvPr>
        </p:nvSpPr>
        <p:spPr/>
        <p:txBody>
          <a:bodyPr vert="horz" lIns="91440" tIns="45720" rIns="91440" bIns="45720" rtlCol="0" anchor="t">
            <a:normAutofit/>
          </a:bodyPr>
          <a:lstStyle/>
          <a:p>
            <a:pPr marL="514350" indent="-514350">
              <a:buAutoNum type="arabicPeriod"/>
            </a:pPr>
            <a:r>
              <a:rPr lang="nl-NL" sz="2200">
                <a:latin typeface="Arial"/>
                <a:cs typeface="Arial"/>
              </a:rPr>
              <a:t>Besluitvormend deel</a:t>
            </a:r>
            <a:br>
              <a:rPr lang="nl-NL" sz="2200">
                <a:latin typeface="Arial"/>
                <a:cs typeface="Arial"/>
              </a:rPr>
            </a:br>
            <a:r>
              <a:rPr lang="nl-NL" sz="2200">
                <a:latin typeface="Arial"/>
                <a:cs typeface="Arial"/>
              </a:rPr>
              <a:t>Voordrachten</a:t>
            </a:r>
            <a:br>
              <a:rPr lang="nl-NL" sz="2200"/>
            </a:br>
            <a:r>
              <a:rPr lang="nl-NL" sz="2200">
                <a:latin typeface="Arial"/>
                <a:cs typeface="Arial"/>
              </a:rPr>
              <a:t>Mededelingen</a:t>
            </a:r>
            <a:br>
              <a:rPr lang="nl-NL" sz="2200"/>
            </a:br>
            <a:r>
              <a:rPr lang="nl-NL" sz="2200">
                <a:latin typeface="Arial"/>
                <a:cs typeface="Arial"/>
              </a:rPr>
              <a:t>Conceptverslag landelijke raad 14 juni 2025</a:t>
            </a:r>
            <a:br>
              <a:rPr lang="nl-NL" sz="2200"/>
            </a:br>
            <a:r>
              <a:rPr lang="nl-NL" sz="2200">
                <a:latin typeface="Arial"/>
                <a:cs typeface="Arial"/>
              </a:rPr>
              <a:t>Missie, visie en ambitie 2035</a:t>
            </a:r>
            <a:br>
              <a:rPr lang="nl-NL" sz="2200">
                <a:latin typeface="Arial"/>
                <a:cs typeface="Arial"/>
              </a:rPr>
            </a:br>
            <a:r>
              <a:rPr lang="nl-NL" sz="2200">
                <a:latin typeface="Arial"/>
                <a:cs typeface="Arial"/>
              </a:rPr>
              <a:t>Scouts Online 3.0</a:t>
            </a:r>
            <a:br>
              <a:rPr lang="nl-NL" sz="2200"/>
            </a:br>
            <a:r>
              <a:rPr lang="nl-NL" sz="2200">
                <a:latin typeface="Arial"/>
                <a:cs typeface="Arial"/>
              </a:rPr>
              <a:t>Activiteitenplan Scouting Nederland 2026</a:t>
            </a:r>
            <a:br>
              <a:rPr lang="nl-NL" sz="2200"/>
            </a:br>
            <a:r>
              <a:rPr lang="nl-NL" sz="2200">
                <a:latin typeface="Arial"/>
                <a:cs typeface="Arial"/>
              </a:rPr>
              <a:t>Financiën en beheer 2026</a:t>
            </a:r>
            <a:br>
              <a:rPr lang="nl-NL" sz="2200">
                <a:latin typeface="Arial"/>
                <a:cs typeface="Arial"/>
              </a:rPr>
            </a:br>
            <a:r>
              <a:rPr lang="nl-NL" sz="2200">
                <a:latin typeface="Arial"/>
                <a:cs typeface="Arial"/>
              </a:rPr>
              <a:t>Afronding project Veiligheid en vertrouwen en overige evaluaties</a:t>
            </a:r>
            <a:br>
              <a:rPr lang="nl-NL" sz="2200">
                <a:latin typeface="Arial"/>
                <a:cs typeface="Arial"/>
              </a:rPr>
            </a:br>
            <a:r>
              <a:rPr lang="nl-NL" sz="2200">
                <a:latin typeface="Arial"/>
                <a:cs typeface="Arial"/>
              </a:rPr>
              <a:t>Voordrachten en stemming</a:t>
            </a:r>
            <a:br>
              <a:rPr lang="nl-NL" sz="2200">
                <a:latin typeface="Arial"/>
                <a:cs typeface="Arial"/>
              </a:rPr>
            </a:br>
            <a:endParaRPr lang="nl-NL" sz="2200">
              <a:latin typeface="Arial"/>
              <a:cs typeface="Arial"/>
            </a:endParaRPr>
          </a:p>
          <a:p>
            <a:pPr marL="514350" indent="-514350">
              <a:buAutoNum type="arabicPeriod"/>
            </a:pPr>
            <a:r>
              <a:rPr lang="nl-NL" sz="2200">
                <a:latin typeface="Arial"/>
                <a:cs typeface="Arial"/>
              </a:rPr>
              <a:t>Meningsvormend deel: kansen en uitdagingen t.a.v. de groeiambitie</a:t>
            </a:r>
          </a:p>
        </p:txBody>
      </p:sp>
    </p:spTree>
    <p:extLst>
      <p:ext uri="{BB962C8B-B14F-4D97-AF65-F5344CB8AC3E}">
        <p14:creationId xmlns:p14="http://schemas.microsoft.com/office/powerpoint/2010/main" val="24936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EEA40-E2CE-F8EE-945C-9AF63DCE2ADF}"/>
              </a:ext>
            </a:extLst>
          </p:cNvPr>
          <p:cNvSpPr>
            <a:spLocks noGrp="1"/>
          </p:cNvSpPr>
          <p:nvPr>
            <p:ph type="title"/>
          </p:nvPr>
        </p:nvSpPr>
        <p:spPr/>
        <p:txBody>
          <a:bodyPr/>
          <a:lstStyle/>
          <a:p>
            <a:r>
              <a:rPr lang="nl-NL"/>
              <a:t>Voordrachten landelijk bestuur</a:t>
            </a:r>
          </a:p>
        </p:txBody>
      </p:sp>
      <p:sp>
        <p:nvSpPr>
          <p:cNvPr id="3" name="Tijdelijke aanduiding voor inhoud 2">
            <a:extLst>
              <a:ext uri="{FF2B5EF4-FFF2-40B4-BE49-F238E27FC236}">
                <a16:creationId xmlns:a16="http://schemas.microsoft.com/office/drawing/2014/main" id="{F156B4D1-29CE-121E-ED91-12C5039A47FF}"/>
              </a:ext>
            </a:extLst>
          </p:cNvPr>
          <p:cNvSpPr>
            <a:spLocks noGrp="1"/>
          </p:cNvSpPr>
          <p:nvPr>
            <p:ph idx="1"/>
          </p:nvPr>
        </p:nvSpPr>
        <p:spPr/>
        <p:txBody>
          <a:bodyPr vert="horz" lIns="91440" tIns="45720" rIns="91440" bIns="45720" rtlCol="0" anchor="t">
            <a:normAutofit/>
          </a:bodyPr>
          <a:lstStyle/>
          <a:p>
            <a:pPr marL="0" indent="0">
              <a:buNone/>
            </a:pPr>
            <a:r>
              <a:rPr lang="nl-NL" sz="2400" b="1">
                <a:latin typeface="Arial"/>
                <a:cs typeface="Arial"/>
              </a:rPr>
              <a:t>Benoeming</a:t>
            </a:r>
            <a:r>
              <a:rPr lang="nl-NL" sz="2400">
                <a:latin typeface="Arial"/>
                <a:cs typeface="Arial"/>
              </a:rPr>
              <a:t>:  </a:t>
            </a:r>
          </a:p>
          <a:p>
            <a:pPr marL="0" indent="0">
              <a:buNone/>
            </a:pPr>
            <a:r>
              <a:rPr lang="nl-NL" sz="2200">
                <a:latin typeface="Arial"/>
                <a:cs typeface="Arial"/>
              </a:rPr>
              <a:t>Friso van Hemert als lid van het landelijk bestuur</a:t>
            </a:r>
            <a:br>
              <a:rPr lang="nl-NL"/>
            </a:br>
            <a:endParaRPr lang="nl-NL"/>
          </a:p>
          <a:p>
            <a:pPr lvl="0"/>
            <a:endParaRPr lang="nl-NL"/>
          </a:p>
          <a:p>
            <a:endParaRPr lang="nl-NL"/>
          </a:p>
        </p:txBody>
      </p:sp>
    </p:spTree>
    <p:extLst>
      <p:ext uri="{BB962C8B-B14F-4D97-AF65-F5344CB8AC3E}">
        <p14:creationId xmlns:p14="http://schemas.microsoft.com/office/powerpoint/2010/main" val="48584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3FE9-4B46-FF2A-9C0C-22F0E7D166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61B1C3-3A8D-EFF2-A190-EF284C0EC1D1}"/>
              </a:ext>
            </a:extLst>
          </p:cNvPr>
          <p:cNvSpPr>
            <a:spLocks noGrp="1"/>
          </p:cNvSpPr>
          <p:nvPr>
            <p:ph type="title"/>
          </p:nvPr>
        </p:nvSpPr>
        <p:spPr/>
        <p:txBody>
          <a:bodyPr/>
          <a:lstStyle/>
          <a:p>
            <a:r>
              <a:rPr lang="nl-NL"/>
              <a:t>Voordrachten commissies</a:t>
            </a:r>
          </a:p>
        </p:txBody>
      </p:sp>
      <p:sp>
        <p:nvSpPr>
          <p:cNvPr id="3" name="Tijdelijke aanduiding voor inhoud 2">
            <a:extLst>
              <a:ext uri="{FF2B5EF4-FFF2-40B4-BE49-F238E27FC236}">
                <a16:creationId xmlns:a16="http://schemas.microsoft.com/office/drawing/2014/main" id="{DEFDBF73-24B6-D619-FE38-7C93982C9325}"/>
              </a:ext>
            </a:extLst>
          </p:cNvPr>
          <p:cNvSpPr>
            <a:spLocks noGrp="1"/>
          </p:cNvSpPr>
          <p:nvPr>
            <p:ph idx="1"/>
          </p:nvPr>
        </p:nvSpPr>
        <p:spPr>
          <a:xfrm>
            <a:off x="402138" y="1565124"/>
            <a:ext cx="11218094" cy="4209202"/>
          </a:xfrm>
        </p:spPr>
        <p:txBody>
          <a:bodyPr vert="horz" lIns="91440" tIns="45720" rIns="91440" bIns="45720" rtlCol="0" anchor="t">
            <a:noAutofit/>
          </a:bodyPr>
          <a:lstStyle/>
          <a:p>
            <a:pPr marL="0" indent="0">
              <a:buNone/>
            </a:pPr>
            <a:r>
              <a:rPr lang="nl-NL" sz="2000" b="1">
                <a:latin typeface="Arial"/>
                <a:cs typeface="Arial"/>
              </a:rPr>
              <a:t>Benoeming als lid van de financiële commissie voor een periode van drie jaar:</a:t>
            </a:r>
            <a:endParaRPr lang="nl-NL"/>
          </a:p>
          <a:p>
            <a:pPr lvl="0"/>
            <a:r>
              <a:rPr lang="nl-NL" sz="2200">
                <a:latin typeface="Arial"/>
                <a:cs typeface="Arial"/>
              </a:rPr>
              <a:t>Kees van der Meij </a:t>
            </a:r>
          </a:p>
          <a:p>
            <a:pPr lvl="0"/>
            <a:r>
              <a:rPr lang="nl-NL" sz="2200">
                <a:latin typeface="Arial"/>
                <a:cs typeface="Arial"/>
              </a:rPr>
              <a:t>Winfried van Holland</a:t>
            </a:r>
            <a:br>
              <a:rPr lang="nl-NL" sz="2000"/>
            </a:br>
            <a:endParaRPr lang="nl-NL" sz="2000"/>
          </a:p>
          <a:p>
            <a:pPr marL="0" lvl="0" indent="0">
              <a:buNone/>
            </a:pPr>
            <a:r>
              <a:rPr lang="nl-NL" sz="2000" b="1">
                <a:latin typeface="Arial"/>
                <a:cs typeface="Arial"/>
              </a:rPr>
              <a:t>Als lid van de Introductie en begeleidingscommissie (IBC) voor een periode van drie jaar:</a:t>
            </a:r>
          </a:p>
          <a:p>
            <a:pPr lvl="0"/>
            <a:r>
              <a:rPr lang="nl-NL" sz="2200">
                <a:latin typeface="Arial"/>
                <a:cs typeface="Arial"/>
              </a:rPr>
              <a:t>Marcel Jobsen</a:t>
            </a:r>
          </a:p>
          <a:p>
            <a:pPr lvl="0"/>
            <a:r>
              <a:rPr lang="nl-NL" sz="2200">
                <a:latin typeface="Arial"/>
                <a:cs typeface="Arial"/>
              </a:rPr>
              <a:t>Wiebrand van der Meer</a:t>
            </a:r>
          </a:p>
          <a:p>
            <a:pPr lvl="0"/>
            <a:r>
              <a:rPr lang="nl-NL" sz="2200">
                <a:latin typeface="Arial"/>
                <a:cs typeface="Arial"/>
              </a:rPr>
              <a:t>Frank de Krom</a:t>
            </a:r>
            <a:br>
              <a:rPr lang="nl-NL" sz="2000"/>
            </a:br>
            <a:endParaRPr lang="nl-NL" sz="2000"/>
          </a:p>
          <a:p>
            <a:pPr marL="0" lvl="0" indent="0">
              <a:buNone/>
            </a:pPr>
            <a:r>
              <a:rPr lang="nl-NL" sz="2000" b="1">
                <a:latin typeface="Arial"/>
                <a:cs typeface="Arial"/>
              </a:rPr>
              <a:t>Herbenoeming als lid van de gezamenlijke geschillencommissie en commissie van beroep:</a:t>
            </a:r>
          </a:p>
          <a:p>
            <a:r>
              <a:rPr lang="nl-NL" sz="2200">
                <a:latin typeface="Arial"/>
                <a:cs typeface="Arial"/>
              </a:rPr>
              <a:t>Chris </a:t>
            </a:r>
            <a:r>
              <a:rPr lang="nl-NL" sz="2200" err="1">
                <a:latin typeface="Arial"/>
                <a:cs typeface="Arial"/>
              </a:rPr>
              <a:t>Tijman</a:t>
            </a:r>
            <a:endParaRPr lang="nl-NL" sz="2200">
              <a:latin typeface="Arial"/>
              <a:cs typeface="Arial"/>
            </a:endParaRPr>
          </a:p>
        </p:txBody>
      </p:sp>
    </p:spTree>
    <p:extLst>
      <p:ext uri="{BB962C8B-B14F-4D97-AF65-F5344CB8AC3E}">
        <p14:creationId xmlns:p14="http://schemas.microsoft.com/office/powerpoint/2010/main" val="414879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F1060-97E0-87B5-07D8-29D23C6DB5F1}"/>
              </a:ext>
            </a:extLst>
          </p:cNvPr>
          <p:cNvSpPr>
            <a:spLocks noGrp="1"/>
          </p:cNvSpPr>
          <p:nvPr>
            <p:ph type="title"/>
          </p:nvPr>
        </p:nvSpPr>
        <p:spPr/>
        <p:txBody>
          <a:bodyPr/>
          <a:lstStyle/>
          <a:p>
            <a:r>
              <a:rPr lang="nl-NL"/>
              <a:t>Mededelingen</a:t>
            </a:r>
          </a:p>
        </p:txBody>
      </p:sp>
      <p:sp>
        <p:nvSpPr>
          <p:cNvPr id="3" name="Tijdelijke aanduiding voor inhoud 2">
            <a:extLst>
              <a:ext uri="{FF2B5EF4-FFF2-40B4-BE49-F238E27FC236}">
                <a16:creationId xmlns:a16="http://schemas.microsoft.com/office/drawing/2014/main" id="{E32C617A-9792-C539-C932-8F38A5E7FE70}"/>
              </a:ext>
            </a:extLst>
          </p:cNvPr>
          <p:cNvSpPr>
            <a:spLocks noGrp="1"/>
          </p:cNvSpPr>
          <p:nvPr>
            <p:ph idx="1"/>
          </p:nvPr>
        </p:nvSpPr>
        <p:spPr/>
        <p:txBody>
          <a:bodyPr vert="horz" lIns="91440" tIns="45720" rIns="91440" bIns="45720" rtlCol="0" anchor="t">
            <a:normAutofit/>
          </a:bodyPr>
          <a:lstStyle/>
          <a:p>
            <a:pPr marL="0" indent="0">
              <a:buNone/>
            </a:pPr>
            <a:r>
              <a:rPr lang="nl-NL" sz="2200">
                <a:latin typeface="Arial"/>
                <a:cs typeface="Arial"/>
              </a:rPr>
              <a:t>De landelijke raad wordt geïnformeerd over:</a:t>
            </a:r>
          </a:p>
          <a:p>
            <a:endParaRPr lang="nl-NL" sz="2200"/>
          </a:p>
          <a:p>
            <a:r>
              <a:rPr lang="nl-NL" sz="2200">
                <a:latin typeface="Arial"/>
                <a:cs typeface="Arial"/>
              </a:rPr>
              <a:t>a. mededelingen vanuit de IBC</a:t>
            </a:r>
            <a:endParaRPr lang="nl-NL" sz="2200"/>
          </a:p>
          <a:p>
            <a:r>
              <a:rPr lang="nl-NL" sz="2200">
                <a:latin typeface="Arial"/>
                <a:cs typeface="Arial"/>
              </a:rPr>
              <a:t>b. Europese conferentie WOSM en WAGGGS juli 2025</a:t>
            </a:r>
          </a:p>
          <a:p>
            <a:r>
              <a:rPr lang="nl-NL" sz="2200">
                <a:latin typeface="Arial"/>
                <a:cs typeface="Arial"/>
              </a:rPr>
              <a:t>c. Nieuwe accountant</a:t>
            </a:r>
          </a:p>
          <a:p>
            <a:r>
              <a:rPr lang="nl-NL" sz="2200">
                <a:latin typeface="Arial"/>
                <a:cs typeface="Arial"/>
              </a:rPr>
              <a:t>d. Vastgoedontwikkelingen</a:t>
            </a:r>
          </a:p>
          <a:p>
            <a:pPr marL="0" indent="0">
              <a:buNone/>
            </a:pPr>
            <a:endParaRPr lang="nl-NL"/>
          </a:p>
        </p:txBody>
      </p:sp>
    </p:spTree>
    <p:extLst>
      <p:ext uri="{BB962C8B-B14F-4D97-AF65-F5344CB8AC3E}">
        <p14:creationId xmlns:p14="http://schemas.microsoft.com/office/powerpoint/2010/main" val="118241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533B-CAF3-0F90-7406-FBC9BD33E9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1FB124-D147-2C8C-9523-2633162D1885}"/>
              </a:ext>
            </a:extLst>
          </p:cNvPr>
          <p:cNvSpPr>
            <a:spLocks noGrp="1"/>
          </p:cNvSpPr>
          <p:nvPr>
            <p:ph type="title"/>
          </p:nvPr>
        </p:nvSpPr>
        <p:spPr/>
        <p:txBody>
          <a:bodyPr/>
          <a:lstStyle/>
          <a:p>
            <a:r>
              <a:rPr lang="nl-NL"/>
              <a:t>Missie, visie en ambitie 2035</a:t>
            </a:r>
          </a:p>
        </p:txBody>
      </p:sp>
      <p:sp>
        <p:nvSpPr>
          <p:cNvPr id="3" name="Tijdelijke aanduiding voor inhoud 2">
            <a:extLst>
              <a:ext uri="{FF2B5EF4-FFF2-40B4-BE49-F238E27FC236}">
                <a16:creationId xmlns:a16="http://schemas.microsoft.com/office/drawing/2014/main" id="{5FF681B1-694C-D7D1-9E92-6C67FC0B677B}"/>
              </a:ext>
            </a:extLst>
          </p:cNvPr>
          <p:cNvSpPr>
            <a:spLocks noGrp="1"/>
          </p:cNvSpPr>
          <p:nvPr>
            <p:ph idx="1"/>
          </p:nvPr>
        </p:nvSpPr>
        <p:spPr/>
        <p:txBody>
          <a:bodyPr vert="horz" lIns="91440" tIns="45720" rIns="91440" bIns="45720" rtlCol="0" anchor="t">
            <a:normAutofit/>
          </a:bodyPr>
          <a:lstStyle/>
          <a:p>
            <a:r>
              <a:rPr lang="nl-NL" sz="2200" kern="0">
                <a:solidFill>
                  <a:srgbClr val="000000"/>
                </a:solidFill>
                <a:latin typeface="Arial"/>
                <a:ea typeface="Times New Roman" panose="02020603050405020304" pitchFamily="18" charset="0"/>
                <a:cs typeface="Times New Roman"/>
              </a:rPr>
              <a:t>Missie: Scouting creëert samen met haar leden een veilige en uitdagende omgeving waarin kinderen, jongeren en volwassenen zichzelf kunnen ontwikkelen, nieuw avonturen beleven en samen een bijdrage leveren aan een betere wereld.</a:t>
            </a:r>
            <a:br>
              <a:rPr lang="nl-NL" sz="2200" kern="0">
                <a:latin typeface="Arial"/>
                <a:ea typeface="Times New Roman" panose="02020603050405020304" pitchFamily="18" charset="0"/>
                <a:cs typeface="Times New Roman"/>
              </a:rPr>
            </a:br>
            <a:endParaRPr lang="nl-NL" sz="2200">
              <a:cs typeface="Times New Roman"/>
            </a:endParaRPr>
          </a:p>
          <a:p>
            <a:r>
              <a:rPr kumimoji="0" lang="nl-NL"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a:rPr>
              <a:t>Visie: Scouting is de grootste</a:t>
            </a:r>
            <a:r>
              <a:rPr lang="nl-NL" sz="2200" kern="0">
                <a:solidFill>
                  <a:srgbClr val="000000"/>
                </a:solidFill>
                <a:latin typeface="Arial"/>
                <a:ea typeface="Times New Roman" panose="02020603050405020304" pitchFamily="18" charset="0"/>
                <a:cs typeface="Times New Roman"/>
              </a:rPr>
              <a:t>, meest impactvolle en inclusieve jeugdbeweging waar iedereen kansen krijgt te groeien en te werken aan een betere wereld.</a:t>
            </a:r>
            <a:br>
              <a:rPr lang="nl-NL" sz="2200" kern="0">
                <a:latin typeface="Arial"/>
                <a:ea typeface="Times New Roman" panose="02020603050405020304" pitchFamily="18" charset="0"/>
                <a:cs typeface="Times New Roman"/>
              </a:rPr>
            </a:br>
            <a:endParaRPr lang="nl-NL" sz="2200" kern="0">
              <a:solidFill>
                <a:srgbClr val="000000"/>
              </a:solidFill>
              <a:latin typeface="Arial"/>
              <a:ea typeface="Times New Roman" panose="02020603050405020304" pitchFamily="18" charset="0"/>
              <a:cs typeface="Times New Roman"/>
            </a:endParaRPr>
          </a:p>
          <a:p>
            <a:r>
              <a:rPr kumimoji="0" lang="nl-NL"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a:rPr>
              <a:t>Ambitie: Scouting gaat meer impact maken op jonge mensen en de samenleving en groeit daarom naar 200.000 leden in 2035</a:t>
            </a:r>
            <a:r>
              <a:rPr lang="nl-NL" sz="2200" kern="0">
                <a:solidFill>
                  <a:srgbClr val="000000"/>
                </a:solidFill>
                <a:latin typeface="Arial"/>
                <a:ea typeface="Times New Roman" panose="02020603050405020304" pitchFamily="18" charset="0"/>
                <a:cs typeface="Times New Roman"/>
              </a:rPr>
              <a:t>.</a:t>
            </a:r>
            <a:endParaRPr lang="nl-NL" sz="22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a:endParaRPr>
          </a:p>
          <a:p>
            <a:endParaRPr lang="nl-NL"/>
          </a:p>
        </p:txBody>
      </p:sp>
    </p:spTree>
    <p:extLst>
      <p:ext uri="{BB962C8B-B14F-4D97-AF65-F5344CB8AC3E}">
        <p14:creationId xmlns:p14="http://schemas.microsoft.com/office/powerpoint/2010/main" val="142683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E0A0-8BD8-A41D-D4F1-32052ADAC9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D54E6C-732D-3934-00BB-C1ED946CE8F6}"/>
              </a:ext>
            </a:extLst>
          </p:cNvPr>
          <p:cNvSpPr>
            <a:spLocks noGrp="1"/>
          </p:cNvSpPr>
          <p:nvPr>
            <p:ph type="title"/>
          </p:nvPr>
        </p:nvSpPr>
        <p:spPr/>
        <p:txBody>
          <a:bodyPr>
            <a:normAutofit/>
          </a:bodyPr>
          <a:lstStyle/>
          <a:p>
            <a:r>
              <a:rPr lang="nl-NL">
                <a:latin typeface="Impact"/>
              </a:rPr>
              <a:t>Rapportage activiteitenplan 2026</a:t>
            </a:r>
            <a:endParaRPr lang="nl-NL"/>
          </a:p>
        </p:txBody>
      </p:sp>
      <p:sp>
        <p:nvSpPr>
          <p:cNvPr id="3" name="Tijdelijke aanduiding voor inhoud 2">
            <a:extLst>
              <a:ext uri="{FF2B5EF4-FFF2-40B4-BE49-F238E27FC236}">
                <a16:creationId xmlns:a16="http://schemas.microsoft.com/office/drawing/2014/main" id="{377E329A-637B-A3A0-B235-D5C009D090DC}"/>
              </a:ext>
            </a:extLst>
          </p:cNvPr>
          <p:cNvSpPr>
            <a:spLocks noGrp="1"/>
          </p:cNvSpPr>
          <p:nvPr>
            <p:ph idx="1"/>
          </p:nvPr>
        </p:nvSpPr>
        <p:spPr/>
        <p:txBody>
          <a:bodyPr vert="horz" lIns="91440" tIns="45720" rIns="91440" bIns="45720" rtlCol="0" anchor="t">
            <a:normAutofit/>
          </a:bodyPr>
          <a:lstStyle/>
          <a:p>
            <a:pPr marL="0" indent="0">
              <a:spcAft>
                <a:spcPts val="800"/>
              </a:spcAft>
              <a:buNone/>
            </a:pPr>
            <a:r>
              <a:rPr lang="nl-NL" sz="2400" kern="100">
                <a:latin typeface="Arial"/>
                <a:ea typeface="Aptos" panose="020B0004020202020204" pitchFamily="34" charset="0"/>
                <a:cs typeface="Arial"/>
              </a:rPr>
              <a:t>Het landelijk bestuur vraagt de landelijke raad in te stemmen met:</a:t>
            </a:r>
          </a:p>
          <a:p>
            <a:pPr marL="342900" lvl="0" indent="-342900">
              <a:spcAft>
                <a:spcPts val="800"/>
              </a:spcAft>
              <a:buFont typeface="Symbol" panose="05050102010706020507" pitchFamily="18" charset="2"/>
              <a:buChar char=""/>
            </a:pPr>
            <a:r>
              <a:rPr lang="nl-NL" sz="2400" kern="100">
                <a:latin typeface="Arial"/>
                <a:ea typeface="Aptos" panose="020B0004020202020204" pitchFamily="34" charset="0"/>
                <a:cs typeface="Arial"/>
              </a:rPr>
              <a:t>Het activiteitenplan Scouting Nederland 2026.</a:t>
            </a:r>
          </a:p>
          <a:p>
            <a:endParaRPr lang="nl-NL" sz="24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sz="2400"/>
          </a:p>
        </p:txBody>
      </p:sp>
    </p:spTree>
    <p:extLst>
      <p:ext uri="{BB962C8B-B14F-4D97-AF65-F5344CB8AC3E}">
        <p14:creationId xmlns:p14="http://schemas.microsoft.com/office/powerpoint/2010/main" val="328360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249FC-2BC0-A5A3-2741-BC0FE2A5D2E0}"/>
              </a:ext>
            </a:extLst>
          </p:cNvPr>
          <p:cNvSpPr>
            <a:spLocks noGrp="1"/>
          </p:cNvSpPr>
          <p:nvPr>
            <p:ph type="title"/>
          </p:nvPr>
        </p:nvSpPr>
        <p:spPr/>
        <p:txBody>
          <a:bodyPr/>
          <a:lstStyle/>
          <a:p>
            <a:r>
              <a:rPr lang="nl-NL"/>
              <a:t>Financiën en beheer 2026-1</a:t>
            </a:r>
          </a:p>
        </p:txBody>
      </p:sp>
      <p:sp>
        <p:nvSpPr>
          <p:cNvPr id="3" name="Tijdelijke aanduiding voor inhoud 2">
            <a:extLst>
              <a:ext uri="{FF2B5EF4-FFF2-40B4-BE49-F238E27FC236}">
                <a16:creationId xmlns:a16="http://schemas.microsoft.com/office/drawing/2014/main" id="{F0E47607-BCC9-F4B7-71F5-C3C59C835250}"/>
              </a:ext>
            </a:extLst>
          </p:cNvPr>
          <p:cNvSpPr>
            <a:spLocks noGrp="1"/>
          </p:cNvSpPr>
          <p:nvPr>
            <p:ph idx="1"/>
          </p:nvPr>
        </p:nvSpPr>
        <p:spPr/>
        <p:txBody>
          <a:bodyPr vert="horz" lIns="91440" tIns="45720" rIns="91440" bIns="45720" rtlCol="0" anchor="t">
            <a:normAutofit/>
          </a:bodyPr>
          <a:lstStyle/>
          <a:p>
            <a:pPr marL="0" indent="0">
              <a:buNone/>
            </a:pPr>
            <a:r>
              <a:rPr lang="nl-NL" altLang="nl-NL" sz="2400" kern="0">
                <a:solidFill>
                  <a:srgbClr val="000000"/>
                </a:solidFill>
                <a:latin typeface="Arial"/>
                <a:cs typeface="Arial"/>
              </a:rPr>
              <a:t>Het landelijk bestuur vraagt de landelijke raad om goedkeuring voor: </a:t>
            </a:r>
            <a:endParaRPr lang="nl-NL" sz="2400">
              <a:solidFill>
                <a:srgbClr val="000000"/>
              </a:solidFill>
              <a:cs typeface="Arial"/>
            </a:endParaRPr>
          </a:p>
          <a:p>
            <a:pPr marL="0" indent="0">
              <a:buNone/>
            </a:pPr>
            <a:endParaRPr lang="nl-NL" altLang="nl-NL" sz="2400" kern="0">
              <a:solidFill>
                <a:srgbClr val="000000"/>
              </a:solidFill>
              <a:latin typeface="Arial"/>
            </a:endParaRPr>
          </a:p>
          <a:p>
            <a:r>
              <a:rPr lang="nl-NL" altLang="nl-NL" sz="2400" kern="0">
                <a:solidFill>
                  <a:srgbClr val="000000"/>
                </a:solidFill>
                <a:latin typeface="Arial"/>
                <a:cs typeface="Arial"/>
              </a:rPr>
              <a:t>De begroting Vereniging Scouting Nederland 2026 inclusief de bijbehorende Nota van toelichting en </a:t>
            </a:r>
            <a:r>
              <a:rPr lang="nl-NL" altLang="nl-NL" sz="2400" kern="0">
                <a:solidFill>
                  <a:srgbClr val="000000"/>
                </a:solidFill>
                <a:latin typeface="Arial"/>
                <a:cs typeface="Times New Roman"/>
              </a:rPr>
              <a:t>inclusief het bedrag van </a:t>
            </a:r>
            <a:br>
              <a:rPr lang="nl-NL" altLang="nl-NL" sz="2400" kern="0">
                <a:latin typeface="Arial"/>
                <a:cs typeface="Times New Roman" panose="02020603050405020304" pitchFamily="18" charset="0"/>
              </a:rPr>
            </a:br>
            <a:r>
              <a:rPr lang="nl-NL" altLang="nl-NL" sz="2400" kern="0">
                <a:solidFill>
                  <a:srgbClr val="000000"/>
                </a:solidFill>
                <a:latin typeface="Arial"/>
                <a:cs typeface="Times New Roman"/>
              </a:rPr>
              <a:t>€ 30,= per lid per jaar voor de verenigingscontributie.</a:t>
            </a:r>
            <a:endParaRPr lang="nl-NL" sz="2400">
              <a:cs typeface="Times New Roman"/>
            </a:endParaRPr>
          </a:p>
          <a:p>
            <a:endParaRPr lang="nl-NL" sz="2400" kern="0">
              <a:solidFill>
                <a:srgbClr val="000000"/>
              </a:solidFill>
              <a:latin typeface="Arial"/>
              <a:cs typeface="Times New Roman" panose="02020603050405020304" pitchFamily="18" charset="0"/>
            </a:endParaRPr>
          </a:p>
          <a:p>
            <a:endParaRPr lang="nl-NL" sz="24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endParaRPr>
          </a:p>
          <a:p>
            <a:endParaRPr lang="nl-NL" sz="2400"/>
          </a:p>
        </p:txBody>
      </p:sp>
    </p:spTree>
    <p:extLst>
      <p:ext uri="{BB962C8B-B14F-4D97-AF65-F5344CB8AC3E}">
        <p14:creationId xmlns:p14="http://schemas.microsoft.com/office/powerpoint/2010/main" val="11017361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790FB5DA-A956-417C-A72F-5694746096AD}" vid="{09D6BFCF-0D21-4DB0-A850-AE6A84FD404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AB008290AC4248AEE477D2CFF26C6F" ma:contentTypeVersion="18" ma:contentTypeDescription="Een nieuw document maken." ma:contentTypeScope="" ma:versionID="22523628b55bdc4b826df41857a30f9c">
  <xsd:schema xmlns:xsd="http://www.w3.org/2001/XMLSchema" xmlns:xs="http://www.w3.org/2001/XMLSchema" xmlns:p="http://schemas.microsoft.com/office/2006/metadata/properties" xmlns:ns2="53ac6feb-e8ca-4a14-a286-8769d6e7675a" xmlns:ns3="07d4c787-58c5-4cbd-8e97-0b0aeb8e07f3" targetNamespace="http://schemas.microsoft.com/office/2006/metadata/properties" ma:root="true" ma:fieldsID="fc43884a4b88949067bf9d77c22ebc48" ns2:_="" ns3:_="">
    <xsd:import namespace="53ac6feb-e8ca-4a14-a286-8769d6e7675a"/>
    <xsd:import namespace="07d4c787-58c5-4cbd-8e97-0b0aeb8e07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c6feb-e8ca-4a14-a286-8769d6e767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e1199a1-cc97-4303-bba3-a9293c04b5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d4c787-58c5-4cbd-8e97-0b0aeb8e07f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4711f1ca-7d28-4488-84d3-ab5fba169274}" ma:internalName="TaxCatchAll" ma:showField="CatchAllData" ma:web="07d4c787-58c5-4cbd-8e97-0b0aeb8e07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ac6feb-e8ca-4a14-a286-8769d6e7675a">
      <Terms xmlns="http://schemas.microsoft.com/office/infopath/2007/PartnerControls"/>
    </lcf76f155ced4ddcb4097134ff3c332f>
    <TaxCatchAll xmlns="07d4c787-58c5-4cbd-8e97-0b0aeb8e07f3" xsi:nil="true"/>
  </documentManagement>
</p:properties>
</file>

<file path=customXml/itemProps1.xml><?xml version="1.0" encoding="utf-8"?>
<ds:datastoreItem xmlns:ds="http://schemas.openxmlformats.org/officeDocument/2006/customXml" ds:itemID="{F358BA6E-7B03-41C1-973E-8C815141095B}">
  <ds:schemaRefs>
    <ds:schemaRef ds:uri="http://schemas.microsoft.com/sharepoint/v3/contenttype/forms"/>
  </ds:schemaRefs>
</ds:datastoreItem>
</file>

<file path=customXml/itemProps2.xml><?xml version="1.0" encoding="utf-8"?>
<ds:datastoreItem xmlns:ds="http://schemas.openxmlformats.org/officeDocument/2006/customXml" ds:itemID="{FC6D2193-B2A0-4DCE-AF76-0033F0420D08}">
  <ds:schemaRefs>
    <ds:schemaRef ds:uri="07d4c787-58c5-4cbd-8e97-0b0aeb8e07f3"/>
    <ds:schemaRef ds:uri="53ac6feb-e8ca-4a14-a286-8769d6e767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377A05-8F0E-4847-BAE9-A79E8E980DFD}">
  <ds:schemaRefs>
    <ds:schemaRef ds:uri="http://purl.org/dc/elements/1.1/"/>
    <ds:schemaRef ds:uri="http://schemas.microsoft.com/office/2006/documentManagement/types"/>
    <ds:schemaRef ds:uri="53ac6feb-e8ca-4a14-a286-8769d6e7675a"/>
    <ds:schemaRef ds:uri="http://purl.org/dc/term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07d4c787-58c5-4cbd-8e97-0b0aeb8e07f3"/>
    <ds:schemaRef ds:uri="http://www.w3.org/XML/1998/namespace"/>
  </ds:schemaRefs>
</ds:datastoreItem>
</file>

<file path=docMetadata/LabelInfo.xml><?xml version="1.0" encoding="utf-8"?>
<clbl:labelList xmlns:clbl="http://schemas.microsoft.com/office/2020/mipLabelMetadata">
  <clbl:label id="{c8e797bc-f005-478c-b4e2-8aed15a2dfc8}" enabled="0" method="" siteId="{c8e797bc-f005-478c-b4e2-8aed15a2dfc8}" removed="1"/>
</clbl:labelList>
</file>

<file path=docProps/app.xml><?xml version="1.0" encoding="utf-8"?>
<Properties xmlns="http://schemas.openxmlformats.org/officeDocument/2006/extended-properties" xmlns:vt="http://schemas.openxmlformats.org/officeDocument/2006/docPropsVTypes">
  <Template>PowerPoint sjabloon groen</Template>
  <TotalTime>0</TotalTime>
  <Words>617</Words>
  <Application>Microsoft Office PowerPoint</Application>
  <PresentationFormat>Breedbeeld</PresentationFormat>
  <Paragraphs>61</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Aptos</vt:lpstr>
      <vt:lpstr>Arial</vt:lpstr>
      <vt:lpstr>Impact</vt:lpstr>
      <vt:lpstr>Symbol</vt:lpstr>
      <vt:lpstr>Times New Roman</vt:lpstr>
      <vt:lpstr>Kantoorthema</vt:lpstr>
      <vt:lpstr>106e landelijke raad 13 december 2025</vt:lpstr>
      <vt:lpstr>Inleiding</vt:lpstr>
      <vt:lpstr>Agenda van de landelijke raad van 14 juni 2025</vt:lpstr>
      <vt:lpstr>Voordrachten landelijk bestuur</vt:lpstr>
      <vt:lpstr>Voordrachten commissies</vt:lpstr>
      <vt:lpstr>Mededelingen</vt:lpstr>
      <vt:lpstr>Missie, visie en ambitie 2035</vt:lpstr>
      <vt:lpstr>Rapportage activiteitenplan 2026</vt:lpstr>
      <vt:lpstr>Financiën en beheer 2026-1</vt:lpstr>
      <vt:lpstr>Financiën en beheer 2026-2</vt:lpstr>
      <vt:lpstr>Veiligheid, vertrouwen en overige evaluaties</vt:lpstr>
      <vt:lpstr>Regiovragen</vt:lpstr>
      <vt:lpstr>Nalezen</vt:lpstr>
      <vt:lpstr>Dank voor jouw komst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Mila Mulder</dc:creator>
  <cp:lastModifiedBy>Katrijn van der Boon</cp:lastModifiedBy>
  <cp:revision>2</cp:revision>
  <dcterms:created xsi:type="dcterms:W3CDTF">2024-04-09T07:29:29Z</dcterms:created>
  <dcterms:modified xsi:type="dcterms:W3CDTF">2025-10-30T16:02:42Z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0x010100E0AB008290AC4248AEE477D2CFF26C6F</vt:lpwstr>
  </property>
  <property fmtid="{D5CDD505-2E9C-101B-9397-08002B2CF9AE}" pid="3" name="MediaServiceImageTags">
    <vt:lpwstr/>
  </property>
</Properties>
</file>