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59" r:id="rId3"/>
    <p:sldId id="277" r:id="rId4"/>
    <p:sldId id="292" r:id="rId5"/>
    <p:sldId id="276" r:id="rId6"/>
    <p:sldId id="261" r:id="rId7"/>
    <p:sldId id="262" r:id="rId8"/>
    <p:sldId id="263" r:id="rId9"/>
    <p:sldId id="264" r:id="rId10"/>
    <p:sldId id="287" r:id="rId11"/>
    <p:sldId id="288" r:id="rId12"/>
    <p:sldId id="267" r:id="rId13"/>
    <p:sldId id="289" r:id="rId14"/>
    <p:sldId id="281" r:id="rId15"/>
    <p:sldId id="282" r:id="rId16"/>
    <p:sldId id="290" r:id="rId17"/>
    <p:sldId id="283" r:id="rId18"/>
    <p:sldId id="284" r:id="rId19"/>
    <p:sldId id="291" r:id="rId20"/>
    <p:sldId id="279" r:id="rId21"/>
    <p:sldId id="280" r:id="rId22"/>
    <p:sldId id="285" r:id="rId23"/>
    <p:sldId id="293" r:id="rId24"/>
    <p:sldId id="286" r:id="rId25"/>
    <p:sldId id="275" r:id="rId26"/>
  </p:sldIdLst>
  <p:sldSz cx="12192000" cy="6858000"/>
  <p:notesSz cx="6858000" cy="9144000"/>
  <p:custDataLst>
    <p:tags r:id="rId2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ur" initials="A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980"/>
    <a:srgbClr val="3D8E31"/>
    <a:srgbClr val="E7E7E7"/>
    <a:srgbClr val="907200"/>
    <a:srgbClr val="FFFFFF"/>
    <a:srgbClr val="003D4F"/>
    <a:srgbClr val="6FB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222" autoAdjust="0"/>
  </p:normalViewPr>
  <p:slideViewPr>
    <p:cSldViewPr snapToObjects="1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6990"/>
    </p:cViewPr>
  </p:sorterViewPr>
  <p:notesViewPr>
    <p:cSldViewPr snapToObjects="1" showGuides="1">
      <p:cViewPr varScale="1">
        <p:scale>
          <a:sx n="83" d="100"/>
          <a:sy n="83" d="100"/>
        </p:scale>
        <p:origin x="-351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3A75-8C45-4DF4-A06E-5ACDE403933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231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FCD6D-C52F-44A4-95F3-80EF75011073}" type="datetimeFigureOut">
              <a:rPr lang="nl-NL" smtClean="0"/>
              <a:t>24-11-2021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805F6-6ACE-45B6-B6FD-A1AEBC312E3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341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805F6-6ACE-45B6-B6FD-A1AEBC312E33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991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hidden">
          <a:xfrm>
            <a:off x="859027" y="3645022"/>
            <a:ext cx="10477500" cy="1584000"/>
          </a:xfrm>
          <a:noFill/>
        </p:spPr>
        <p:txBody>
          <a:bodyPr tIns="144000" anchor="t" anchorCtr="0"/>
          <a:lstStyle>
            <a:lvl1pPr algn="ctr">
              <a:defRPr sz="480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(max 2 </a:t>
            </a:r>
            <a:r>
              <a:rPr lang="nl-NL" dirty="0" err="1"/>
              <a:t>rg</a:t>
            </a:r>
            <a:r>
              <a:rPr lang="nl-NL" dirty="0"/>
              <a:t>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859027" y="5229021"/>
            <a:ext cx="10477500" cy="36021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en/of plaats en datum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xmlns="" id="{51E96AB0-7EBC-4F89-81CF-99955EB3A0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88000">
            <a:noAutofit/>
          </a:bodyPr>
          <a:lstStyle>
            <a:lvl1pPr marL="0" indent="0" algn="ctr">
              <a:buNone/>
              <a:defRPr lang="nl-NL"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icoon om afbeelding in te voegen.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F509E690-187A-4AF6-9192-54BDA80D2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5200"/>
            <a:ext cx="1126800" cy="90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rgbClr val="3D8E3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68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527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 met titel en tekstva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xmlns="" id="{6FD54F6A-2F94-4619-A699-7A44446E21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88000">
            <a:noAutofit/>
          </a:bodyPr>
          <a:lstStyle>
            <a:lvl1pPr marL="0" indent="0" algn="ctr">
              <a:buNone/>
              <a:defRPr lang="nl-NL"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icoon om afbeelding in te voegen.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D937C43-4866-4B6B-BB2E-0EEA59C81E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525" y="4142683"/>
            <a:ext cx="4463438" cy="2418456"/>
          </a:xfrm>
          <a:solidFill>
            <a:schemeClr val="bg1"/>
          </a:solidFill>
        </p:spPr>
        <p:txBody>
          <a:bodyPr wrap="square" lIns="360000" tIns="360000" rIns="360000" bIns="36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06450" indent="0">
              <a:buNone/>
              <a:defRPr/>
            </a:lvl4pPr>
            <a:lvl5pPr marL="108585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AF359CF-B923-41E3-BE63-FFC9B53732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xmlns="" id="{D6F5D2B7-B6D6-4C70-9A75-402880739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5200"/>
            <a:ext cx="1126800" cy="90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rgbClr val="3D8E3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0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foto's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xmlns="" id="{1CBD7C9C-CEB4-48CE-A01F-A8F83DF1559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10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872000" anchor="t" anchorCtr="0">
            <a:noAutofit/>
          </a:bodyPr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sp>
        <p:nvSpPr>
          <p:cNvPr id="6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6102000" y="1"/>
            <a:ext cx="6102000" cy="6858000"/>
          </a:xfr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tIns="1872000" anchor="t" anchorCtr="0"/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AA493C4C-0C43-4486-B1DF-35969E9F9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xmlns="" id="{CD8E044E-E38D-40DE-82C3-CF4CC27942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5200"/>
            <a:ext cx="1126800" cy="90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rgbClr val="3D8E3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32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ie foto's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8134274" y="1"/>
            <a:ext cx="4075200" cy="6858000"/>
          </a:xfrm>
          <a:solidFill>
            <a:schemeClr val="bg1">
              <a:lumMod val="95000"/>
            </a:schemeClr>
          </a:solidFill>
        </p:spPr>
        <p:txBody>
          <a:bodyPr tIns="1872000" anchor="t" anchorCtr="0"/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xmlns="" id="{3DABDCB2-59C2-483A-87B1-938F4FC67D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8360" y="0"/>
            <a:ext cx="407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872000" anchor="t" anchorCtr="0">
            <a:noAutofit/>
          </a:bodyPr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xmlns="" id="{D2481813-07B5-4F78-BD8F-2DC0B76843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8400" y="-27000"/>
            <a:ext cx="4075200" cy="6912000"/>
          </a:xfr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tIns="1872000" anchor="t" anchorCtr="0"/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AA493C4C-0C43-4486-B1DF-35969E9F9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xmlns="" id="{9C69E299-BC33-48BF-95DB-5165C695F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5200"/>
            <a:ext cx="1126800" cy="90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rgbClr val="3D8E3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060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foto's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xmlns="" id="{C9B316A1-4625-48C1-8FB5-A91FF41C707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1"/>
            <a:ext cx="6102000" cy="34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txBody>
          <a:bodyPr wrap="square" tIns="2160000" anchor="t" anchorCtr="0">
            <a:noAutofit/>
          </a:bodyPr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sp>
        <p:nvSpPr>
          <p:cNvPr id="6" name="Tijdelijke aanduiding voor afbeelding 8"/>
          <p:cNvSpPr>
            <a:spLocks noGrp="1"/>
          </p:cNvSpPr>
          <p:nvPr>
            <p:ph type="pic" sz="quarter" idx="14" hasCustomPrompt="1"/>
          </p:nvPr>
        </p:nvSpPr>
        <p:spPr>
          <a:xfrm>
            <a:off x="6102000" y="1"/>
            <a:ext cx="6102000" cy="343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tIns="2160000" anchor="t" anchorCtr="0"/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AA493C4C-0C43-4486-B1DF-35969E9F9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xmlns="" id="{68CA7746-0818-4130-958B-18E17487624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30273"/>
            <a:ext cx="6102000" cy="344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tIns="2160000" anchor="t" anchorCtr="0"/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sp>
        <p:nvSpPr>
          <p:cNvPr id="8" name="Tijdelijke aanduiding voor afbeelding 8">
            <a:extLst>
              <a:ext uri="{FF2B5EF4-FFF2-40B4-BE49-F238E27FC236}">
                <a16:creationId xmlns:a16="http://schemas.microsoft.com/office/drawing/2014/main" xmlns="" id="{D856A31D-DF02-4CCA-A636-4B1BABBA34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2000" y="3430273"/>
            <a:ext cx="6102000" cy="344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tIns="2160000" anchor="t" anchorCtr="0"/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xmlns="" id="{17DC49DF-057E-44BA-86B6-7A8F52D2D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5200"/>
            <a:ext cx="1126800" cy="90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rgbClr val="3D8E3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98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 foto's met titel (foto raster), me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jdelijke aanduiding voor afbeelding 8">
            <a:extLst>
              <a:ext uri="{FF2B5EF4-FFF2-40B4-BE49-F238E27FC236}">
                <a16:creationId xmlns:a16="http://schemas.microsoft.com/office/drawing/2014/main" xmlns="" id="{BBB53D90-0A5F-4F02-8E88-46DA9B69069D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-60684" y="3423600"/>
            <a:ext cx="1476734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42" name="Tijdelijke aanduiding voor afbeelding 8">
            <a:extLst>
              <a:ext uri="{FF2B5EF4-FFF2-40B4-BE49-F238E27FC236}">
                <a16:creationId xmlns:a16="http://schemas.microsoft.com/office/drawing/2014/main" xmlns="" id="{01676F9F-067A-4B82-8E7F-AB9F20F9A0C3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1414800" y="3423600"/>
            <a:ext cx="1528392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43" name="Tijdelijke aanduiding voor afbeelding 8">
            <a:extLst>
              <a:ext uri="{FF2B5EF4-FFF2-40B4-BE49-F238E27FC236}">
                <a16:creationId xmlns:a16="http://schemas.microsoft.com/office/drawing/2014/main" xmlns="" id="{815AEDEA-D5E7-4A9F-BFF6-86922B8B5519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2943192" y="3423600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44" name="Tijdelijke aanduiding voor afbeelding 8">
            <a:extLst>
              <a:ext uri="{FF2B5EF4-FFF2-40B4-BE49-F238E27FC236}">
                <a16:creationId xmlns:a16="http://schemas.microsoft.com/office/drawing/2014/main" xmlns="" id="{7C628569-DFDA-4D93-A766-6ED1E5A4628B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511996" y="3423600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45" name="Tijdelijke aanduiding voor afbeelding 8">
            <a:extLst>
              <a:ext uri="{FF2B5EF4-FFF2-40B4-BE49-F238E27FC236}">
                <a16:creationId xmlns:a16="http://schemas.microsoft.com/office/drawing/2014/main" xmlns="" id="{2F775CDF-DFA8-4D09-8CC2-A1F50A8AA0C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6101542" y="3423600"/>
            <a:ext cx="1476734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46" name="Tijdelijke aanduiding voor afbeelding 8">
            <a:extLst>
              <a:ext uri="{FF2B5EF4-FFF2-40B4-BE49-F238E27FC236}">
                <a16:creationId xmlns:a16="http://schemas.microsoft.com/office/drawing/2014/main" xmlns="" id="{1DFF9C9F-96DC-4967-A537-4DA3A2C5A17A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7577026" y="3423600"/>
            <a:ext cx="1528392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47" name="Tijdelijke aanduiding voor afbeelding 8">
            <a:extLst>
              <a:ext uri="{FF2B5EF4-FFF2-40B4-BE49-F238E27FC236}">
                <a16:creationId xmlns:a16="http://schemas.microsoft.com/office/drawing/2014/main" xmlns="" id="{0A74E454-6424-4E48-879C-2A3EEE337CC0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9105418" y="3423600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48" name="Tijdelijke aanduiding voor afbeelding 8">
            <a:extLst>
              <a:ext uri="{FF2B5EF4-FFF2-40B4-BE49-F238E27FC236}">
                <a16:creationId xmlns:a16="http://schemas.microsoft.com/office/drawing/2014/main" xmlns="" id="{63D4AF11-1514-4CCF-9745-DFB9E2AC78C5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10674222" y="3423600"/>
            <a:ext cx="15408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52" name="Tijdelijke aanduiding voor afbeelding 51">
            <a:extLst>
              <a:ext uri="{FF2B5EF4-FFF2-40B4-BE49-F238E27FC236}">
                <a16:creationId xmlns:a16="http://schemas.microsoft.com/office/drawing/2014/main" xmlns="" id="{9C85C09B-517E-4BB8-A040-814598A260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60684" y="-26462"/>
            <a:ext cx="1476734" cy="11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wrap="square" tIns="144000" anchor="t" anchorCtr="0">
            <a:noAutofit/>
          </a:bodyPr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59" name="Tijdelijke aanduiding voor afbeelding 8">
            <a:extLst>
              <a:ext uri="{FF2B5EF4-FFF2-40B4-BE49-F238E27FC236}">
                <a16:creationId xmlns:a16="http://schemas.microsoft.com/office/drawing/2014/main" xmlns="" id="{1F4FC351-16FF-479D-B1C7-8B573E882C0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414800" y="-26462"/>
            <a:ext cx="1528392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09" name="Tijdelijke aanduiding voor afbeelding 8">
            <a:extLst>
              <a:ext uri="{FF2B5EF4-FFF2-40B4-BE49-F238E27FC236}">
                <a16:creationId xmlns:a16="http://schemas.microsoft.com/office/drawing/2014/main" xmlns="" id="{F65CDE43-9CF7-43E5-A478-158CA0D7236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943192" y="-26462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15" name="Tijdelijke aanduiding voor afbeelding 8">
            <a:extLst>
              <a:ext uri="{FF2B5EF4-FFF2-40B4-BE49-F238E27FC236}">
                <a16:creationId xmlns:a16="http://schemas.microsoft.com/office/drawing/2014/main" xmlns="" id="{DD76A075-3582-4821-A0D1-67F17B8ED47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511996" y="-26462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21" name="Tijdelijke aanduiding voor afbeelding 8">
            <a:extLst>
              <a:ext uri="{FF2B5EF4-FFF2-40B4-BE49-F238E27FC236}">
                <a16:creationId xmlns:a16="http://schemas.microsoft.com/office/drawing/2014/main" xmlns="" id="{5C2D9C5B-C813-4965-802A-14EAAD5A69A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101542" y="-26464"/>
            <a:ext cx="1476734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22" name="Tijdelijke aanduiding voor afbeelding 8">
            <a:extLst>
              <a:ext uri="{FF2B5EF4-FFF2-40B4-BE49-F238E27FC236}">
                <a16:creationId xmlns:a16="http://schemas.microsoft.com/office/drawing/2014/main" xmlns="" id="{AAAE5A9B-C2B0-4174-AE8D-968D1B2D399C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577026" y="-26464"/>
            <a:ext cx="1528392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23" name="Tijdelijke aanduiding voor afbeelding 8">
            <a:extLst>
              <a:ext uri="{FF2B5EF4-FFF2-40B4-BE49-F238E27FC236}">
                <a16:creationId xmlns:a16="http://schemas.microsoft.com/office/drawing/2014/main" xmlns="" id="{A824500D-044B-4844-83D3-1077669FAF5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05418" y="-26464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24" name="Tijdelijke aanduiding voor afbeelding 8">
            <a:extLst>
              <a:ext uri="{FF2B5EF4-FFF2-40B4-BE49-F238E27FC236}">
                <a16:creationId xmlns:a16="http://schemas.microsoft.com/office/drawing/2014/main" xmlns="" id="{F1A0CD08-DC99-4033-B1C9-66C665E7280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674222" y="-26464"/>
            <a:ext cx="15408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57" name="Tijdelijke aanduiding voor afbeelding 8">
            <a:extLst>
              <a:ext uri="{FF2B5EF4-FFF2-40B4-BE49-F238E27FC236}">
                <a16:creationId xmlns:a16="http://schemas.microsoft.com/office/drawing/2014/main" xmlns="" id="{B4903B96-18BE-4AA6-98E7-BBC7846EB90B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-60684" y="1125536"/>
            <a:ext cx="1476734" cy="1167664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58" name="Tijdelijke aanduiding voor afbeelding 8">
            <a:extLst>
              <a:ext uri="{FF2B5EF4-FFF2-40B4-BE49-F238E27FC236}">
                <a16:creationId xmlns:a16="http://schemas.microsoft.com/office/drawing/2014/main" xmlns="" id="{8A3D985B-9564-4A0B-8C76-555C02E65CDC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1414800" y="1125536"/>
            <a:ext cx="1528392" cy="1167664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59" name="Tijdelijke aanduiding voor afbeelding 8">
            <a:extLst>
              <a:ext uri="{FF2B5EF4-FFF2-40B4-BE49-F238E27FC236}">
                <a16:creationId xmlns:a16="http://schemas.microsoft.com/office/drawing/2014/main" xmlns="" id="{9953CD38-96B5-46F8-A7EA-0C070EB0555F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2943192" y="1125536"/>
            <a:ext cx="1584000" cy="1167664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60" name="Tijdelijke aanduiding voor afbeelding 8">
            <a:extLst>
              <a:ext uri="{FF2B5EF4-FFF2-40B4-BE49-F238E27FC236}">
                <a16:creationId xmlns:a16="http://schemas.microsoft.com/office/drawing/2014/main" xmlns="" id="{0F39C036-3DAC-4D39-BBD4-01923376092A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4511996" y="1125536"/>
            <a:ext cx="1584000" cy="1167664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61" name="Tijdelijke aanduiding voor afbeelding 8">
            <a:extLst>
              <a:ext uri="{FF2B5EF4-FFF2-40B4-BE49-F238E27FC236}">
                <a16:creationId xmlns:a16="http://schemas.microsoft.com/office/drawing/2014/main" xmlns="" id="{EF2AAB3D-4442-42D5-AD6D-E976AA94FD1C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6101542" y="1125536"/>
            <a:ext cx="1476734" cy="1167664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62" name="Tijdelijke aanduiding voor afbeelding 8">
            <a:extLst>
              <a:ext uri="{FF2B5EF4-FFF2-40B4-BE49-F238E27FC236}">
                <a16:creationId xmlns:a16="http://schemas.microsoft.com/office/drawing/2014/main" xmlns="" id="{A08CD57C-B0C4-4598-B302-C46F18990D6B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7577026" y="1125536"/>
            <a:ext cx="1528392" cy="1167664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63" name="Tijdelijke aanduiding voor afbeelding 8">
            <a:extLst>
              <a:ext uri="{FF2B5EF4-FFF2-40B4-BE49-F238E27FC236}">
                <a16:creationId xmlns:a16="http://schemas.microsoft.com/office/drawing/2014/main" xmlns="" id="{48A61EE8-E6D2-4EBA-88E6-8FC0F290C269}"/>
              </a:ext>
            </a:extLst>
          </p:cNvPr>
          <p:cNvSpPr>
            <a:spLocks noGrp="1"/>
          </p:cNvSpPr>
          <p:nvPr>
            <p:ph type="pic" sz="quarter" idx="88" hasCustomPrompt="1"/>
          </p:nvPr>
        </p:nvSpPr>
        <p:spPr>
          <a:xfrm>
            <a:off x="9105418" y="1125536"/>
            <a:ext cx="1584000" cy="1167664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64" name="Tijdelijke aanduiding voor afbeelding 8">
            <a:extLst>
              <a:ext uri="{FF2B5EF4-FFF2-40B4-BE49-F238E27FC236}">
                <a16:creationId xmlns:a16="http://schemas.microsoft.com/office/drawing/2014/main" xmlns="" id="{1B06162B-DA2D-4699-BC12-EEC90687D83F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10674222" y="1125536"/>
            <a:ext cx="1540800" cy="1167664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49" name="Tijdelijke aanduiding voor afbeelding 8">
            <a:extLst>
              <a:ext uri="{FF2B5EF4-FFF2-40B4-BE49-F238E27FC236}">
                <a16:creationId xmlns:a16="http://schemas.microsoft.com/office/drawing/2014/main" xmlns="" id="{2D06957A-63BF-4EC2-B76D-414E0145141D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-60684" y="2282400"/>
            <a:ext cx="1476734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50" name="Tijdelijke aanduiding voor afbeelding 8">
            <a:extLst>
              <a:ext uri="{FF2B5EF4-FFF2-40B4-BE49-F238E27FC236}">
                <a16:creationId xmlns:a16="http://schemas.microsoft.com/office/drawing/2014/main" xmlns="" id="{139C892D-F5E8-4E96-B997-90E499832E30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1414800" y="2282400"/>
            <a:ext cx="1528392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52" name="Tijdelijke aanduiding voor afbeelding 8">
            <a:extLst>
              <a:ext uri="{FF2B5EF4-FFF2-40B4-BE49-F238E27FC236}">
                <a16:creationId xmlns:a16="http://schemas.microsoft.com/office/drawing/2014/main" xmlns="" id="{53CF8DE2-57ED-415A-8B2A-01BAF86D0B4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511996" y="2282400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53" name="Tijdelijke aanduiding voor afbeelding 8">
            <a:extLst>
              <a:ext uri="{FF2B5EF4-FFF2-40B4-BE49-F238E27FC236}">
                <a16:creationId xmlns:a16="http://schemas.microsoft.com/office/drawing/2014/main" xmlns="" id="{B14C5CAC-2FAD-45C7-B4DB-91BAE81C5845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6101542" y="2282400"/>
            <a:ext cx="1476734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54" name="Tijdelijke aanduiding voor afbeelding 8">
            <a:extLst>
              <a:ext uri="{FF2B5EF4-FFF2-40B4-BE49-F238E27FC236}">
                <a16:creationId xmlns:a16="http://schemas.microsoft.com/office/drawing/2014/main" xmlns="" id="{5C0C9148-743B-41B8-86C9-1156DAB58365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7577026" y="2282400"/>
            <a:ext cx="1528392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55" name="Tijdelijke aanduiding voor afbeelding 8">
            <a:extLst>
              <a:ext uri="{FF2B5EF4-FFF2-40B4-BE49-F238E27FC236}">
                <a16:creationId xmlns:a16="http://schemas.microsoft.com/office/drawing/2014/main" xmlns="" id="{624DB2A6-7CF1-4D54-92AB-7A6FF41EF6B4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9105418" y="2282400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56" name="Tijdelijke aanduiding voor afbeelding 8">
            <a:extLst>
              <a:ext uri="{FF2B5EF4-FFF2-40B4-BE49-F238E27FC236}">
                <a16:creationId xmlns:a16="http://schemas.microsoft.com/office/drawing/2014/main" xmlns="" id="{42D94EAB-13D0-40B8-A082-745ABE5CD6E2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10674222" y="2282400"/>
            <a:ext cx="15408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33" name="Tijdelijke aanduiding voor afbeelding 8">
            <a:extLst>
              <a:ext uri="{FF2B5EF4-FFF2-40B4-BE49-F238E27FC236}">
                <a16:creationId xmlns:a16="http://schemas.microsoft.com/office/drawing/2014/main" xmlns="" id="{F392A2DD-51FA-43D6-95D2-5416E0D1380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-60684" y="4564800"/>
            <a:ext cx="1476734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34" name="Tijdelijke aanduiding voor afbeelding 8">
            <a:extLst>
              <a:ext uri="{FF2B5EF4-FFF2-40B4-BE49-F238E27FC236}">
                <a16:creationId xmlns:a16="http://schemas.microsoft.com/office/drawing/2014/main" xmlns="" id="{27F39400-DA08-4E8A-8E2E-A973B96A009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414800" y="4564800"/>
            <a:ext cx="1528392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35" name="Tijdelijke aanduiding voor afbeelding 8">
            <a:extLst>
              <a:ext uri="{FF2B5EF4-FFF2-40B4-BE49-F238E27FC236}">
                <a16:creationId xmlns:a16="http://schemas.microsoft.com/office/drawing/2014/main" xmlns="" id="{1C93085F-6056-4BCD-BB0A-7A751D74248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943192" y="4564800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36" name="Tijdelijke aanduiding voor afbeelding 8">
            <a:extLst>
              <a:ext uri="{FF2B5EF4-FFF2-40B4-BE49-F238E27FC236}">
                <a16:creationId xmlns:a16="http://schemas.microsoft.com/office/drawing/2014/main" xmlns="" id="{F24C3332-8B8E-4CC1-BB87-90C446D455B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4511996" y="4564800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37" name="Tijdelijke aanduiding voor afbeelding 8">
            <a:extLst>
              <a:ext uri="{FF2B5EF4-FFF2-40B4-BE49-F238E27FC236}">
                <a16:creationId xmlns:a16="http://schemas.microsoft.com/office/drawing/2014/main" xmlns="" id="{158B8019-D740-4DF9-82D0-461A86641BA6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6101542" y="4564800"/>
            <a:ext cx="1476734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38" name="Tijdelijke aanduiding voor afbeelding 8">
            <a:extLst>
              <a:ext uri="{FF2B5EF4-FFF2-40B4-BE49-F238E27FC236}">
                <a16:creationId xmlns:a16="http://schemas.microsoft.com/office/drawing/2014/main" xmlns="" id="{4F0CE6B6-0B50-4D5F-8457-F909F534ED7A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7577026" y="4564800"/>
            <a:ext cx="1528392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39" name="Tijdelijke aanduiding voor afbeelding 8">
            <a:extLst>
              <a:ext uri="{FF2B5EF4-FFF2-40B4-BE49-F238E27FC236}">
                <a16:creationId xmlns:a16="http://schemas.microsoft.com/office/drawing/2014/main" xmlns="" id="{C3E4B312-6BE2-458A-99A4-CC0EA213BD68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105418" y="4564800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40" name="Tijdelijke aanduiding voor afbeelding 8">
            <a:extLst>
              <a:ext uri="{FF2B5EF4-FFF2-40B4-BE49-F238E27FC236}">
                <a16:creationId xmlns:a16="http://schemas.microsoft.com/office/drawing/2014/main" xmlns="" id="{5D63207D-763F-4D02-A809-845BEB0EB35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10674222" y="4564800"/>
            <a:ext cx="15408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25" name="Tijdelijke aanduiding voor afbeelding 8">
            <a:extLst>
              <a:ext uri="{FF2B5EF4-FFF2-40B4-BE49-F238E27FC236}">
                <a16:creationId xmlns:a16="http://schemas.microsoft.com/office/drawing/2014/main" xmlns="" id="{3FD30F10-80CB-46FA-8DF5-4022CD5C22F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-60684" y="5706000"/>
            <a:ext cx="1476734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26" name="Tijdelijke aanduiding voor afbeelding 8">
            <a:extLst>
              <a:ext uri="{FF2B5EF4-FFF2-40B4-BE49-F238E27FC236}">
                <a16:creationId xmlns:a16="http://schemas.microsoft.com/office/drawing/2014/main" xmlns="" id="{7B402790-A685-4490-9A61-DDBAFE9AA88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414800" y="5706000"/>
            <a:ext cx="1528392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27" name="Tijdelijke aanduiding voor afbeelding 8">
            <a:extLst>
              <a:ext uri="{FF2B5EF4-FFF2-40B4-BE49-F238E27FC236}">
                <a16:creationId xmlns:a16="http://schemas.microsoft.com/office/drawing/2014/main" xmlns="" id="{F41D27BE-9ADF-4EDB-A710-913EE94E941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2943192" y="5706000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28" name="Tijdelijke aanduiding voor afbeelding 8">
            <a:extLst>
              <a:ext uri="{FF2B5EF4-FFF2-40B4-BE49-F238E27FC236}">
                <a16:creationId xmlns:a16="http://schemas.microsoft.com/office/drawing/2014/main" xmlns="" id="{70B7C8C8-396A-43F2-A4E5-912A728799A8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511996" y="5706000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29" name="Tijdelijke aanduiding voor afbeelding 8">
            <a:extLst>
              <a:ext uri="{FF2B5EF4-FFF2-40B4-BE49-F238E27FC236}">
                <a16:creationId xmlns:a16="http://schemas.microsoft.com/office/drawing/2014/main" xmlns="" id="{88F37F15-05F2-4D7B-BA4F-9C0CA44313FF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6101542" y="5705998"/>
            <a:ext cx="1476734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30" name="Tijdelijke aanduiding voor afbeelding 8">
            <a:extLst>
              <a:ext uri="{FF2B5EF4-FFF2-40B4-BE49-F238E27FC236}">
                <a16:creationId xmlns:a16="http://schemas.microsoft.com/office/drawing/2014/main" xmlns="" id="{3800FE47-C7E9-48DF-9FEE-60284DF70E2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7577026" y="5705998"/>
            <a:ext cx="1528392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31" name="Tijdelijke aanduiding voor afbeelding 8">
            <a:extLst>
              <a:ext uri="{FF2B5EF4-FFF2-40B4-BE49-F238E27FC236}">
                <a16:creationId xmlns:a16="http://schemas.microsoft.com/office/drawing/2014/main" xmlns="" id="{AA90D1FE-D40E-4644-AFA7-50FEFEE390FE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105418" y="5705998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32" name="Tijdelijke aanduiding voor afbeelding 8">
            <a:extLst>
              <a:ext uri="{FF2B5EF4-FFF2-40B4-BE49-F238E27FC236}">
                <a16:creationId xmlns:a16="http://schemas.microsoft.com/office/drawing/2014/main" xmlns="" id="{653190F5-85C8-44C7-9735-2D5191F7AACE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10674222" y="5705998"/>
            <a:ext cx="15408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51" name="Tijdelijke aanduiding voor afbeelding 8">
            <a:extLst>
              <a:ext uri="{FF2B5EF4-FFF2-40B4-BE49-F238E27FC236}">
                <a16:creationId xmlns:a16="http://schemas.microsoft.com/office/drawing/2014/main" xmlns="" id="{E855FC0F-C2F0-43C4-9813-21FD792C4B98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2943192" y="2282400"/>
            <a:ext cx="1584000" cy="1152000"/>
          </a:xfr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</p:spPr>
        <p:txBody>
          <a:bodyPr tIns="144000" anchor="t" anchorCtr="0"/>
          <a:lstStyle>
            <a:lvl1pPr marL="0" indent="0" algn="ctr">
              <a:buNone/>
              <a:defRPr sz="6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0BD60A41-8268-4E16-A56C-D9148EA5F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3192" y="2282400"/>
            <a:ext cx="7731030" cy="1152000"/>
          </a:xfrm>
          <a:solidFill>
            <a:schemeClr val="bg1"/>
          </a:solidFill>
        </p:spPr>
        <p:txBody>
          <a:bodyPr lIns="180000" rIns="180000" anchor="ctr" anchorCtr="0"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1" name="Tijdelijke aanduiding voor tekst 7">
            <a:extLst>
              <a:ext uri="{FF2B5EF4-FFF2-40B4-BE49-F238E27FC236}">
                <a16:creationId xmlns:a16="http://schemas.microsoft.com/office/drawing/2014/main" xmlns="" id="{C74EE179-51DE-4696-B9E5-3DC29A40A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5200"/>
            <a:ext cx="1126800" cy="90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rgbClr val="3D8E3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585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t met fotov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xmlns="" id="{7D0DA4C4-38DD-4E9A-910D-4A4715D89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C53D4D-A85C-4BDE-9098-A991374CD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967" y="245282"/>
            <a:ext cx="4593057" cy="950793"/>
          </a:xfrm>
        </p:spPr>
        <p:txBody>
          <a:bodyPr/>
          <a:lstStyle/>
          <a:p>
            <a:r>
              <a:rPr lang="nl-NL" dirty="0"/>
              <a:t>Titel</a:t>
            </a:r>
          </a:p>
        </p:txBody>
      </p:sp>
      <p:pic>
        <p:nvPicPr>
          <p:cNvPr id="4" name="Afbeelding 3" descr="Afbeelding met fotolijstje, object&#10;&#10;Beschrijving is gegenereerd met hoge betrouwbaarheid">
            <a:extLst>
              <a:ext uri="{FF2B5EF4-FFF2-40B4-BE49-F238E27FC236}">
                <a16:creationId xmlns:a16="http://schemas.microsoft.com/office/drawing/2014/main" xmlns="" id="{37206D6B-D70C-4A64-A903-603E23178A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448" r="6655"/>
          <a:stretch/>
        </p:blipFill>
        <p:spPr>
          <a:xfrm rot="60000">
            <a:off x="227326" y="773590"/>
            <a:ext cx="5150929" cy="4566253"/>
          </a:xfrm>
          <a:prstGeom prst="rect">
            <a:avLst/>
          </a:prstGeom>
        </p:spPr>
      </p:pic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xmlns="" id="{B6CE8F32-F586-4E12-906E-0F6C36FA30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240000">
            <a:off x="799301" y="1748131"/>
            <a:ext cx="3927739" cy="2745033"/>
          </a:xfrm>
          <a:solidFill>
            <a:schemeClr val="tx2">
              <a:lumMod val="85000"/>
            </a:schemeClr>
          </a:solidFill>
        </p:spPr>
        <p:txBody>
          <a:bodyPr tIns="72000" anchor="t" anchorCtr="0"/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xmlns="" id="{4BF4DC54-BCA4-4CCB-AD49-0ECC505933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6651"/>
            <a:ext cx="1125404" cy="9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="" xmlns:a16="http://schemas.microsoft.com/office/drawing/2014/main" id="{CCB790CD-67D3-4803-8A88-23A3B74900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88800 w 12192000"/>
              <a:gd name="connsiteY0" fmla="*/ 298800 h 6858000"/>
              <a:gd name="connsiteX1" fmla="*/ 388800 w 12192000"/>
              <a:gd name="connsiteY1" fmla="*/ 1116000 h 6858000"/>
              <a:gd name="connsiteX2" fmla="*/ 1411200 w 12192000"/>
              <a:gd name="connsiteY2" fmla="*/ 1116000 h 6858000"/>
              <a:gd name="connsiteX3" fmla="*/ 1411200 w 12192000"/>
              <a:gd name="connsiteY3" fmla="*/ 298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88800" y="298800"/>
                </a:moveTo>
                <a:lnTo>
                  <a:pt x="388800" y="1116000"/>
                </a:lnTo>
                <a:lnTo>
                  <a:pt x="1411200" y="1116000"/>
                </a:lnTo>
                <a:lnTo>
                  <a:pt x="1411200" y="298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288000">
            <a:noAutofit/>
          </a:bodyPr>
          <a:lstStyle>
            <a:lvl1pPr marL="0" indent="0" algn="ctr">
              <a:buNone/>
              <a:defRPr lang="nl-NL"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icoon om afbeelding in te voegen.</a:t>
            </a:r>
          </a:p>
        </p:txBody>
      </p:sp>
    </p:spTree>
    <p:extLst>
      <p:ext uri="{BB962C8B-B14F-4D97-AF65-F5344CB8AC3E}">
        <p14:creationId xmlns:p14="http://schemas.microsoft.com/office/powerpoint/2010/main" val="21732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16051" y="1670400"/>
            <a:ext cx="10475912" cy="46908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C3B0-52CB-4DD5-A3F2-466364A32969}" type="datetimeFigureOut">
              <a:rPr lang="nl-NL" smtClean="0"/>
              <a:t>24-11-2021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D381-A6E2-44D3-B3D5-CCECB1289C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1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416049" y="1670400"/>
            <a:ext cx="5075425" cy="4690800"/>
          </a:xfrm>
          <a:noFill/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816537" y="1670400"/>
            <a:ext cx="5075425" cy="4690800"/>
          </a:xfrm>
          <a:noFill/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C3B0-52CB-4DD5-A3F2-466364A32969}" type="datetimeFigureOut">
              <a:rPr lang="nl-NL" smtClean="0"/>
              <a:t>24-11-2021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D381-A6E2-44D3-B3D5-CCECB1289CC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4FBB08D-7C1F-43A6-9208-686E57CB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6051" y="296651"/>
            <a:ext cx="10475912" cy="979729"/>
          </a:xfrm>
        </p:spPr>
        <p:txBody>
          <a:bodyPr/>
          <a:lstStyle/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4446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C3B0-52CB-4DD5-A3F2-466364A32969}" type="datetimeFigureOut">
              <a:rPr lang="nl-NL" smtClean="0"/>
              <a:t>24-11-2021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D381-A6E2-44D3-B3D5-CCECB1289CC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033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/tekst foto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1493626"/>
            <a:ext cx="4571436" cy="5067512"/>
          </a:xfrm>
          <a:solidFill>
            <a:schemeClr val="bg1">
              <a:lumMod val="95000"/>
            </a:schemeClr>
          </a:solidFill>
        </p:spPr>
        <p:txBody>
          <a:bodyPr tIns="540000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Verdana" panose="020B0604030504040204" pitchFamily="34" charset="0"/>
              <a:buNone/>
              <a:tabLst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201095" y="1670399"/>
            <a:ext cx="6690867" cy="46908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43A5A9F-C5BE-4E0F-89A4-BBD2567D8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167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/tekst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7320136" y="1484313"/>
            <a:ext cx="4571827" cy="5076825"/>
          </a:xfrm>
          <a:solidFill>
            <a:schemeClr val="bg1">
              <a:lumMod val="95000"/>
            </a:schemeClr>
          </a:solidFill>
        </p:spPr>
        <p:txBody>
          <a:bodyPr tIns="540000"/>
          <a:lstStyle>
            <a:lvl1pPr marL="0" indent="0" algn="ctr">
              <a:buNone/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op icoon om afbeelding in te voegen.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00038" y="1670399"/>
            <a:ext cx="6721298" cy="469080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6825E68F-0152-44AD-AFFB-55CFD09E1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7586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xmlns="" id="{CCB790CD-67D3-4803-8A88-23A3B74900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88000">
            <a:noAutofit/>
          </a:bodyPr>
          <a:lstStyle>
            <a:lvl1pPr marL="0" indent="0" algn="ctr">
              <a:buNone/>
              <a:defRPr lang="nl-NL"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icoon om afbeelding in te voegen.</a:t>
            </a:r>
          </a:p>
        </p:txBody>
      </p:sp>
      <p:sp>
        <p:nvSpPr>
          <p:cNvPr id="3" name="Tijdelijke aanduiding voor tekst 7">
            <a:extLst>
              <a:ext uri="{FF2B5EF4-FFF2-40B4-BE49-F238E27FC236}">
                <a16:creationId xmlns:a16="http://schemas.microsoft.com/office/drawing/2014/main" xmlns="" id="{053FBB43-712F-4C50-885E-310783344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5200"/>
            <a:ext cx="1126800" cy="90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rgbClr val="3D8E3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5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xmlns="" id="{CCB790CD-67D3-4803-8A88-23A3B749004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88000">
            <a:noAutofit/>
          </a:bodyPr>
          <a:lstStyle>
            <a:lvl1pPr marL="0" indent="0" algn="ctr">
              <a:buNone/>
              <a:defRPr lang="nl-NL"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icoon om afbeelding in te voegen.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C53D4D-A85C-4BDE-9098-A991374CD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xmlns="" id="{2FA9C5C9-3883-4E6E-BF36-506C79F609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5200"/>
            <a:ext cx="1126800" cy="90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rgbClr val="3D8E3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 met titel en tekstva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xmlns="" id="{A4E35EAC-B2B1-4BB5-850A-B305F9EADB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88000">
            <a:noAutofit/>
          </a:bodyPr>
          <a:lstStyle>
            <a:lvl1pPr marL="0" indent="0" algn="ctr">
              <a:buNone/>
              <a:defRPr lang="nl-NL"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op icoon om afbeelding in te voegen.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D937C43-4866-4B6B-BB2E-0EEA59C81E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0037" y="4142683"/>
            <a:ext cx="4464000" cy="2418456"/>
          </a:xfrm>
          <a:solidFill>
            <a:schemeClr val="bg1"/>
          </a:solidFill>
        </p:spPr>
        <p:txBody>
          <a:bodyPr wrap="square" lIns="360000" tIns="360000" rIns="360000" bIns="36000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/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06450" indent="0">
              <a:buNone/>
              <a:defRPr/>
            </a:lvl4pPr>
            <a:lvl5pPr marL="108585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372E329-1FA1-43F8-81C1-10961D984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xmlns="" id="{AFF54893-4A08-4E58-8405-33063A09D3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95200"/>
            <a:ext cx="1126800" cy="900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 sz="100">
                <a:solidFill>
                  <a:srgbClr val="3D8E3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2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16051" y="296651"/>
            <a:ext cx="10475912" cy="9797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16051" y="1671110"/>
            <a:ext cx="10475912" cy="469154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16051" y="6453336"/>
            <a:ext cx="2743200" cy="2681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29CC3B0-52CB-4DD5-A3F2-466364A32969}" type="datetimeFigureOut">
              <a:rPr lang="nl-NL" smtClean="0"/>
              <a:pPr/>
              <a:t>24-11-2021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453336"/>
            <a:ext cx="4114800" cy="2681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48763" y="6453336"/>
            <a:ext cx="2743200" cy="2681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91E7D381-A6E2-44D3-B3D5-CCECB1289CCE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6651"/>
            <a:ext cx="1125404" cy="9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6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9" r:id="rId5"/>
    <p:sldLayoutId id="2147483670" r:id="rId6"/>
    <p:sldLayoutId id="2147483656" r:id="rId7"/>
    <p:sldLayoutId id="2147483675" r:id="rId8"/>
    <p:sldLayoutId id="2147483671" r:id="rId9"/>
    <p:sldLayoutId id="2147483672" r:id="rId10"/>
    <p:sldLayoutId id="2147483658" r:id="rId11"/>
    <p:sldLayoutId id="2147483673" r:id="rId12"/>
    <p:sldLayoutId id="2147483674" r:id="rId13"/>
    <p:sldLayoutId id="2147483683" r:id="rId14"/>
    <p:sldLayoutId id="2147483684" r:id="rId15"/>
    <p:sldLayoutId id="2147483685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5000"/>
        </a:lnSpc>
        <a:spcBef>
          <a:spcPts val="1000"/>
        </a:spcBef>
        <a:buClr>
          <a:schemeClr val="tx1"/>
        </a:buClr>
        <a:buFont typeface="Symbol" panose="05050102010706020507" pitchFamily="18" charset="2"/>
        <a:buChar char="·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71463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Symbol" panose="05050102010706020507" pitchFamily="18" charset="2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88" indent="-265113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Symbol" panose="05050102010706020507" pitchFamily="18" charset="2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Symbol" panose="05050102010706020507" pitchFamily="18" charset="2"/>
        <a:buChar char="·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0350" algn="l" defTabSz="914400" rtl="0" eaLnBrk="1" latinLnBrk="0" hangingPunct="1">
        <a:lnSpc>
          <a:spcPct val="105000"/>
        </a:lnSpc>
        <a:spcBef>
          <a:spcPts val="500"/>
        </a:spcBef>
        <a:buClr>
          <a:schemeClr val="tx1"/>
        </a:buClr>
        <a:buFont typeface="Symbol" panose="05050102010706020507" pitchFamily="18" charset="2"/>
        <a:buChar char="·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892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orient="horz" pos="754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6856" userDrawn="1">
          <p15:clr>
            <a:srgbClr val="F26B43"/>
          </p15:clr>
        </p15:guide>
        <p15:guide id="6" orient="horz" pos="187" userDrawn="1">
          <p15:clr>
            <a:srgbClr val="F26B43"/>
          </p15:clr>
        </p15:guide>
        <p15:guide id="7" orient="horz" pos="4133" userDrawn="1">
          <p15:clr>
            <a:srgbClr val="F26B43"/>
          </p15:clr>
        </p15:guide>
        <p15:guide id="8" pos="189" userDrawn="1">
          <p15:clr>
            <a:srgbClr val="F26B43"/>
          </p15:clr>
        </p15:guide>
        <p15:guide id="11" orient="horz" pos="1117" userDrawn="1">
          <p15:clr>
            <a:srgbClr val="F26B43"/>
          </p15:clr>
        </p15:guide>
        <p15:guide id="12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13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9376" y="1736725"/>
            <a:ext cx="6480720" cy="4860627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0" indent="0" algn="ctr">
              <a:buNone/>
            </a:pPr>
            <a:r>
              <a:rPr lang="nl-NL" sz="2800" b="1" dirty="0" smtClean="0">
                <a:solidFill>
                  <a:schemeClr val="bg1"/>
                </a:solidFill>
              </a:rPr>
              <a:t>Stakeholdersbijeenkomst gemeente Drimmelen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nl-NL" sz="2800" b="1" dirty="0" smtClean="0">
                <a:solidFill>
                  <a:schemeClr val="bg1"/>
                </a:solidFill>
              </a:rPr>
              <a:t>Dinsdag 12 oktober 2021</a:t>
            </a:r>
          </a:p>
          <a:p>
            <a:pPr marL="0" indent="0">
              <a:buNone/>
            </a:pPr>
            <a:endParaRPr lang="nl-NL" sz="1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nl-NL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400" b="1" dirty="0" smtClean="0">
                <a:solidFill>
                  <a:schemeClr val="bg1"/>
                </a:solidFill>
              </a:rPr>
              <a:t>Jeroen van Vliet, </a:t>
            </a:r>
            <a:r>
              <a:rPr lang="nl-NL" sz="1400" b="1" smtClean="0">
                <a:solidFill>
                  <a:schemeClr val="bg1"/>
                </a:solidFill>
              </a:rPr>
              <a:t>Teamleider Biesbosch</a:t>
            </a:r>
            <a:endParaRPr lang="nl-NL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400" b="1" dirty="0" smtClean="0">
                <a:solidFill>
                  <a:schemeClr val="bg1"/>
                </a:solidFill>
              </a:rPr>
              <a:t>Daniël Bakker, sr. </a:t>
            </a:r>
            <a:r>
              <a:rPr lang="nl-NL" sz="1400" b="1" dirty="0">
                <a:solidFill>
                  <a:schemeClr val="bg1"/>
                </a:solidFill>
              </a:rPr>
              <a:t>a</a:t>
            </a:r>
            <a:r>
              <a:rPr lang="nl-NL" sz="1400" b="1" dirty="0" smtClean="0">
                <a:solidFill>
                  <a:schemeClr val="bg1"/>
                </a:solidFill>
              </a:rPr>
              <a:t>dviseur marketing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9377" y="692697"/>
            <a:ext cx="6048672" cy="1716044"/>
          </a:xfrm>
        </p:spPr>
        <p:txBody>
          <a:bodyPr/>
          <a:lstStyle/>
          <a:p>
            <a:pPr algn="ctr"/>
            <a:r>
              <a:rPr lang="nl-NL" sz="4400" b="1" dirty="0" smtClean="0">
                <a:solidFill>
                  <a:schemeClr val="bg1"/>
                </a:solidFill>
              </a:rPr>
              <a:t>Recreatiezonering </a:t>
            </a:r>
            <a:br>
              <a:rPr lang="nl-NL" sz="4400" b="1" dirty="0" smtClean="0">
                <a:solidFill>
                  <a:schemeClr val="bg1"/>
                </a:solidFill>
              </a:rPr>
            </a:br>
            <a:r>
              <a:rPr lang="nl-NL" sz="4400" b="1" dirty="0" smtClean="0">
                <a:solidFill>
                  <a:schemeClr val="bg1"/>
                </a:solidFill>
              </a:rPr>
              <a:t>De </a:t>
            </a:r>
            <a:r>
              <a:rPr lang="nl-NL" sz="4400" b="1" dirty="0">
                <a:solidFill>
                  <a:schemeClr val="bg1"/>
                </a:solidFill>
              </a:rPr>
              <a:t>Biesbosch</a:t>
            </a:r>
          </a:p>
        </p:txBody>
      </p:sp>
    </p:spTree>
    <p:extLst>
      <p:ext uri="{BB962C8B-B14F-4D97-AF65-F5344CB8AC3E}">
        <p14:creationId xmlns:p14="http://schemas.microsoft.com/office/powerpoint/2010/main" val="9184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zijn aanpassingen (algemeen)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416050" y="1670400"/>
            <a:ext cx="10775949" cy="4926952"/>
          </a:xfrm>
        </p:spPr>
        <p:txBody>
          <a:bodyPr/>
          <a:lstStyle/>
          <a:p>
            <a:pPr lvl="0"/>
            <a:endParaRPr lang="nl-NL" dirty="0" smtClean="0"/>
          </a:p>
          <a:p>
            <a:pPr lvl="0"/>
            <a:r>
              <a:rPr lang="nl-NL" dirty="0" smtClean="0"/>
              <a:t>Ambitie Stil &amp; Duurzaam varen uit de Recreatiezonering</a:t>
            </a:r>
          </a:p>
          <a:p>
            <a:pPr lvl="0"/>
            <a:r>
              <a:rPr lang="nl-NL" dirty="0" smtClean="0"/>
              <a:t>De kaart met </a:t>
            </a:r>
            <a:r>
              <a:rPr lang="nl-NL" dirty="0"/>
              <a:t>vaarwaterzonering is niet meer opgenomen. </a:t>
            </a:r>
            <a:endParaRPr lang="nl-NL" dirty="0" smtClean="0"/>
          </a:p>
          <a:p>
            <a:pPr lvl="0"/>
            <a:r>
              <a:rPr lang="nl-NL" dirty="0" smtClean="0"/>
              <a:t>Rapportage en kaarten duidelijker </a:t>
            </a:r>
            <a:r>
              <a:rPr lang="nl-NL" dirty="0"/>
              <a:t>leesbaar gemaakt.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2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Recreatiezonering (vlekkenkaart)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Gat </a:t>
            </a:r>
            <a:r>
              <a:rPr lang="nl-NL" dirty="0"/>
              <a:t>van de </a:t>
            </a:r>
            <a:r>
              <a:rPr lang="nl-NL" dirty="0" err="1" smtClean="0"/>
              <a:t>Binnennieuwensteek</a:t>
            </a:r>
            <a:r>
              <a:rPr lang="nl-NL" dirty="0" smtClean="0"/>
              <a:t> </a:t>
            </a:r>
            <a:r>
              <a:rPr lang="nl-NL" dirty="0"/>
              <a:t>is aangegeven als matig intensieve zone in overeenstemming met de huidige situatie (was eerst aangegeven als intensieve zone).</a:t>
            </a:r>
          </a:p>
          <a:p>
            <a:r>
              <a:rPr lang="nl-NL" dirty="0"/>
              <a:t>De drie rustregelingen zijn op drie aparte kaarten gezet zodat dit beter leesbaar is.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24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0"/>
            <a:ext cx="1152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Winterrustregeling</a:t>
            </a:r>
            <a:br>
              <a:rPr lang="nl-NL" dirty="0" smtClean="0"/>
            </a:br>
            <a:r>
              <a:rPr lang="nl-NL" sz="2000" dirty="0" smtClean="0"/>
              <a:t>(1 november tot 1 maart)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De </a:t>
            </a:r>
            <a:r>
              <a:rPr lang="nl-NL" dirty="0"/>
              <a:t>zone </a:t>
            </a:r>
            <a:r>
              <a:rPr lang="nl-NL" dirty="0" err="1"/>
              <a:t>Zuidergat</a:t>
            </a:r>
            <a:r>
              <a:rPr lang="nl-NL" dirty="0"/>
              <a:t> van de </a:t>
            </a:r>
            <a:r>
              <a:rPr lang="nl-NL" dirty="0" err="1"/>
              <a:t>Visschen</a:t>
            </a:r>
            <a:r>
              <a:rPr lang="nl-NL" dirty="0"/>
              <a:t> is verplaatst naar het </a:t>
            </a:r>
            <a:r>
              <a:rPr lang="nl-NL" dirty="0" err="1"/>
              <a:t>Noordergat</a:t>
            </a:r>
            <a:r>
              <a:rPr lang="nl-NL" dirty="0"/>
              <a:t> van de </a:t>
            </a:r>
            <a:r>
              <a:rPr lang="nl-NL" dirty="0" err="1"/>
              <a:t>Visschen</a:t>
            </a:r>
            <a:endParaRPr lang="nl-NL" dirty="0"/>
          </a:p>
          <a:p>
            <a:r>
              <a:rPr lang="nl-NL" dirty="0"/>
              <a:t>De zone in het </a:t>
            </a:r>
            <a:r>
              <a:rPr lang="nl-NL" dirty="0" err="1"/>
              <a:t>Kooigat</a:t>
            </a:r>
            <a:r>
              <a:rPr lang="nl-NL" dirty="0"/>
              <a:t> is smaller gemaakt. </a:t>
            </a:r>
          </a:p>
          <a:p>
            <a:r>
              <a:rPr lang="nl-NL" dirty="0"/>
              <a:t>Winterrustregeling geldt ook voor de Zuiderklip (zone extensieve recreatie; niet varen) net zoals de Kleine </a:t>
            </a:r>
            <a:r>
              <a:rPr lang="nl-NL" dirty="0" err="1"/>
              <a:t>Noordwaard</a:t>
            </a:r>
            <a:r>
              <a:rPr lang="nl-NL" dirty="0"/>
              <a:t> al zo was aangegeven. </a:t>
            </a:r>
            <a:endParaRPr lang="nl-NL" dirty="0" smtClean="0"/>
          </a:p>
          <a:p>
            <a:r>
              <a:rPr lang="nl-NL" dirty="0"/>
              <a:t>Toelichting uit de tabel op de kaart gezet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30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506" b="15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9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911424" y="1484784"/>
            <a:ext cx="11280576" cy="4876416"/>
          </a:xfrm>
        </p:spPr>
        <p:txBody>
          <a:bodyPr/>
          <a:lstStyle/>
          <a:p>
            <a:pPr lvl="0"/>
            <a:r>
              <a:rPr lang="nl-NL" sz="1800" dirty="0"/>
              <a:t>Varen niet toegestaan in de zones van winterrust</a:t>
            </a:r>
          </a:p>
          <a:p>
            <a:pPr lvl="0"/>
            <a:r>
              <a:rPr lang="nl-NL" sz="1800" dirty="0"/>
              <a:t>De aangegeven locaties zijn indicatief en worden afgestemd op de actuele </a:t>
            </a:r>
            <a:r>
              <a:rPr lang="nl-NL" sz="1800" dirty="0" smtClean="0"/>
              <a:t>situatie (komst </a:t>
            </a:r>
            <a:r>
              <a:rPr lang="nl-NL" sz="1800" dirty="0"/>
              <a:t>en vertrek van de </a:t>
            </a:r>
            <a:r>
              <a:rPr lang="nl-NL" sz="1800" dirty="0" smtClean="0"/>
              <a:t>wintergasten, strenge vorst, hoog water)</a:t>
            </a:r>
            <a:endParaRPr lang="nl-NL" sz="1800" dirty="0"/>
          </a:p>
          <a:p>
            <a:pPr lvl="0"/>
            <a:r>
              <a:rPr lang="nl-NL" sz="1800" dirty="0"/>
              <a:t>Niet sportvissen vanaf een boot of vanaf de kant in </a:t>
            </a:r>
            <a:r>
              <a:rPr lang="nl-NL" sz="1800" dirty="0" smtClean="0"/>
              <a:t>aangewezen zones </a:t>
            </a:r>
          </a:p>
          <a:p>
            <a:pPr lvl="0"/>
            <a:r>
              <a:rPr lang="nl-NL" sz="1800" dirty="0" smtClean="0"/>
              <a:t>Wandelaars </a:t>
            </a:r>
            <a:r>
              <a:rPr lang="nl-NL" sz="1800" dirty="0"/>
              <a:t>en fietsers hebben vrije toegang op voor hen opengestelde wegen en paden</a:t>
            </a:r>
          </a:p>
          <a:p>
            <a:pPr lvl="0"/>
            <a:r>
              <a:rPr lang="nl-NL" sz="1800" dirty="0" smtClean="0"/>
              <a:t>Bij afsluiting </a:t>
            </a:r>
            <a:r>
              <a:rPr lang="nl-NL" sz="1800" dirty="0"/>
              <a:t>zones t.b.v. de winterrustregeling, tijdens strenge vorst, en voor de flexibele zonering zal het </a:t>
            </a:r>
            <a:r>
              <a:rPr lang="nl-NL" sz="1800" i="1" dirty="0"/>
              <a:t>Stappenplan Flexibele zonering</a:t>
            </a:r>
            <a:r>
              <a:rPr lang="nl-NL" sz="1800" dirty="0"/>
              <a:t> worden doorlopen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7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Broedrustregeling</a:t>
            </a:r>
            <a:br>
              <a:rPr lang="nl-NL" dirty="0"/>
            </a:br>
            <a:r>
              <a:rPr lang="nl-NL" sz="2000" dirty="0"/>
              <a:t>(1 januari tot 1 augustus)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l-NL" dirty="0" smtClean="0"/>
          </a:p>
          <a:p>
            <a:r>
              <a:rPr lang="nl-NL" dirty="0" smtClean="0"/>
              <a:t>Geen </a:t>
            </a:r>
            <a:r>
              <a:rPr lang="nl-NL" dirty="0"/>
              <a:t>wijzigingen; alleen de gebieden met naam op de kaart </a:t>
            </a:r>
            <a:r>
              <a:rPr lang="nl-NL" dirty="0" smtClean="0"/>
              <a:t>gezet</a:t>
            </a:r>
            <a:endParaRPr lang="nl-NL" dirty="0"/>
          </a:p>
          <a:p>
            <a:r>
              <a:rPr lang="nl-NL" dirty="0"/>
              <a:t>Toelichting uit de tabel op de kaart gezet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3684" b="368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sz="24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416050" y="1670400"/>
            <a:ext cx="10775949" cy="4690800"/>
          </a:xfrm>
        </p:spPr>
        <p:txBody>
          <a:bodyPr/>
          <a:lstStyle/>
          <a:p>
            <a:pPr lvl="0"/>
            <a:r>
              <a:rPr lang="nl-NL" sz="2000" dirty="0" smtClean="0"/>
              <a:t>Exacte </a:t>
            </a:r>
            <a:r>
              <a:rPr lang="nl-NL" sz="2000" dirty="0"/>
              <a:t>periode en specifieke locaties zijn flexibel: afhankelijk van waar de beschermde soorten gaan broeden</a:t>
            </a:r>
          </a:p>
          <a:p>
            <a:pPr lvl="0"/>
            <a:r>
              <a:rPr lang="nl-NL" sz="2000" dirty="0"/>
              <a:t>Uitgangspunt is een flexibele </a:t>
            </a:r>
            <a:r>
              <a:rPr lang="nl-NL" sz="2000" dirty="0" smtClean="0"/>
              <a:t>zonering: </a:t>
            </a:r>
            <a:r>
              <a:rPr lang="nl-NL" sz="2000" dirty="0"/>
              <a:t>bij komst van beschermde soorten op </a:t>
            </a:r>
            <a:r>
              <a:rPr lang="nl-NL" sz="2000" dirty="0" smtClean="0"/>
              <a:t>onvoorziene </a:t>
            </a:r>
            <a:r>
              <a:rPr lang="nl-NL" sz="2000" dirty="0"/>
              <a:t>locaties </a:t>
            </a:r>
            <a:r>
              <a:rPr lang="nl-NL" sz="2000" dirty="0" smtClean="0"/>
              <a:t>kunnen </a:t>
            </a:r>
            <a:r>
              <a:rPr lang="nl-NL" sz="2000" dirty="0"/>
              <a:t>zones hiervoor worden aangewezen</a:t>
            </a:r>
          </a:p>
          <a:p>
            <a:pPr lvl="0"/>
            <a:r>
              <a:rPr lang="nl-NL" sz="2000" dirty="0"/>
              <a:t>Bij het afsluiten van gebieden voor de broedrustregeling en de flexibele zonering zal altijd het </a:t>
            </a:r>
            <a:r>
              <a:rPr lang="nl-NL" sz="2000" i="1" dirty="0"/>
              <a:t>Stappenplan Flexibele zonering Biesbosch</a:t>
            </a:r>
            <a:r>
              <a:rPr lang="nl-NL" sz="2000" dirty="0"/>
              <a:t> worden </a:t>
            </a:r>
            <a:r>
              <a:rPr lang="nl-NL" sz="2000" dirty="0" smtClean="0"/>
              <a:t>doorlopen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972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Nachtrustregeling</a:t>
            </a:r>
            <a:br>
              <a:rPr lang="nl-NL" dirty="0" smtClean="0"/>
            </a:br>
            <a:r>
              <a:rPr lang="nl-NL" sz="2000" dirty="0" smtClean="0"/>
              <a:t>(van zonsondergang tot zonsopkomst)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Polder </a:t>
            </a:r>
            <a:r>
              <a:rPr lang="nl-NL" dirty="0"/>
              <a:t>Jantjesplaat en het deel aan beiden zijden van de </a:t>
            </a:r>
            <a:r>
              <a:rPr lang="nl-NL" dirty="0" err="1"/>
              <a:t>Hilweg</a:t>
            </a:r>
            <a:r>
              <a:rPr lang="nl-NL" dirty="0"/>
              <a:t> (ten noorden van het Biesboschmuseum) valt ook onder nachtrustregeling (m.u.v. het doorgaande vaarwater) in overeenstemming met de andere gebieden binnen het </a:t>
            </a:r>
            <a:r>
              <a:rPr lang="nl-NL" dirty="0" smtClean="0"/>
              <a:t>Natura2000–gebied</a:t>
            </a:r>
            <a:r>
              <a:rPr lang="nl-NL" dirty="0"/>
              <a:t>.</a:t>
            </a:r>
          </a:p>
          <a:p>
            <a:r>
              <a:rPr lang="nl-NL" dirty="0"/>
              <a:t>Toelichting uit de tabel op de kaart gezet.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8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 de orde komt: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6051" y="1844824"/>
            <a:ext cx="10475912" cy="4690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Wat is het afgelopen jaar gebeurd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Bijzondere status Nationaal Park De Biesbosch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Regels, wetten en bevoegdheden in de Biesbosch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Wat zijn de aanpassingen</a:t>
            </a:r>
          </a:p>
          <a:p>
            <a:pPr marL="763588" lvl="2" indent="-228600">
              <a:buFont typeface="+mj-lt"/>
              <a:buAutoNum type="arabicPeriod"/>
            </a:pPr>
            <a:r>
              <a:rPr lang="nl-NL" sz="1200" dirty="0" smtClean="0"/>
              <a:t>Recreatiezonering</a:t>
            </a:r>
          </a:p>
          <a:p>
            <a:pPr marL="763588" lvl="2" indent="-228600">
              <a:buFont typeface="+mj-lt"/>
              <a:buAutoNum type="arabicPeriod"/>
            </a:pPr>
            <a:r>
              <a:rPr lang="nl-NL" sz="1200" dirty="0" smtClean="0"/>
              <a:t>Winterrustregeling</a:t>
            </a:r>
          </a:p>
          <a:p>
            <a:pPr marL="763588" lvl="2" indent="-228600">
              <a:buFont typeface="+mj-lt"/>
              <a:buAutoNum type="arabicPeriod"/>
            </a:pPr>
            <a:r>
              <a:rPr lang="nl-NL" sz="1200" dirty="0" smtClean="0"/>
              <a:t>Broedrustregeling</a:t>
            </a:r>
          </a:p>
          <a:p>
            <a:pPr marL="763588" lvl="2" indent="-228600">
              <a:buFont typeface="+mj-lt"/>
              <a:buAutoNum type="arabicPeriod"/>
            </a:pPr>
            <a:r>
              <a:rPr lang="nl-NL" sz="1200" dirty="0" smtClean="0"/>
              <a:t>Nachtrustregeling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Stappenplan Communicatie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Vervolg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44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676" b="267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z="2400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416050" y="1670400"/>
            <a:ext cx="10775949" cy="4690800"/>
          </a:xfrm>
        </p:spPr>
        <p:txBody>
          <a:bodyPr/>
          <a:lstStyle/>
          <a:p>
            <a:r>
              <a:rPr lang="nl-NL" sz="2000" dirty="0"/>
              <a:t>Niet </a:t>
            </a:r>
            <a:r>
              <a:rPr lang="nl-NL" sz="2000" dirty="0" smtClean="0"/>
              <a:t>varen</a:t>
            </a:r>
            <a:endParaRPr lang="nl-NL" sz="2000" dirty="0"/>
          </a:p>
          <a:p>
            <a:pPr lvl="0"/>
            <a:r>
              <a:rPr lang="nl-NL" sz="2000" dirty="0" smtClean="0"/>
              <a:t>Overnachten </a:t>
            </a:r>
            <a:r>
              <a:rPr lang="nl-NL" sz="2000" dirty="0"/>
              <a:t>op de boot is toegestaan m.u.v. enkele kreken waar overnachten, afmeren en voor anker gaan niet is toegestaan. Ook is de 3-dagenregeling van toepassing</a:t>
            </a:r>
          </a:p>
          <a:p>
            <a:pPr lvl="0"/>
            <a:r>
              <a:rPr lang="nl-NL" sz="2000" dirty="0"/>
              <a:t>De nachtrustregeling geldt niet voor bewoners in het gebied en voor calamiteiten en hulpdiensten</a:t>
            </a:r>
          </a:p>
          <a:p>
            <a:pPr lvl="0"/>
            <a:r>
              <a:rPr lang="nl-NL" sz="2000" dirty="0"/>
              <a:t>Niet wandelen en fietsen, m.u.v. de openbare </a:t>
            </a:r>
            <a:r>
              <a:rPr lang="nl-NL" sz="2000" dirty="0" smtClean="0"/>
              <a:t>wegen</a:t>
            </a:r>
            <a:endParaRPr lang="nl-NL" sz="2000" dirty="0"/>
          </a:p>
          <a:p>
            <a:pPr lvl="0"/>
            <a:r>
              <a:rPr lang="nl-NL" sz="2000" dirty="0" smtClean="0"/>
              <a:t>Onder voorwaarden kan ontheffing worden verleend voor </a:t>
            </a:r>
            <a:r>
              <a:rPr lang="nl-NL" sz="2000" dirty="0"/>
              <a:t>bijzondere </a:t>
            </a:r>
            <a:r>
              <a:rPr lang="nl-NL" sz="2000" dirty="0" smtClean="0"/>
              <a:t>excursies </a:t>
            </a:r>
            <a:r>
              <a:rPr lang="nl-NL" sz="2000" dirty="0"/>
              <a:t>(bijv. </a:t>
            </a:r>
            <a:r>
              <a:rPr lang="nl-NL" sz="2000" dirty="0" smtClean="0"/>
              <a:t>vaarexcursies, </a:t>
            </a:r>
            <a:r>
              <a:rPr lang="nl-NL" sz="2000" dirty="0"/>
              <a:t>volle maan tochten</a:t>
            </a:r>
            <a:r>
              <a:rPr lang="nl-NL" sz="2000" dirty="0" smtClean="0"/>
              <a:t>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66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Stappenplan Flexibele zonering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Doel:</a:t>
            </a:r>
          </a:p>
          <a:p>
            <a:pPr marL="0" indent="0">
              <a:buNone/>
            </a:pPr>
            <a:r>
              <a:rPr lang="nl-NL" dirty="0" smtClean="0"/>
              <a:t>Het tijdig informeren van relevante partijen over maatregelen die genomen worden in het kader van de flexibele zonering in </a:t>
            </a:r>
            <a:r>
              <a:rPr lang="nl-NL" dirty="0"/>
              <a:t>de Biesbosch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u="sng" dirty="0" smtClean="0"/>
              <a:t>Situaties: </a:t>
            </a:r>
            <a:endParaRPr lang="nl-NL" u="sng" dirty="0"/>
          </a:p>
          <a:p>
            <a:pPr lvl="1"/>
            <a:r>
              <a:rPr lang="nl-NL" dirty="0"/>
              <a:t>winterrust en broedrustregeling </a:t>
            </a:r>
            <a:endParaRPr lang="nl-NL" dirty="0" smtClean="0"/>
          </a:p>
          <a:p>
            <a:pPr lvl="1"/>
            <a:r>
              <a:rPr lang="nl-NL" dirty="0"/>
              <a:t>hoog water en strenge </a:t>
            </a:r>
            <a:r>
              <a:rPr lang="nl-NL" dirty="0" smtClean="0"/>
              <a:t>vorst</a:t>
            </a:r>
          </a:p>
          <a:p>
            <a:pPr lvl="1"/>
            <a:r>
              <a:rPr lang="nl-NL" dirty="0"/>
              <a:t>broedvogels en wintergasten </a:t>
            </a:r>
            <a:endParaRPr lang="nl-NL" dirty="0" smtClean="0"/>
          </a:p>
          <a:p>
            <a:pPr lvl="1"/>
            <a:r>
              <a:rPr lang="nl-NL" dirty="0"/>
              <a:t>veiligheid van recreanten of de Biesboschnatuur</a:t>
            </a:r>
          </a:p>
        </p:txBody>
      </p:sp>
    </p:spTree>
    <p:extLst>
      <p:ext uri="{BB962C8B-B14F-4D97-AF65-F5344CB8AC3E}">
        <p14:creationId xmlns:p14="http://schemas.microsoft.com/office/powerpoint/2010/main" val="23962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/>
              <a:t>Stap 1:	</a:t>
            </a:r>
            <a:r>
              <a:rPr lang="nl-NL" sz="1200" dirty="0" smtClean="0"/>
              <a:t>Waarneming</a:t>
            </a:r>
            <a:endParaRPr lang="nl-NL" sz="1200" dirty="0"/>
          </a:p>
          <a:p>
            <a:pPr marL="0" indent="0">
              <a:buNone/>
            </a:pPr>
            <a:r>
              <a:rPr lang="nl-NL" sz="1200" dirty="0"/>
              <a:t>Stap 2: 	Interne afstemming </a:t>
            </a:r>
            <a:r>
              <a:rPr lang="nl-NL" sz="1200" dirty="0" smtClean="0"/>
              <a:t>Staatsbosbeheer</a:t>
            </a:r>
          </a:p>
          <a:p>
            <a:pPr marL="0" indent="0">
              <a:buNone/>
            </a:pPr>
            <a:r>
              <a:rPr lang="nl-NL" sz="1200" dirty="0" smtClean="0"/>
              <a:t>Stap </a:t>
            </a:r>
            <a:r>
              <a:rPr lang="nl-NL" sz="1200" dirty="0"/>
              <a:t>3:	Staatsbosbeheer </a:t>
            </a:r>
            <a:r>
              <a:rPr lang="nl-NL" sz="1200" dirty="0" smtClean="0"/>
              <a:t>informeert de </a:t>
            </a:r>
            <a:r>
              <a:rPr lang="nl-NL" sz="1200" dirty="0"/>
              <a:t>partijen </a:t>
            </a:r>
            <a:r>
              <a:rPr lang="nl-NL" sz="1200" dirty="0" smtClean="0"/>
              <a:t>uit </a:t>
            </a:r>
            <a:r>
              <a:rPr lang="nl-NL" sz="1200" dirty="0"/>
              <a:t>de </a:t>
            </a:r>
            <a:r>
              <a:rPr lang="nl-NL" sz="1200" dirty="0" smtClean="0"/>
              <a:t>1</a:t>
            </a:r>
            <a:r>
              <a:rPr lang="nl-NL" sz="1200" baseline="30000" dirty="0" smtClean="0"/>
              <a:t>e</a:t>
            </a:r>
            <a:r>
              <a:rPr lang="nl-NL" sz="1200" dirty="0" smtClean="0"/>
              <a:t> schil:</a:t>
            </a:r>
            <a:endParaRPr lang="nl-NL" sz="1200" dirty="0"/>
          </a:p>
          <a:p>
            <a:pPr marL="982663" lvl="3" indent="-171450">
              <a:lnSpc>
                <a:spcPct val="100000"/>
              </a:lnSpc>
              <a:spcBef>
                <a:spcPts val="0"/>
              </a:spcBef>
            </a:pPr>
            <a:r>
              <a:rPr lang="nl-NL" sz="1200" dirty="0" smtClean="0"/>
              <a:t>wat </a:t>
            </a:r>
            <a:r>
              <a:rPr lang="nl-NL" sz="1200" dirty="0"/>
              <a:t>is het </a:t>
            </a:r>
            <a:r>
              <a:rPr lang="nl-NL" sz="1200" dirty="0" smtClean="0"/>
              <a:t>besluit</a:t>
            </a:r>
          </a:p>
          <a:p>
            <a:pPr marL="982663" lvl="3" indent="-171450">
              <a:lnSpc>
                <a:spcPct val="100000"/>
              </a:lnSpc>
              <a:spcBef>
                <a:spcPts val="0"/>
              </a:spcBef>
            </a:pPr>
            <a:r>
              <a:rPr lang="nl-NL" sz="1200" dirty="0" smtClean="0"/>
              <a:t>wat </a:t>
            </a:r>
            <a:r>
              <a:rPr lang="nl-NL" sz="1200" dirty="0"/>
              <a:t>zijn de maatregelen</a:t>
            </a:r>
          </a:p>
          <a:p>
            <a:pPr marL="982663" lvl="3" indent="-171450">
              <a:lnSpc>
                <a:spcPct val="100000"/>
              </a:lnSpc>
              <a:spcBef>
                <a:spcPts val="0"/>
              </a:spcBef>
            </a:pPr>
            <a:r>
              <a:rPr lang="nl-NL" sz="1200" dirty="0" smtClean="0"/>
              <a:t>ingangsdatum</a:t>
            </a:r>
            <a:endParaRPr lang="nl-NL" sz="1200" dirty="0"/>
          </a:p>
          <a:p>
            <a:pPr marL="982663" lvl="3" indent="-171450">
              <a:lnSpc>
                <a:spcPct val="100000"/>
              </a:lnSpc>
              <a:spcBef>
                <a:spcPts val="0"/>
              </a:spcBef>
            </a:pPr>
            <a:r>
              <a:rPr lang="nl-NL" sz="1200" dirty="0" smtClean="0"/>
              <a:t>kaart </a:t>
            </a:r>
            <a:r>
              <a:rPr lang="nl-NL" sz="1200" dirty="0"/>
              <a:t>met daarop de maatregelen</a:t>
            </a:r>
          </a:p>
          <a:p>
            <a:pPr marL="982663" lvl="3" indent="-171450">
              <a:lnSpc>
                <a:spcPct val="100000"/>
              </a:lnSpc>
              <a:spcBef>
                <a:spcPts val="0"/>
              </a:spcBef>
            </a:pPr>
            <a:r>
              <a:rPr lang="nl-NL" sz="1200" dirty="0" smtClean="0"/>
              <a:t>hoe </a:t>
            </a:r>
            <a:r>
              <a:rPr lang="nl-NL" sz="1200" dirty="0"/>
              <a:t>wordt de </a:t>
            </a:r>
            <a:r>
              <a:rPr lang="nl-NL" sz="1200" dirty="0" smtClean="0"/>
              <a:t>communicatie georganiseerd </a:t>
            </a:r>
            <a:endParaRPr lang="nl-NL" sz="1200" dirty="0"/>
          </a:p>
          <a:p>
            <a:pPr marL="0" indent="0">
              <a:buNone/>
            </a:pPr>
            <a:r>
              <a:rPr lang="nl-NL" sz="1200" dirty="0" smtClean="0"/>
              <a:t>Stap </a:t>
            </a:r>
            <a:r>
              <a:rPr lang="nl-NL" sz="1200" dirty="0"/>
              <a:t>4: 	Staatsbosbeheer informeert de partijen uit de </a:t>
            </a:r>
            <a:r>
              <a:rPr lang="nl-NL" sz="1200" dirty="0" smtClean="0"/>
              <a:t>2</a:t>
            </a:r>
            <a:r>
              <a:rPr lang="nl-NL" sz="1200" baseline="30000" dirty="0" smtClean="0"/>
              <a:t>e</a:t>
            </a:r>
            <a:r>
              <a:rPr lang="nl-NL" sz="1200" dirty="0" smtClean="0"/>
              <a:t> schil</a:t>
            </a:r>
            <a:endParaRPr lang="nl-NL" sz="1200" dirty="0"/>
          </a:p>
          <a:p>
            <a:pPr marL="0" indent="0">
              <a:buNone/>
            </a:pPr>
            <a:r>
              <a:rPr lang="nl-NL" sz="1200" dirty="0" smtClean="0"/>
              <a:t>Stap </a:t>
            </a:r>
            <a:r>
              <a:rPr lang="nl-NL" sz="1200" dirty="0"/>
              <a:t>5:	Staatsbosbeheer plaatst informatie op website Staatsbosbeheer over de tijdelijke maatregelen </a:t>
            </a:r>
          </a:p>
          <a:p>
            <a:pPr marL="0" indent="0">
              <a:buNone/>
            </a:pPr>
            <a:r>
              <a:rPr lang="nl-NL" sz="1200" dirty="0" smtClean="0"/>
              <a:t>Stap </a:t>
            </a:r>
            <a:r>
              <a:rPr lang="nl-NL" sz="1200" dirty="0"/>
              <a:t>6:	</a:t>
            </a:r>
            <a:r>
              <a:rPr lang="nl-NL" sz="1200" dirty="0" smtClean="0"/>
              <a:t>Overleg met relevante partijen over eventuele alternatieven, communicatie</a:t>
            </a:r>
          </a:p>
          <a:p>
            <a:pPr marL="0" indent="0">
              <a:buNone/>
            </a:pPr>
            <a:r>
              <a:rPr lang="nl-NL" sz="1200" dirty="0" smtClean="0"/>
              <a:t>Stap </a:t>
            </a:r>
            <a:r>
              <a:rPr lang="nl-NL" sz="1200" dirty="0"/>
              <a:t>7:	Uitvoering </a:t>
            </a:r>
            <a:r>
              <a:rPr lang="nl-NL" sz="1200" dirty="0" smtClean="0"/>
              <a:t>maatregelen</a:t>
            </a:r>
            <a:endParaRPr lang="nl-NL" sz="1200" dirty="0"/>
          </a:p>
          <a:p>
            <a:pPr marL="0" indent="0">
              <a:buNone/>
            </a:pPr>
            <a:r>
              <a:rPr lang="nl-NL" sz="1200" dirty="0"/>
              <a:t>Stap 8:	</a:t>
            </a:r>
            <a:r>
              <a:rPr lang="nl-NL" sz="1200" dirty="0" smtClean="0"/>
              <a:t>Beëindiging </a:t>
            </a:r>
            <a:r>
              <a:rPr lang="nl-NL" sz="1200" dirty="0"/>
              <a:t>tijdelijke </a:t>
            </a:r>
            <a:r>
              <a:rPr lang="nl-NL" sz="1200" dirty="0" smtClean="0"/>
              <a:t>afsluiting/maatregel </a:t>
            </a:r>
            <a:endParaRPr lang="nl-NL" sz="1200" dirty="0"/>
          </a:p>
          <a:p>
            <a:pPr marL="0" indent="0">
              <a:buNone/>
            </a:pPr>
            <a:r>
              <a:rPr lang="nl-NL" sz="1200" dirty="0" smtClean="0"/>
              <a:t>Stap 9:</a:t>
            </a:r>
            <a:r>
              <a:rPr lang="nl-NL" sz="1200" dirty="0"/>
              <a:t>	Staatsbosbeheer </a:t>
            </a:r>
            <a:r>
              <a:rPr lang="nl-NL" sz="1200" dirty="0" smtClean="0"/>
              <a:t>brengt </a:t>
            </a:r>
            <a:r>
              <a:rPr lang="nl-NL" sz="1200" dirty="0"/>
              <a:t>de </a:t>
            </a:r>
            <a:r>
              <a:rPr lang="nl-NL" sz="1200" dirty="0" smtClean="0"/>
              <a:t>1</a:t>
            </a:r>
            <a:r>
              <a:rPr lang="nl-NL" sz="1200" baseline="30000" dirty="0" smtClean="0"/>
              <a:t>e</a:t>
            </a:r>
            <a:r>
              <a:rPr lang="nl-NL" sz="1200" dirty="0" smtClean="0"/>
              <a:t> schil </a:t>
            </a:r>
            <a:r>
              <a:rPr lang="nl-NL" sz="1200" dirty="0"/>
              <a:t>en </a:t>
            </a:r>
            <a:r>
              <a:rPr lang="nl-NL" sz="1200" dirty="0" smtClean="0"/>
              <a:t>dag </a:t>
            </a:r>
            <a:r>
              <a:rPr lang="nl-NL" sz="1200" dirty="0"/>
              <a:t>later de </a:t>
            </a:r>
            <a:r>
              <a:rPr lang="nl-NL" sz="1200" dirty="0" smtClean="0"/>
              <a:t>2</a:t>
            </a:r>
            <a:r>
              <a:rPr lang="nl-NL" sz="1200" baseline="30000" dirty="0" smtClean="0"/>
              <a:t>e</a:t>
            </a:r>
            <a:r>
              <a:rPr lang="nl-NL" sz="1200" dirty="0" smtClean="0"/>
              <a:t> </a:t>
            </a:r>
            <a:r>
              <a:rPr lang="nl-NL" sz="1200" smtClean="0"/>
              <a:t>schil op </a:t>
            </a:r>
            <a:r>
              <a:rPr lang="nl-NL" sz="1200" dirty="0"/>
              <a:t>de hoogte dat de maatregelen </a:t>
            </a:r>
            <a:r>
              <a:rPr lang="nl-NL" sz="1200" dirty="0" smtClean="0"/>
              <a:t>worden beëindigd</a:t>
            </a:r>
            <a:endParaRPr lang="nl-NL" sz="1200" dirty="0"/>
          </a:p>
          <a:p>
            <a:pPr marL="0" indent="0">
              <a:buNone/>
            </a:pPr>
            <a:r>
              <a:rPr lang="nl-NL" sz="1200" dirty="0"/>
              <a:t>Stap </a:t>
            </a:r>
            <a:r>
              <a:rPr lang="nl-NL" sz="1200" dirty="0" smtClean="0"/>
              <a:t>10:</a:t>
            </a:r>
            <a:r>
              <a:rPr lang="nl-NL" sz="1200" dirty="0"/>
              <a:t>	Evaluatie van de maatregelen, uitvoering communicatie en </a:t>
            </a:r>
            <a:r>
              <a:rPr lang="nl-NL" sz="1200" dirty="0" smtClean="0"/>
              <a:t>handhaving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2768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Definitief concept wordt aangeboden aan de gemeenteraden voor wensen en bedenkingen (najaar 2021/voorjaar 2022)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Vertaling rustregelingen in Biesboschverordening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Vaststelling Biesboschverordening (2022)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Zonering in nieuw N2000-beheerplan Biesbosch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Vaststelling N2000-beheerplan (2023)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70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Eventueel vragen, opmerkingen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Mailen naar:</a:t>
            </a:r>
          </a:p>
          <a:p>
            <a:pPr marL="0" indent="0">
              <a:buNone/>
            </a:pPr>
            <a:r>
              <a:rPr lang="nl-NL" dirty="0" smtClean="0"/>
              <a:t>d.bakker@staatsbosbeheer.nl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89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6051" y="1670399"/>
            <a:ext cx="10475911" cy="4690800"/>
          </a:xfrm>
        </p:spPr>
        <p:txBody>
          <a:bodyPr/>
          <a:lstStyle/>
          <a:p>
            <a:r>
              <a:rPr lang="nl-NL" dirty="0" smtClean="0"/>
              <a:t>24 en 26 november 2020: toelichting 1</a:t>
            </a:r>
            <a:r>
              <a:rPr lang="nl-NL" baseline="30000" dirty="0" smtClean="0"/>
              <a:t>e</a:t>
            </a:r>
            <a:r>
              <a:rPr lang="nl-NL" dirty="0" smtClean="0"/>
              <a:t> concept recreatiezonering</a:t>
            </a:r>
          </a:p>
          <a:p>
            <a:r>
              <a:rPr lang="nl-NL" dirty="0"/>
              <a:t>A</a:t>
            </a:r>
            <a:r>
              <a:rPr lang="nl-NL" dirty="0" smtClean="0"/>
              <a:t>andacht in pers en vanuit verschillende belangengroepen</a:t>
            </a:r>
          </a:p>
          <a:p>
            <a:r>
              <a:rPr lang="nl-NL" dirty="0" smtClean="0"/>
              <a:t>Veel gesprekken gevoerd met diverse ondernemers en belangengroepen</a:t>
            </a:r>
          </a:p>
          <a:p>
            <a:r>
              <a:rPr lang="nl-NL" dirty="0" smtClean="0"/>
              <a:t>Raadsinformatiebijeenkomsten in Altena, Dordrecht en Drimmelen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Constateringen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NL" dirty="0" smtClean="0">
                <a:sym typeface="Symbol" panose="05050102010706020507" pitchFamily="18" charset="2"/>
              </a:rPr>
              <a:t>      Grote betrokkenheid bij De Biesbosch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nl-NL" dirty="0" smtClean="0">
                <a:sym typeface="Symbol" panose="05050102010706020507" pitchFamily="18" charset="2"/>
              </a:rPr>
              <a:t>	</a:t>
            </a:r>
            <a:r>
              <a:rPr lang="nl-NL" dirty="0">
                <a:sym typeface="Symbol" panose="05050102010706020507" pitchFamily="18" charset="2"/>
              </a:rPr>
              <a:t>Zorgen over ambitie Stil &amp; Duurzaam varen</a:t>
            </a:r>
          </a:p>
          <a:p>
            <a:pPr marL="0" indent="0">
              <a:buNone/>
            </a:pPr>
            <a:r>
              <a:rPr lang="nl-NL" dirty="0" smtClean="0">
                <a:sym typeface="Symbol" panose="05050102010706020507" pitchFamily="18" charset="2"/>
              </a:rPr>
              <a:t>      Onbekendheid </a:t>
            </a:r>
            <a:r>
              <a:rPr lang="nl-NL" dirty="0">
                <a:sym typeface="Symbol" panose="05050102010706020507" pitchFamily="18" charset="2"/>
              </a:rPr>
              <a:t>status De Biesbosch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afgelopen periode gebeurd?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08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Bijzondere status Nationaal Park De Biesbosch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Sinds 4 juli 2013 N2000-status</a:t>
            </a:r>
          </a:p>
          <a:p>
            <a:endParaRPr lang="nl-NL" dirty="0" smtClean="0"/>
          </a:p>
          <a:p>
            <a:r>
              <a:rPr lang="nl-NL" dirty="0" smtClean="0"/>
              <a:t>Doelstellingen:</a:t>
            </a:r>
          </a:p>
          <a:p>
            <a:pPr lvl="2"/>
            <a:r>
              <a:rPr lang="nl-NL" dirty="0"/>
              <a:t>activiteiten vermijden die de beschermde soorten of </a:t>
            </a:r>
            <a:r>
              <a:rPr lang="nl-NL" dirty="0" err="1"/>
              <a:t>habitats</a:t>
            </a:r>
            <a:r>
              <a:rPr lang="nl-NL" dirty="0"/>
              <a:t> zouden kunnen </a:t>
            </a:r>
            <a:r>
              <a:rPr lang="nl-NL" i="1" dirty="0"/>
              <a:t>verstoren</a:t>
            </a:r>
          </a:p>
          <a:p>
            <a:pPr lvl="2"/>
            <a:r>
              <a:rPr lang="nl-NL" dirty="0"/>
              <a:t>zo nodig positieve maatregelen treffen om deze </a:t>
            </a:r>
            <a:r>
              <a:rPr lang="nl-NL" dirty="0" err="1"/>
              <a:t>habitats</a:t>
            </a:r>
            <a:r>
              <a:rPr lang="nl-NL" dirty="0"/>
              <a:t> en soorten te </a:t>
            </a:r>
            <a:r>
              <a:rPr lang="nl-NL" i="1" dirty="0"/>
              <a:t>behouden</a:t>
            </a:r>
            <a:r>
              <a:rPr lang="nl-NL" dirty="0"/>
              <a:t> en de </a:t>
            </a:r>
            <a:r>
              <a:rPr lang="nl-NL" i="1" dirty="0"/>
              <a:t>bescherming</a:t>
            </a:r>
            <a:r>
              <a:rPr lang="nl-NL" dirty="0"/>
              <a:t> te verbeteren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02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Regelgeving N2000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Europees	</a:t>
            </a:r>
          </a:p>
          <a:p>
            <a:pPr marL="806450" lvl="3" indent="0">
              <a:buNone/>
            </a:pPr>
            <a:r>
              <a:rPr lang="nl-NL" dirty="0"/>
              <a:t>	</a:t>
            </a:r>
            <a:r>
              <a:rPr lang="nl-NL" dirty="0" smtClean="0"/>
              <a:t>			</a:t>
            </a:r>
            <a:r>
              <a:rPr lang="nl-NL" sz="2400" dirty="0" smtClean="0"/>
              <a:t>26.000 gebieden </a:t>
            </a:r>
          </a:p>
          <a:p>
            <a:pPr marL="806450" lvl="3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			</a:t>
            </a:r>
            <a:r>
              <a:rPr lang="nl-NL" dirty="0" smtClean="0"/>
              <a:t>Vogelrichtlijn </a:t>
            </a:r>
            <a:r>
              <a:rPr lang="nl-NL" dirty="0"/>
              <a:t>(1979) en de Habitatrichtlijn (1992)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Nationaal			</a:t>
            </a:r>
            <a:r>
              <a:rPr lang="nl-NL" sz="1600" dirty="0" smtClean="0"/>
              <a:t>			</a:t>
            </a:r>
          </a:p>
          <a:p>
            <a:pPr marL="0" indent="0">
              <a:buNone/>
            </a:pPr>
            <a:r>
              <a:rPr lang="nl-NL" sz="2400" dirty="0" smtClean="0"/>
              <a:t>				162 gebieden</a:t>
            </a:r>
            <a:endParaRPr lang="nl-NL" sz="1600" dirty="0" smtClean="0"/>
          </a:p>
          <a:p>
            <a:pPr marL="0" indent="0">
              <a:buNone/>
            </a:pPr>
            <a:r>
              <a:rPr lang="nl-NL" sz="1600" dirty="0"/>
              <a:t>	</a:t>
            </a:r>
            <a:r>
              <a:rPr lang="nl-NL" sz="1600" dirty="0" smtClean="0"/>
              <a:t>			Wet Natuurbescherming</a:t>
            </a:r>
            <a:endParaRPr lang="nl-NL" sz="2400" dirty="0"/>
          </a:p>
          <a:p>
            <a:pPr marL="0" indent="0">
              <a:buNone/>
            </a:pPr>
            <a:r>
              <a:rPr lang="nl-NL" dirty="0" smtClean="0"/>
              <a:t>Regionaal</a:t>
            </a:r>
            <a:r>
              <a:rPr lang="nl-NL" sz="1600" dirty="0" smtClean="0"/>
              <a:t>		</a:t>
            </a:r>
          </a:p>
          <a:p>
            <a:pPr marL="0" indent="0">
              <a:buNone/>
            </a:pPr>
            <a:r>
              <a:rPr lang="nl-NL" sz="1600" dirty="0"/>
              <a:t>	</a:t>
            </a:r>
            <a:r>
              <a:rPr lang="nl-NL" sz="1600" dirty="0" smtClean="0"/>
              <a:t>			</a:t>
            </a:r>
            <a:r>
              <a:rPr lang="nl-NL" sz="2400" dirty="0" smtClean="0"/>
              <a:t>De Biesbosch</a:t>
            </a:r>
            <a:endParaRPr lang="nl-NL" sz="1600" dirty="0" smtClean="0"/>
          </a:p>
          <a:p>
            <a:pPr marL="0" indent="0">
              <a:buNone/>
            </a:pPr>
            <a:r>
              <a:rPr lang="nl-NL" sz="1600" dirty="0"/>
              <a:t>	</a:t>
            </a:r>
            <a:r>
              <a:rPr lang="nl-NL" sz="1600" dirty="0" smtClean="0"/>
              <a:t>			Biesboschverordening</a:t>
            </a:r>
            <a:endParaRPr lang="nl-NL" sz="2400" dirty="0" smtClean="0"/>
          </a:p>
          <a:p>
            <a:pPr marL="0" indent="0">
              <a:buNone/>
            </a:pPr>
            <a:r>
              <a:rPr lang="nl-NL" dirty="0" smtClean="0"/>
              <a:t>Lokaal				</a:t>
            </a:r>
            <a:endParaRPr lang="nl-NL" dirty="0"/>
          </a:p>
        </p:txBody>
      </p:sp>
      <p:sp>
        <p:nvSpPr>
          <p:cNvPr id="13" name="Gekromde PIJL-LINKS 12"/>
          <p:cNvSpPr/>
          <p:nvPr/>
        </p:nvSpPr>
        <p:spPr>
          <a:xfrm>
            <a:off x="3215680" y="1916832"/>
            <a:ext cx="504056" cy="1296144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Gekromde PIJL-LINKS 14"/>
          <p:cNvSpPr/>
          <p:nvPr/>
        </p:nvSpPr>
        <p:spPr>
          <a:xfrm>
            <a:off x="3215680" y="3367728"/>
            <a:ext cx="504056" cy="1296144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Gekromde PIJL-LINKS 15"/>
          <p:cNvSpPr/>
          <p:nvPr/>
        </p:nvSpPr>
        <p:spPr>
          <a:xfrm>
            <a:off x="3223952" y="4859008"/>
            <a:ext cx="504056" cy="1296144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Regels, wetten en bevoegdheden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31504" y="1736725"/>
            <a:ext cx="10189019" cy="4619625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Natura 2000</a:t>
            </a:r>
          </a:p>
          <a:p>
            <a:pPr marL="0" indent="0">
              <a:buNone/>
            </a:pPr>
            <a:endParaRPr lang="nl-NL" b="1" dirty="0" smtClean="0"/>
          </a:p>
          <a:p>
            <a:r>
              <a:rPr lang="nl-NL" sz="1800" dirty="0" smtClean="0"/>
              <a:t>De Biesbosch is een Natura 2000-gebied</a:t>
            </a:r>
          </a:p>
          <a:p>
            <a:r>
              <a:rPr lang="nl-NL" sz="1800" dirty="0" smtClean="0"/>
              <a:t>N2000</a:t>
            </a:r>
            <a:r>
              <a:rPr lang="nl-NL" sz="1800" dirty="0"/>
              <a:t>: Europees netwerk van beschermde </a:t>
            </a:r>
            <a:r>
              <a:rPr lang="nl-NL" sz="1800" dirty="0" smtClean="0"/>
              <a:t>natuurgebieden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800" dirty="0" smtClean="0"/>
              <a:t>soorten- én gebiedsbescherming (instandhoudingsdoelstellingen)</a:t>
            </a:r>
          </a:p>
          <a:p>
            <a:r>
              <a:rPr lang="nl-NL" sz="1800" dirty="0" smtClean="0"/>
              <a:t>Provincie is bevoegd gezag voor </a:t>
            </a:r>
            <a:r>
              <a:rPr lang="nl-NL" sz="1800" dirty="0"/>
              <a:t>de toetsing van </a:t>
            </a:r>
            <a:r>
              <a:rPr lang="nl-NL" sz="1800" dirty="0" smtClean="0"/>
              <a:t>activiteiten in N2000-gebieden (vergunningsplicht bij nieuwe activiteiten)</a:t>
            </a:r>
            <a:endParaRPr lang="nl-NL" sz="1800" dirty="0"/>
          </a:p>
          <a:p>
            <a:r>
              <a:rPr lang="nl-NL" sz="1800" dirty="0" smtClean="0"/>
              <a:t>Vertaling vindt plaats in het Natura2000-beheerplan</a:t>
            </a:r>
          </a:p>
          <a:p>
            <a:r>
              <a:rPr lang="nl-NL" sz="1800" dirty="0" smtClean="0"/>
              <a:t>Provincie is verantwoordelijk voor totstandkoming N2000-beheerplan</a:t>
            </a:r>
          </a:p>
          <a:p>
            <a:r>
              <a:rPr lang="nl-NL" sz="1800" dirty="0" smtClean="0"/>
              <a:t>Staatsbosbeheer voert N2000-beheerplan uit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02611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Regels, wetten en bevoegdheden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18967" y="1772816"/>
            <a:ext cx="10101557" cy="4619625"/>
          </a:xfrm>
        </p:spPr>
        <p:txBody>
          <a:bodyPr/>
          <a:lstStyle/>
          <a:p>
            <a:pPr marL="0" indent="0">
              <a:buNone/>
            </a:pPr>
            <a:r>
              <a:rPr lang="nl-NL" b="1" dirty="0" smtClean="0"/>
              <a:t>Wet Natuurbescherming</a:t>
            </a:r>
          </a:p>
          <a:p>
            <a:pPr marL="0" indent="0">
              <a:buNone/>
            </a:pPr>
            <a:endParaRPr lang="nl-NL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 smtClean="0"/>
              <a:t>Vertaling van de Europese Vogelrichtlijn en Habitatrichtlijn in Nederlandse wetgeving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 smtClean="0"/>
              <a:t>Biedt N2000-gebieden bescherming tegen verstoring soorten én gebied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 smtClean="0"/>
              <a:t>Verstoring kan leiden tot strafrechtelijke vervolging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1800" dirty="0" smtClean="0"/>
              <a:t>Provincies zijn bevoegd gezag &gt; Omgevingsdiensten voeren uit</a:t>
            </a:r>
          </a:p>
          <a:p>
            <a:pPr marL="0" indent="0">
              <a:buNone/>
            </a:pPr>
            <a:endParaRPr lang="nl-NL" sz="1200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17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Regels, wetten en bevoegdheden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Biesboschverordening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sz="800" dirty="0" smtClean="0"/>
          </a:p>
          <a:p>
            <a:pPr marL="0" indent="0">
              <a:buNone/>
            </a:pPr>
            <a:r>
              <a:rPr lang="nl-NL" sz="2000" dirty="0" smtClean="0"/>
              <a:t>Stellen </a:t>
            </a:r>
            <a:r>
              <a:rPr lang="nl-NL" sz="2000" dirty="0"/>
              <a:t>van regels voor het gebruik van land en water binnen </a:t>
            </a:r>
            <a:r>
              <a:rPr lang="nl-NL" sz="2000" dirty="0" smtClean="0"/>
              <a:t>het rechtsgebied</a:t>
            </a:r>
            <a:r>
              <a:rPr lang="nl-NL" sz="2000" dirty="0"/>
              <a:t>, zowel ter bescherming van de natuurwaarden, ter bewaking van het </a:t>
            </a:r>
            <a:r>
              <a:rPr lang="nl-NL" sz="2000" dirty="0" smtClean="0"/>
              <a:t>landschappelijk karakter</a:t>
            </a:r>
            <a:r>
              <a:rPr lang="nl-NL" sz="2000" dirty="0"/>
              <a:t>, als vanwege de zorg voor het recreatief gebruik</a:t>
            </a:r>
            <a:r>
              <a:rPr lang="nl-NL" sz="2000" dirty="0" smtClean="0"/>
              <a:t>.</a:t>
            </a:r>
          </a:p>
          <a:p>
            <a:pPr marL="0" indent="0">
              <a:buNone/>
            </a:pPr>
            <a:endParaRPr lang="nl-N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Gemeentelijke bevoegdheid op handhaving en vergunningverlening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Staatsbosbeheer gemandateerd voor uitvoering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26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Regels, wetten en bevoegdheden (4)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Privaatrechtelijke bevoegdheden Staatsbosbeheer</a:t>
            </a:r>
            <a:endParaRPr lang="nl-NL" dirty="0" smtClean="0"/>
          </a:p>
          <a:p>
            <a:pPr marL="0" indent="0">
              <a:buNone/>
            </a:pPr>
            <a:endParaRPr lang="nl-NL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Staatsbosbeheer is grondeigenaar N2000-gebied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Staatsbosbeheer kan/mag/moet anticiperen op omstandigheden die negatieve impact hebben op doelen uit N2000-beheerplan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 smtClean="0"/>
          </a:p>
          <a:p>
            <a:pPr marL="0" indent="0">
              <a:buNone/>
            </a:pPr>
            <a:r>
              <a:rPr lang="nl-NL" i="1" dirty="0"/>
              <a:t>De </a:t>
            </a:r>
            <a:r>
              <a:rPr lang="nl-NL" b="1" i="1" dirty="0"/>
              <a:t>wettelijke taak</a:t>
            </a:r>
            <a:r>
              <a:rPr lang="nl-NL" i="1" dirty="0"/>
              <a:t> is het beheren en duurzaam tot maatschappelijk nut brengen van de toevertrouwde terreinen. Deze </a:t>
            </a:r>
            <a:r>
              <a:rPr lang="nl-NL" b="1" i="1" dirty="0"/>
              <a:t>taak</a:t>
            </a:r>
            <a:r>
              <a:rPr lang="nl-NL" i="1" dirty="0"/>
              <a:t> is geborgd in de </a:t>
            </a:r>
            <a:r>
              <a:rPr lang="nl-NL" b="1" i="1" dirty="0"/>
              <a:t>Wet</a:t>
            </a:r>
            <a:r>
              <a:rPr lang="nl-NL" i="1" dirty="0"/>
              <a:t> Verzelfstandiging </a:t>
            </a:r>
            <a:r>
              <a:rPr lang="nl-NL" b="1" i="1" dirty="0"/>
              <a:t>Staatsbosbeheer</a:t>
            </a:r>
            <a:r>
              <a:rPr lang="nl-NL" dirty="0"/>
              <a:t> 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Staatsbosbeheer </a:t>
            </a:r>
            <a:r>
              <a:rPr lang="nl-NL" dirty="0"/>
              <a:t>is verantwoordelijk voor uitvoering N2000-beheerplan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979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Dutch"/>
</p:tagLst>
</file>

<file path=ppt/theme/theme1.xml><?xml version="1.0" encoding="utf-8"?>
<a:theme xmlns:a="http://schemas.openxmlformats.org/drawingml/2006/main" name="Staatsbosbeheer_2020">
  <a:themeElements>
    <a:clrScheme name="Staatsbosbeheer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006684"/>
      </a:accent1>
      <a:accent2>
        <a:srgbClr val="7D0A5A"/>
      </a:accent2>
      <a:accent3>
        <a:srgbClr val="F0BE00"/>
      </a:accent3>
      <a:accent4>
        <a:srgbClr val="87AFB9"/>
      </a:accent4>
      <a:accent5>
        <a:srgbClr val="993300"/>
      </a:accent5>
      <a:accent6>
        <a:srgbClr val="C3C100"/>
      </a:accent6>
      <a:hlink>
        <a:srgbClr val="000000"/>
      </a:hlink>
      <a:folHlink>
        <a:srgbClr val="000000"/>
      </a:folHlink>
    </a:clrScheme>
    <a:fontScheme name="Staatsbosbehe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e1" id="{13C97D15-2F39-4B8B-849C-FFA2863E6A08}" vid="{0E1BE41C-BF73-4D18-B06B-E1C540D9D42C}"/>
    </a:ext>
  </a:extLst>
</a:theme>
</file>

<file path=ppt/theme/theme2.xml><?xml version="1.0" encoding="utf-8"?>
<a:theme xmlns:a="http://schemas.openxmlformats.org/drawingml/2006/main" name="Kantoorthema">
  <a:themeElements>
    <a:clrScheme name="SB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00546D"/>
      </a:accent1>
      <a:accent2>
        <a:srgbClr val="510047"/>
      </a:accent2>
      <a:accent3>
        <a:srgbClr val="DD8000"/>
      </a:accent3>
      <a:accent4>
        <a:srgbClr val="7C9596"/>
      </a:accent4>
      <a:accent5>
        <a:srgbClr val="662D00"/>
      </a:accent5>
      <a:accent6>
        <a:srgbClr val="9B8B09"/>
      </a:accent6>
      <a:hlink>
        <a:srgbClr val="000000"/>
      </a:hlink>
      <a:folHlink>
        <a:srgbClr val="00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SB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00546D"/>
      </a:accent1>
      <a:accent2>
        <a:srgbClr val="510047"/>
      </a:accent2>
      <a:accent3>
        <a:srgbClr val="DD8000"/>
      </a:accent3>
      <a:accent4>
        <a:srgbClr val="7C9596"/>
      </a:accent4>
      <a:accent5>
        <a:srgbClr val="662D00"/>
      </a:accent5>
      <a:accent6>
        <a:srgbClr val="9B8B09"/>
      </a:accent6>
      <a:hlink>
        <a:srgbClr val="000000"/>
      </a:hlink>
      <a:folHlink>
        <a:srgbClr val="00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840</Words>
  <Application>Microsoft Office PowerPoint</Application>
  <PresentationFormat>Aangepast</PresentationFormat>
  <Paragraphs>156</Paragraphs>
  <Slides>25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Staatsbosbeheer_2020</vt:lpstr>
      <vt:lpstr>Recreatiezonering  De Biesbosch</vt:lpstr>
      <vt:lpstr>Aan de orde komt:</vt:lpstr>
      <vt:lpstr>Wat is de afgelopen periode gebeurd?</vt:lpstr>
      <vt:lpstr>Bijzondere status Nationaal Park De Biesbosch</vt:lpstr>
      <vt:lpstr>Regelgeving N2000</vt:lpstr>
      <vt:lpstr>Regels, wetten en bevoegdheden (1)</vt:lpstr>
      <vt:lpstr>Regels, wetten en bevoegdheden (2)</vt:lpstr>
      <vt:lpstr>Regels, wetten en bevoegdheden (3)</vt:lpstr>
      <vt:lpstr>Regels, wetten en bevoegdheden (4)</vt:lpstr>
      <vt:lpstr>Wat zijn aanpassingen (algemeen)</vt:lpstr>
      <vt:lpstr>Recreatiezonering (vlekkenkaart)</vt:lpstr>
      <vt:lpstr>PowerPoint-presentatie</vt:lpstr>
      <vt:lpstr>Winterrustregeling (1 november tot 1 maart)</vt:lpstr>
      <vt:lpstr>PowerPoint-presentatie</vt:lpstr>
      <vt:lpstr> </vt:lpstr>
      <vt:lpstr>Broedrustregeling (1 januari tot 1 augustus)</vt:lpstr>
      <vt:lpstr>PowerPoint-presentatie</vt:lpstr>
      <vt:lpstr> </vt:lpstr>
      <vt:lpstr>Nachtrustregeling (van zonsondergang tot zonsopkomst)</vt:lpstr>
      <vt:lpstr>PowerPoint-presentatie</vt:lpstr>
      <vt:lpstr>PowerPoint-presentatie</vt:lpstr>
      <vt:lpstr>Stappenplan Flexibele zonering</vt:lpstr>
      <vt:lpstr>PowerPoint-presentatie</vt:lpstr>
      <vt:lpstr>Vervolg</vt:lpstr>
      <vt:lpstr>Eventueel vragen, opmerkingen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2021-10-03T05:49:21Z</dcterms:created>
  <dcterms:modified xsi:type="dcterms:W3CDTF">2021-11-24T07:25:49Z</dcterms:modified>
</cp:coreProperties>
</file>