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43668"/>
            <a:ext cx="12203113" cy="20732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30477"/>
            <a:ext cx="9144000" cy="749829"/>
          </a:xfrm>
        </p:spPr>
        <p:txBody>
          <a:bodyPr anchor="b">
            <a:normAutofit/>
          </a:bodyPr>
          <a:lstStyle>
            <a:lvl1pPr algn="l">
              <a:defRPr sz="4000">
                <a:latin typeface="Impact" panose="020B080603090205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280306"/>
            <a:ext cx="9144000" cy="741361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33" y="2530477"/>
            <a:ext cx="1626859" cy="15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365115"/>
            <a:ext cx="12192143" cy="6394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3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6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0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3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57642"/>
            <a:ext cx="707090" cy="66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3260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84DF-3D93-4688-84FB-12C754A53BB2}" type="datetimeFigureOut">
              <a:rPr lang="nl-NL" smtClean="0"/>
              <a:t>13-6-2017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51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4720-9D41-41ED-BA0B-EC04DD3983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05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Laat je uitdagen!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&lt;Naam Scoutinggroep / Plaats&gt;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8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Activiteitengebieden</a:t>
            </a:r>
            <a:endParaRPr lang="nl-N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74860"/>
            <a:ext cx="8229600" cy="42386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4828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Persoonlijke ontwikkeling ook voor vrijwilligers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b="1" dirty="0" smtClean="0"/>
              <a:t>Scouting Academy</a:t>
            </a:r>
          </a:p>
          <a:p>
            <a:r>
              <a:rPr lang="nl-NL" altLang="nl-NL" dirty="0" smtClean="0"/>
              <a:t>Doorlopende </a:t>
            </a:r>
            <a:r>
              <a:rPr lang="nl-NL" altLang="nl-NL" dirty="0"/>
              <a:t>leerlijn</a:t>
            </a:r>
          </a:p>
          <a:p>
            <a:r>
              <a:rPr lang="nl-NL" altLang="nl-NL" dirty="0"/>
              <a:t>Leren door doen</a:t>
            </a:r>
          </a:p>
          <a:p>
            <a:pPr lvl="1"/>
            <a:r>
              <a:rPr lang="nl-NL" altLang="nl-NL" dirty="0"/>
              <a:t>doen in je groep en/of</a:t>
            </a:r>
          </a:p>
          <a:p>
            <a:pPr marL="457200" lvl="1" indent="0">
              <a:buNone/>
            </a:pPr>
            <a:r>
              <a:rPr lang="nl-NL" altLang="nl-NL" dirty="0" smtClean="0"/>
              <a:t>   e-</a:t>
            </a:r>
            <a:r>
              <a:rPr lang="nl-NL" altLang="nl-NL" dirty="0" err="1" smtClean="0"/>
              <a:t>learning</a:t>
            </a:r>
            <a:r>
              <a:rPr lang="nl-NL" altLang="nl-NL" dirty="0" smtClean="0"/>
              <a:t> </a:t>
            </a:r>
            <a:r>
              <a:rPr lang="nl-NL" altLang="nl-NL" dirty="0"/>
              <a:t>en trainingen</a:t>
            </a:r>
          </a:p>
          <a:p>
            <a:r>
              <a:rPr lang="nl-NL" altLang="nl-NL" dirty="0"/>
              <a:t>Extern erkende certificering</a:t>
            </a:r>
          </a:p>
          <a:p>
            <a:r>
              <a:rPr lang="nl-NL" altLang="nl-NL" dirty="0"/>
              <a:t>Niet dubbelop </a:t>
            </a:r>
            <a:r>
              <a:rPr lang="nl-NL" altLang="nl-NL" dirty="0" smtClean="0"/>
              <a:t>leren: wat </a:t>
            </a:r>
            <a:r>
              <a:rPr lang="nl-NL" altLang="nl-NL" dirty="0"/>
              <a:t>je al </a:t>
            </a:r>
            <a:r>
              <a:rPr lang="nl-NL" altLang="nl-NL" dirty="0" smtClean="0"/>
              <a:t>kunt, </a:t>
            </a:r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>hoef </a:t>
            </a:r>
            <a:r>
              <a:rPr lang="nl-NL" altLang="nl-NL" dirty="0"/>
              <a:t>je niet meer te leren</a:t>
            </a:r>
          </a:p>
          <a:p>
            <a:r>
              <a:rPr lang="nl-NL" altLang="nl-NL" dirty="0"/>
              <a:t>Elkaar als team </a:t>
            </a:r>
            <a:r>
              <a:rPr lang="nl-NL" altLang="nl-NL" dirty="0" smtClean="0"/>
              <a:t>aanvullen</a:t>
            </a:r>
            <a:endParaRPr lang="nl-NL" alt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7" b="3145"/>
          <a:stretch/>
        </p:blipFill>
        <p:spPr>
          <a:xfrm>
            <a:off x="6665345" y="1224950"/>
            <a:ext cx="4572000" cy="56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0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toekomst van Scouting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Scouting in Nederland </a:t>
            </a:r>
            <a:r>
              <a:rPr lang="nl-NL" dirty="0" smtClean="0"/>
              <a:t>groeit!</a:t>
            </a:r>
          </a:p>
          <a:p>
            <a:pPr lvl="1"/>
            <a:r>
              <a:rPr lang="nl-NL" dirty="0" smtClean="0"/>
              <a:t>Tegen de vergrijzing in: steeds meer kinderen en jongeren worden lid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Creëren van een succesvolle </a:t>
            </a:r>
            <a:r>
              <a:rPr lang="nl-NL" dirty="0"/>
              <a:t>toekomst voor </a:t>
            </a:r>
            <a:r>
              <a:rPr lang="nl-NL" dirty="0" smtClean="0"/>
              <a:t>Scouting</a:t>
            </a:r>
          </a:p>
          <a:p>
            <a:pPr lvl="1"/>
            <a:r>
              <a:rPr lang="nl-NL" dirty="0" smtClean="0"/>
              <a:t>Toekomstvisie </a:t>
            </a:r>
            <a:endParaRPr lang="nl-NL" dirty="0"/>
          </a:p>
          <a:p>
            <a:pPr lvl="1"/>
            <a:r>
              <a:rPr lang="nl-NL" dirty="0" smtClean="0"/>
              <a:t>Met </a:t>
            </a:r>
            <a:r>
              <a:rPr lang="nl-NL" dirty="0" smtClean="0"/>
              <a:t>alle scouts en Scoutinggroepen in Nederland aan de slag met toekomstthema’s en </a:t>
            </a:r>
            <a:r>
              <a:rPr lang="nl-NL" dirty="0" smtClean="0"/>
              <a:t>projecten</a:t>
            </a:r>
            <a:r>
              <a:rPr lang="nl-NL" dirty="0" smtClean="0"/>
              <a:t>	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58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56" y="1004614"/>
            <a:ext cx="4432661" cy="58533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toekomst van Scouting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9149" y="2320506"/>
            <a:ext cx="5950573" cy="25997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dirty="0" smtClean="0"/>
              <a:t>Toekomstvisie:</a:t>
            </a:r>
            <a:r>
              <a:rPr lang="nl-NL" b="1" i="1" dirty="0" smtClean="0"/>
              <a:t/>
            </a:r>
            <a:br>
              <a:rPr lang="nl-NL" b="1" i="1" dirty="0" smtClean="0"/>
            </a:br>
            <a:endParaRPr lang="nl-NL" b="1" i="1" dirty="0" smtClean="0"/>
          </a:p>
          <a:p>
            <a:pPr marL="0" indent="0" algn="ctr">
              <a:buNone/>
            </a:pPr>
            <a:r>
              <a:rPr lang="nl-NL" b="1" i="1" dirty="0" smtClean="0"/>
              <a:t>Scouting </a:t>
            </a:r>
            <a:r>
              <a:rPr lang="nl-NL" b="1" i="1" dirty="0"/>
              <a:t>voegt waarde toe aan de samenleving door scouts uit te dagen zich te ontwikkelen en daarbij met elkaar veel plezier te </a:t>
            </a:r>
            <a:r>
              <a:rPr lang="nl-NL" b="1" i="1" dirty="0" smtClean="0"/>
              <a:t>beleven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443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toekomst van Scouting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/>
              <a:t>Ontwikkeling en uitdaging</a:t>
            </a:r>
            <a:r>
              <a:rPr lang="nl-NL" dirty="0"/>
              <a:t>: we stellen de ontwikkeling van jeugd centraal. We dagen ze uit te leren door hun grenzen te verleggen</a:t>
            </a:r>
            <a:r>
              <a:rPr lang="nl-NL" dirty="0" smtClean="0"/>
              <a:t>.</a:t>
            </a:r>
            <a:br>
              <a:rPr lang="nl-NL" dirty="0" smtClean="0"/>
            </a:br>
            <a:endParaRPr lang="nl-NL" dirty="0"/>
          </a:p>
          <a:p>
            <a:r>
              <a:rPr lang="nl-NL" b="1" dirty="0"/>
              <a:t>Samenwerken en verbinden</a:t>
            </a:r>
            <a:r>
              <a:rPr lang="nl-NL" dirty="0"/>
              <a:t>: we vinden samenwerken binnen en buiten Scouting belangrijk. We verbinden in de samenleving</a:t>
            </a:r>
            <a:r>
              <a:rPr lang="nl-NL" dirty="0" smtClean="0"/>
              <a:t>.</a:t>
            </a:r>
            <a:br>
              <a:rPr lang="nl-NL" dirty="0" smtClean="0"/>
            </a:br>
            <a:endParaRPr lang="nl-NL" dirty="0"/>
          </a:p>
          <a:p>
            <a:r>
              <a:rPr lang="nl-NL" b="1" dirty="0"/>
              <a:t>Open en divers</a:t>
            </a:r>
            <a:r>
              <a:rPr lang="nl-NL" dirty="0"/>
              <a:t>: we zijn een open organisatie. We zetten ons in voor meer diversiteit</a:t>
            </a:r>
            <a:r>
              <a:rPr lang="nl-NL" dirty="0" smtClean="0"/>
              <a:t>.</a:t>
            </a:r>
            <a:br>
              <a:rPr lang="nl-NL" dirty="0" smtClean="0"/>
            </a:br>
            <a:endParaRPr lang="nl-NL" dirty="0"/>
          </a:p>
          <a:p>
            <a:r>
              <a:rPr lang="nl-NL" b="1" dirty="0"/>
              <a:t>Trots en zichtbaarheid</a:t>
            </a:r>
            <a:r>
              <a:rPr lang="nl-NL" dirty="0"/>
              <a:t>: we vertellen trots wie we zijn en wat we doen. We zijn zichtbaar met onze uitdagende activiteiten</a:t>
            </a:r>
            <a:r>
              <a:rPr lang="nl-NL" dirty="0" smtClean="0"/>
              <a:t>.</a:t>
            </a:r>
            <a:br>
              <a:rPr lang="nl-NL" dirty="0" smtClean="0"/>
            </a:br>
            <a:endParaRPr lang="nl-NL" dirty="0"/>
          </a:p>
          <a:p>
            <a:r>
              <a:rPr lang="nl-NL" b="1" dirty="0"/>
              <a:t>Vrijwilligers</a:t>
            </a:r>
            <a:r>
              <a:rPr lang="nl-NL" dirty="0"/>
              <a:t>: we bouwen op de inzet van vrijwilligers van </a:t>
            </a:r>
            <a:r>
              <a:rPr lang="nl-NL" dirty="0" smtClean="0"/>
              <a:t>binnen </a:t>
            </a:r>
            <a:r>
              <a:rPr lang="nl-NL" dirty="0"/>
              <a:t>en buiten Scouting. We bieden daarvoor verschillende vormen van vrijwilligerswerk.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233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toekomst van Scouting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Werken aan een solide basis voor Scoutinggroepen met drie projecten:</a:t>
            </a:r>
          </a:p>
          <a:p>
            <a:pPr lvl="1"/>
            <a:r>
              <a:rPr lang="nl-NL" dirty="0"/>
              <a:t>Project </a:t>
            </a:r>
            <a:r>
              <a:rPr lang="nl-NL" b="1" dirty="0"/>
              <a:t>Continuïteit groepen</a:t>
            </a:r>
          </a:p>
          <a:p>
            <a:pPr lvl="1"/>
            <a:r>
              <a:rPr lang="nl-NL" dirty="0"/>
              <a:t>Project </a:t>
            </a:r>
            <a:r>
              <a:rPr lang="nl-NL" b="1" dirty="0" err="1"/>
              <a:t>Bestuursontwikkeling</a:t>
            </a:r>
            <a:endParaRPr lang="nl-NL" b="1" dirty="0"/>
          </a:p>
          <a:p>
            <a:pPr lvl="1"/>
            <a:r>
              <a:rPr lang="nl-NL" dirty="0"/>
              <a:t>Project </a:t>
            </a:r>
            <a:r>
              <a:rPr lang="nl-NL" b="1" dirty="0"/>
              <a:t>Spelkwaliteit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t="13022" r="5617"/>
          <a:stretch/>
        </p:blipFill>
        <p:spPr>
          <a:xfrm>
            <a:off x="6176513" y="2191108"/>
            <a:ext cx="3424687" cy="46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32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Scoutinglandgoed Zeewolde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Naast kamperen op 20 unieke Scouting Labelterreinen op de mooiste plekjes van Nederland nu één centrale plek voor Scouting: </a:t>
            </a:r>
            <a:r>
              <a:rPr lang="nl-NL" b="1" dirty="0" smtClean="0"/>
              <a:t>Scoutinglandgoed Zeewolde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2" y="2838426"/>
            <a:ext cx="6148298" cy="35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3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Onze Scoutinggroep</a:t>
            </a:r>
            <a:endParaRPr lang="nl-NL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Hier kun je je eigen informatie toevoegen zoals:</a:t>
            </a:r>
          </a:p>
          <a:p>
            <a:r>
              <a:rPr lang="nl-NL" altLang="nl-NL" dirty="0"/>
              <a:t>Naam en logo van je groep</a:t>
            </a:r>
          </a:p>
          <a:p>
            <a:r>
              <a:rPr lang="nl-NL" altLang="nl-NL" dirty="0"/>
              <a:t>Foto clubhuis of omgeving</a:t>
            </a:r>
          </a:p>
          <a:p>
            <a:r>
              <a:rPr lang="nl-NL" altLang="nl-NL" dirty="0"/>
              <a:t>Het aantal </a:t>
            </a:r>
            <a:r>
              <a:rPr lang="nl-NL" altLang="nl-NL" dirty="0" smtClean="0"/>
              <a:t>jeugdleden en vrijwilligers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2807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van de groep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Hier kun je je eigen informatie toevoegen over de geschiedenis van de groep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32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Scouting bij onze groep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Uitleg over speltakken</a:t>
            </a:r>
          </a:p>
          <a:p>
            <a:r>
              <a:rPr lang="nl-NL" altLang="nl-NL" dirty="0"/>
              <a:t>Programma-aanbod</a:t>
            </a:r>
          </a:p>
          <a:p>
            <a:r>
              <a:rPr lang="nl-NL" altLang="nl-NL" dirty="0"/>
              <a:t>Weekenden en zomerkamp</a:t>
            </a:r>
          </a:p>
          <a:p>
            <a:r>
              <a:rPr lang="nl-NL" altLang="nl-NL" dirty="0"/>
              <a:t>Maatschappelijke betrokkenheid</a:t>
            </a:r>
          </a:p>
          <a:p>
            <a:r>
              <a:rPr lang="nl-NL" altLang="nl-NL" dirty="0"/>
              <a:t>Bijzonderheden</a:t>
            </a:r>
          </a:p>
          <a:p>
            <a:r>
              <a:rPr lang="nl-NL" altLang="nl-NL" dirty="0"/>
              <a:t>Quotes van jeugdleden</a:t>
            </a:r>
          </a:p>
          <a:p>
            <a:r>
              <a:rPr lang="nl-NL" altLang="nl-NL" dirty="0"/>
              <a:t>Tip: laat oudere jeugdleden evt. deze presentatie houden.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7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t="15228" r="1656" b="21580"/>
          <a:stretch/>
        </p:blipFill>
        <p:spPr>
          <a:xfrm>
            <a:off x="0" y="3096882"/>
            <a:ext cx="7916076" cy="37611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Scouting?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i="1" dirty="0" smtClean="0"/>
              <a:t>Scouting staat voor </a:t>
            </a:r>
            <a:r>
              <a:rPr lang="nl-NL" b="1" i="1" dirty="0" smtClean="0"/>
              <a:t>uitdaging</a:t>
            </a:r>
            <a:r>
              <a:rPr lang="nl-NL" i="1" dirty="0" smtClean="0"/>
              <a:t>! Scouting biedt leuke en spannende activiteiten waarmee meiden en jongens worden uitgedaagd zich </a:t>
            </a:r>
            <a:r>
              <a:rPr lang="nl-NL" b="1" i="1" dirty="0" smtClean="0"/>
              <a:t>persoonlijk </a:t>
            </a:r>
            <a:r>
              <a:rPr lang="nl-NL" i="1" dirty="0" smtClean="0"/>
              <a:t>te</a:t>
            </a:r>
            <a:r>
              <a:rPr lang="nl-NL" b="1" i="1" dirty="0" smtClean="0"/>
              <a:t> </a:t>
            </a:r>
            <a:r>
              <a:rPr lang="nl-NL" b="1" i="1" dirty="0" smtClean="0"/>
              <a:t>ontwikkelen</a:t>
            </a:r>
            <a:endParaRPr lang="nl-NL" b="1" i="1" dirty="0"/>
          </a:p>
        </p:txBody>
      </p:sp>
    </p:spTree>
    <p:extLst>
      <p:ext uri="{BB962C8B-B14F-4D97-AF65-F5344CB8AC3E}">
        <p14:creationId xmlns:p14="http://schemas.microsoft.com/office/powerpoint/2010/main" val="14815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zijn de opkomsten?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Dagen en tijdstippen van jullie opkomsten kun je hier kwijt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770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Contributie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Wat </a:t>
            </a:r>
            <a:r>
              <a:rPr lang="nl-NL" altLang="nl-NL" dirty="0" smtClean="0"/>
              <a:t>bied </a:t>
            </a:r>
            <a:r>
              <a:rPr lang="nl-NL" altLang="nl-NL" dirty="0"/>
              <a:t>je een jeugdlid?</a:t>
            </a:r>
          </a:p>
          <a:p>
            <a:r>
              <a:rPr lang="nl-NL" altLang="nl-NL" dirty="0"/>
              <a:t>Wat zijn de kosten?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18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Ouders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Wat </a:t>
            </a:r>
            <a:r>
              <a:rPr lang="nl-NL" altLang="nl-NL" dirty="0" smtClean="0"/>
              <a:t>verwacht je van ouders bij de groep?</a:t>
            </a:r>
          </a:p>
          <a:p>
            <a:r>
              <a:rPr lang="nl-NL" altLang="nl-NL" dirty="0" smtClean="0"/>
              <a:t>Waar kunnen ouders meer informatie vinden? </a:t>
            </a:r>
          </a:p>
          <a:p>
            <a:r>
              <a:rPr lang="nl-NL" altLang="nl-NL" dirty="0" smtClean="0"/>
              <a:t>Opties om vrijwilliger te worden bij Scouting?</a:t>
            </a:r>
            <a:endParaRPr lang="nl-NL" alt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8634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0" r="9249" b="29945"/>
          <a:stretch/>
        </p:blipFill>
        <p:spPr>
          <a:xfrm>
            <a:off x="4018252" y="3126117"/>
            <a:ext cx="7023673" cy="373188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Ontdek een wereld vol avontuur!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04" y="3497257"/>
            <a:ext cx="439547" cy="43954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9" y="4219322"/>
            <a:ext cx="449302" cy="4493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12" y="2128425"/>
            <a:ext cx="444994" cy="44499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1" y="2774404"/>
            <a:ext cx="440335" cy="44033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59" y="1456314"/>
            <a:ext cx="414447" cy="414447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751163" y="1478871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Facebook.com/</a:t>
            </a:r>
            <a:r>
              <a:rPr lang="nl-NL" dirty="0" err="1" smtClean="0"/>
              <a:t>ScoutingNederland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1751163" y="2166256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@</a:t>
            </a:r>
            <a:r>
              <a:rPr lang="nl-NL" dirty="0" err="1" smtClean="0"/>
              <a:t>Scouting_NL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1751162" y="2809905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@</a:t>
            </a:r>
            <a:r>
              <a:rPr lang="nl-NL" dirty="0" err="1" smtClean="0"/>
              <a:t>Scouting_NL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1751161" y="353236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ScoutTVnl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1749682" y="4254823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+31 (0)65 774 64 22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731651" y="5436265"/>
            <a:ext cx="2367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smtClean="0">
                <a:solidFill>
                  <a:schemeClr val="accent1"/>
                </a:solidFill>
              </a:rPr>
              <a:t>Scouting Nederland</a:t>
            </a:r>
          </a:p>
          <a:p>
            <a:r>
              <a:rPr lang="nl-NL" sz="1200" dirty="0" smtClean="0"/>
              <a:t>Larikslaan 5 </a:t>
            </a:r>
            <a:r>
              <a:rPr lang="nl-NL" sz="1200" dirty="0" smtClean="0">
                <a:solidFill>
                  <a:schemeClr val="accent1"/>
                </a:solidFill>
                <a:sym typeface="Symbol" panose="05050102010706020507" pitchFamily="18" charset="2"/>
              </a:rPr>
              <a:t></a:t>
            </a:r>
            <a:r>
              <a:rPr lang="nl-NL" sz="1200" dirty="0" smtClean="0">
                <a:solidFill>
                  <a:schemeClr val="accent1"/>
                </a:solidFill>
              </a:rPr>
              <a:t> </a:t>
            </a:r>
            <a:r>
              <a:rPr lang="nl-NL" sz="1200" dirty="0" smtClean="0"/>
              <a:t>3833AM Leusden</a:t>
            </a:r>
          </a:p>
          <a:p>
            <a:r>
              <a:rPr lang="nl-NL" sz="1200" b="1" dirty="0" smtClean="0">
                <a:solidFill>
                  <a:schemeClr val="accent1"/>
                </a:solidFill>
              </a:rPr>
              <a:t>t</a:t>
            </a:r>
            <a:r>
              <a:rPr lang="nl-NL" sz="1200" b="1" dirty="0" smtClean="0"/>
              <a:t> </a:t>
            </a:r>
            <a:r>
              <a:rPr lang="nl-NL" sz="1200" dirty="0" smtClean="0"/>
              <a:t>+31 (0)33 496 09 11</a:t>
            </a:r>
          </a:p>
          <a:p>
            <a:r>
              <a:rPr lang="nl-NL" sz="1200" b="1" dirty="0" smtClean="0">
                <a:solidFill>
                  <a:schemeClr val="accent1"/>
                </a:solidFill>
              </a:rPr>
              <a:t>e</a:t>
            </a:r>
            <a:r>
              <a:rPr lang="nl-NL" sz="1200" b="1" dirty="0" smtClean="0"/>
              <a:t> </a:t>
            </a:r>
            <a:r>
              <a:rPr lang="nl-NL" sz="1200" dirty="0" smtClean="0"/>
              <a:t>info@scouting.nl</a:t>
            </a:r>
            <a:br>
              <a:rPr lang="nl-NL" sz="1200" dirty="0" smtClean="0"/>
            </a:br>
            <a:r>
              <a:rPr lang="nl-NL" sz="1200" b="1" dirty="0" smtClean="0">
                <a:solidFill>
                  <a:schemeClr val="accent1"/>
                </a:solidFill>
              </a:rPr>
              <a:t>w</a:t>
            </a:r>
            <a:r>
              <a:rPr lang="nl-NL" sz="1200" b="1" dirty="0" smtClean="0"/>
              <a:t> </a:t>
            </a:r>
            <a:r>
              <a:rPr lang="nl-NL" sz="1200" dirty="0" smtClean="0"/>
              <a:t>www.scouting.nl</a:t>
            </a:r>
            <a:r>
              <a:rPr lang="nl-NL" sz="1200" b="1" dirty="0" smtClean="0"/>
              <a:t> </a:t>
            </a: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118837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Scouting in perspectief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Wereldwijd opgericht in 1907, in Nederland in 1910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41 </a:t>
            </a:r>
            <a:r>
              <a:rPr lang="nl-NL" dirty="0" smtClean="0"/>
              <a:t>miljoen leden in meer dan 160 landen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De grootste jeugd- en jongerenorganisatie van Nederland met meer dan 100.000 </a:t>
            </a:r>
            <a:r>
              <a:rPr lang="nl-NL" dirty="0" smtClean="0"/>
              <a:t>leden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27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b="9685"/>
          <a:stretch/>
        </p:blipFill>
        <p:spPr>
          <a:xfrm>
            <a:off x="6297284" y="1021180"/>
            <a:ext cx="4957836" cy="57505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Scouting in perspectief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 op de 5 kinderen in Nederland </a:t>
            </a:r>
            <a:br>
              <a:rPr lang="nl-NL" dirty="0" smtClean="0"/>
            </a:br>
            <a:r>
              <a:rPr lang="nl-NL" dirty="0" smtClean="0"/>
              <a:t>is lid van Scouting of is </a:t>
            </a:r>
            <a:br>
              <a:rPr lang="nl-NL" dirty="0" smtClean="0"/>
            </a:br>
            <a:r>
              <a:rPr lang="nl-NL" dirty="0" smtClean="0"/>
              <a:t>ooit lid geweest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Er zijn meer dan 1.000 </a:t>
            </a:r>
            <a:br>
              <a:rPr lang="nl-NL" dirty="0" smtClean="0"/>
            </a:br>
            <a:r>
              <a:rPr lang="nl-NL" dirty="0" smtClean="0"/>
              <a:t>Scoutinggroepen in Nederland</a:t>
            </a:r>
            <a:br>
              <a:rPr lang="nl-NL" dirty="0" smtClean="0"/>
            </a:br>
            <a:r>
              <a:rPr lang="nl-NL" dirty="0" smtClean="0"/>
              <a:t> </a:t>
            </a:r>
          </a:p>
          <a:p>
            <a:r>
              <a:rPr lang="nl-NL" dirty="0" smtClean="0"/>
              <a:t>In 80% van alle gemeenten zijn </a:t>
            </a:r>
            <a:br>
              <a:rPr lang="nl-NL" dirty="0" smtClean="0"/>
            </a:br>
            <a:r>
              <a:rPr lang="nl-NL" dirty="0" smtClean="0"/>
              <a:t>één of meer Scoutinggroepen </a:t>
            </a:r>
            <a:br>
              <a:rPr lang="nl-NL" dirty="0" smtClean="0"/>
            </a:br>
            <a:r>
              <a:rPr lang="nl-NL" dirty="0" smtClean="0"/>
              <a:t>actief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47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7170" r="12288" b="5786"/>
          <a:stretch/>
        </p:blipFill>
        <p:spPr>
          <a:xfrm>
            <a:off x="7874116" y="1128391"/>
            <a:ext cx="3479684" cy="53155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Vrijwilligers bij Scouting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Ruim 20.000 vrijwilligers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75% van de vrijwilligers is jonger </a:t>
            </a:r>
            <a:br>
              <a:rPr lang="nl-NL" dirty="0" smtClean="0"/>
            </a:br>
            <a:r>
              <a:rPr lang="nl-NL" dirty="0" smtClean="0"/>
              <a:t>dan 25 jaar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Gemiddeld besteden zij 8 uur per week </a:t>
            </a:r>
            <a:br>
              <a:rPr lang="nl-NL" dirty="0" smtClean="0"/>
            </a:br>
            <a:r>
              <a:rPr lang="nl-NL" dirty="0" smtClean="0"/>
              <a:t>aan Scouting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25% van de vrijwilligers is ook </a:t>
            </a:r>
            <a:br>
              <a:rPr lang="nl-NL" dirty="0" smtClean="0"/>
            </a:br>
            <a:r>
              <a:rPr lang="nl-NL" dirty="0" smtClean="0"/>
              <a:t>vrijwilliger bij een andere organisatie</a:t>
            </a:r>
          </a:p>
        </p:txBody>
      </p:sp>
    </p:spTree>
    <p:extLst>
      <p:ext uri="{BB962C8B-B14F-4D97-AF65-F5344CB8AC3E}">
        <p14:creationId xmlns:p14="http://schemas.microsoft.com/office/powerpoint/2010/main" val="272915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Persoonlijke ontwikkeling </a:t>
            </a:r>
            <a:r>
              <a:rPr lang="nl-NL" dirty="0" smtClean="0"/>
              <a:t>staat centraal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 smtClean="0"/>
              <a:t>Persoonlijke ontwikkeling van meiden en jongens</a:t>
            </a:r>
            <a:endParaRPr lang="nl-NL" altLang="nl-NL" dirty="0"/>
          </a:p>
          <a:p>
            <a:pPr marL="819150" lvl="1"/>
            <a:r>
              <a:rPr lang="nl-NL" altLang="nl-NL" dirty="0"/>
              <a:t>leiding (leren) nemen</a:t>
            </a:r>
          </a:p>
          <a:p>
            <a:pPr marL="819150" lvl="1"/>
            <a:r>
              <a:rPr lang="nl-NL" altLang="nl-NL" dirty="0"/>
              <a:t>verantwoordelijkheid nemen voor </a:t>
            </a:r>
          </a:p>
          <a:p>
            <a:pPr marL="819150" lvl="1">
              <a:buFontTx/>
              <a:buNone/>
            </a:pPr>
            <a:r>
              <a:rPr lang="nl-NL" altLang="nl-NL" dirty="0"/>
              <a:t>	zichzelf en de omgeving</a:t>
            </a:r>
          </a:p>
          <a:p>
            <a:pPr marL="819150" lvl="1"/>
            <a:r>
              <a:rPr lang="nl-NL" altLang="nl-NL" dirty="0" smtClean="0"/>
              <a:t>respect </a:t>
            </a:r>
            <a:r>
              <a:rPr lang="nl-NL" altLang="nl-NL" dirty="0"/>
              <a:t>voor zichzelf, de ander en de omgeving</a:t>
            </a:r>
          </a:p>
          <a:p>
            <a:pPr marL="819150" lvl="1"/>
            <a:r>
              <a:rPr lang="nl-NL" altLang="nl-NL" dirty="0"/>
              <a:t>omzien naar anderen die minder </a:t>
            </a:r>
            <a:br>
              <a:rPr lang="nl-NL" altLang="nl-NL" dirty="0"/>
            </a:br>
            <a:r>
              <a:rPr lang="nl-NL" altLang="nl-NL" dirty="0"/>
              <a:t>goed </a:t>
            </a:r>
            <a:r>
              <a:rPr lang="nl-NL" altLang="nl-NL" dirty="0" smtClean="0"/>
              <a:t>meekomen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70117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91" y="1056737"/>
            <a:ext cx="3867509" cy="5801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Persoonlijke </a:t>
            </a:r>
            <a:r>
              <a:rPr lang="nl-NL" dirty="0" smtClean="0"/>
              <a:t>ontwikkeling staat centraal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Persoonlijke ontwikkeling door uitdagende activiteiten</a:t>
            </a:r>
          </a:p>
          <a:p>
            <a:pPr lvl="1"/>
            <a:r>
              <a:rPr lang="nl-NL" altLang="nl-NL" dirty="0"/>
              <a:t>Spelvisie als basis</a:t>
            </a:r>
          </a:p>
          <a:p>
            <a:pPr lvl="1"/>
            <a:r>
              <a:rPr lang="nl-NL" altLang="nl-NL" dirty="0"/>
              <a:t>Doorlopende leerlijn</a:t>
            </a:r>
          </a:p>
          <a:p>
            <a:pPr lvl="1"/>
            <a:r>
              <a:rPr lang="nl-NL" altLang="nl-NL" dirty="0"/>
              <a:t>Thematieken</a:t>
            </a:r>
          </a:p>
          <a:p>
            <a:pPr lvl="2"/>
            <a:r>
              <a:rPr lang="nl-NL" altLang="nl-NL" dirty="0" smtClean="0"/>
              <a:t>Bevers</a:t>
            </a:r>
            <a:r>
              <a:rPr lang="nl-NL" altLang="nl-NL" dirty="0"/>
              <a:t>: het dorp </a:t>
            </a:r>
            <a:r>
              <a:rPr lang="nl-NL" altLang="nl-NL" dirty="0" err="1"/>
              <a:t>Hotsjietonia</a:t>
            </a:r>
            <a:endParaRPr lang="nl-NL" altLang="nl-NL" dirty="0"/>
          </a:p>
          <a:p>
            <a:pPr lvl="2"/>
            <a:r>
              <a:rPr lang="nl-NL" altLang="nl-NL" dirty="0" smtClean="0"/>
              <a:t>Welpen</a:t>
            </a:r>
            <a:r>
              <a:rPr lang="nl-NL" altLang="nl-NL" dirty="0"/>
              <a:t>: de jungle </a:t>
            </a:r>
          </a:p>
          <a:p>
            <a:pPr lvl="1"/>
            <a:r>
              <a:rPr lang="nl-NL" altLang="nl-NL" dirty="0"/>
              <a:t>8 </a:t>
            </a:r>
            <a:r>
              <a:rPr lang="nl-NL" altLang="nl-NL" dirty="0" smtClean="0"/>
              <a:t>activiteitengebieden</a:t>
            </a:r>
          </a:p>
          <a:p>
            <a:pPr lvl="1"/>
            <a:r>
              <a:rPr lang="nl-NL" altLang="nl-NL" dirty="0" smtClean="0"/>
              <a:t>Niet-formeel leren</a:t>
            </a:r>
            <a:endParaRPr lang="nl-NL" alt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584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Persoonlijke </a:t>
            </a:r>
            <a:r>
              <a:rPr lang="nl-NL" dirty="0" smtClean="0"/>
              <a:t>ontwikkeling staat </a:t>
            </a:r>
            <a:r>
              <a:rPr lang="nl-NL" dirty="0" smtClean="0"/>
              <a:t>centraal</a:t>
            </a:r>
            <a:endParaRPr lang="nl-NL" dirty="0"/>
          </a:p>
        </p:txBody>
      </p:sp>
      <p:pic>
        <p:nvPicPr>
          <p:cNvPr id="4" name="Picture 5" descr="Spelvisie SCO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32" y="1246756"/>
            <a:ext cx="7385379" cy="522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Leeftijdsgroepen</a:t>
            </a:r>
            <a:endParaRPr lang="nl-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13672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dirty="0" smtClean="0"/>
              <a:t>Bevers: </a:t>
            </a:r>
            <a:r>
              <a:rPr lang="nl-NL" altLang="nl-NL" dirty="0" smtClean="0"/>
              <a:t>5-7 jaar</a:t>
            </a:r>
          </a:p>
          <a:p>
            <a:r>
              <a:rPr lang="nl-NL" altLang="nl-NL" dirty="0" smtClean="0"/>
              <a:t>Welpen: </a:t>
            </a:r>
            <a:r>
              <a:rPr lang="nl-NL" altLang="nl-NL" dirty="0" smtClean="0"/>
              <a:t>7-11 jaar</a:t>
            </a:r>
          </a:p>
          <a:p>
            <a:r>
              <a:rPr lang="nl-NL" altLang="nl-NL" dirty="0" smtClean="0"/>
              <a:t>Scouts: </a:t>
            </a:r>
            <a:r>
              <a:rPr lang="nl-NL" altLang="nl-NL" dirty="0" smtClean="0"/>
              <a:t>11-15 jaar</a:t>
            </a:r>
          </a:p>
          <a:p>
            <a:r>
              <a:rPr lang="nl-NL" altLang="nl-NL" dirty="0" err="1" smtClean="0"/>
              <a:t>Explorers</a:t>
            </a:r>
            <a:r>
              <a:rPr lang="nl-NL" altLang="nl-NL" dirty="0" smtClean="0"/>
              <a:t>: </a:t>
            </a:r>
            <a:r>
              <a:rPr lang="nl-NL" altLang="nl-NL" dirty="0" smtClean="0"/>
              <a:t>15-18 jaar</a:t>
            </a:r>
          </a:p>
          <a:p>
            <a:r>
              <a:rPr lang="nl-NL" altLang="nl-NL" dirty="0" smtClean="0"/>
              <a:t>Roverscouts: </a:t>
            </a:r>
            <a:r>
              <a:rPr lang="nl-NL" altLang="nl-NL" dirty="0" smtClean="0"/>
              <a:t>18-21 jaar</a:t>
            </a:r>
          </a:p>
          <a:p>
            <a:pPr>
              <a:buFontTx/>
              <a:buNone/>
            </a:pPr>
            <a:endParaRPr lang="nl-NL" altLang="nl-NL" dirty="0"/>
          </a:p>
        </p:txBody>
      </p:sp>
      <p:pic>
        <p:nvPicPr>
          <p:cNvPr id="5" name="Picture 4" descr="speltaktekens_lijn2_be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4469261"/>
            <a:ext cx="1258887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peltaktekens_lijn2_explor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464499"/>
            <a:ext cx="125888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peltaktekens_lijn2_roverscou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478786"/>
            <a:ext cx="12588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peltaktekens_lijn2_scou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72436"/>
            <a:ext cx="12588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peltaktekens_lijn2_welp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4481961"/>
            <a:ext cx="12588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97119"/>
      </p:ext>
    </p:extLst>
  </p:cSld>
  <p:clrMapOvr>
    <a:masterClrMapping/>
  </p:clrMapOvr>
</p:sld>
</file>

<file path=ppt/theme/theme1.xml><?xml version="1.0" encoding="utf-8"?>
<a:theme xmlns:a="http://schemas.openxmlformats.org/drawingml/2006/main" name="Scouting Nederland">
  <a:themeElements>
    <a:clrScheme name="Scouting Nederland">
      <a:dk1>
        <a:sysClr val="windowText" lastClr="000000"/>
      </a:dk1>
      <a:lt1>
        <a:sysClr val="window" lastClr="FFFFFF"/>
      </a:lt1>
      <a:dk2>
        <a:srgbClr val="1A368D"/>
      </a:dk2>
      <a:lt2>
        <a:srgbClr val="FFFFFF"/>
      </a:lt2>
      <a:accent1>
        <a:srgbClr val="FF0000"/>
      </a:accent1>
      <a:accent2>
        <a:srgbClr val="1A368D"/>
      </a:accent2>
      <a:accent3>
        <a:srgbClr val="FFFF00"/>
      </a:accent3>
      <a:accent4>
        <a:srgbClr val="31A529"/>
      </a:accent4>
      <a:accent5>
        <a:srgbClr val="FFBF24"/>
      </a:accent5>
      <a:accent6>
        <a:srgbClr val="8C5A86"/>
      </a:accent6>
      <a:hlink>
        <a:srgbClr val="1A368D"/>
      </a:hlink>
      <a:folHlink>
        <a:srgbClr val="8C5A86"/>
      </a:folHlink>
    </a:clrScheme>
    <a:fontScheme name="Scouting Nederland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hout" id="{2122EB2B-1426-4DF6-8B17-8C7045E57F85}" vid="{F7540F1C-B082-45C1-AC7B-5EF10B48F8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steen</Template>
  <TotalTime>68</TotalTime>
  <Words>409</Words>
  <Application>Microsoft Office PowerPoint</Application>
  <PresentationFormat>Breedbeeld</PresentationFormat>
  <Paragraphs>108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Impact</vt:lpstr>
      <vt:lpstr>Symbol</vt:lpstr>
      <vt:lpstr>Scouting Nederland</vt:lpstr>
      <vt:lpstr>Laat je uitdagen!</vt:lpstr>
      <vt:lpstr>Wat is Scouting?</vt:lpstr>
      <vt:lpstr>Scouting in perspectief</vt:lpstr>
      <vt:lpstr>Scouting in perspectief</vt:lpstr>
      <vt:lpstr>Vrijwilligers bij Scouting</vt:lpstr>
      <vt:lpstr>Persoonlijke ontwikkeling staat centraal</vt:lpstr>
      <vt:lpstr>Persoonlijke ontwikkeling staat centraal</vt:lpstr>
      <vt:lpstr>Persoonlijke ontwikkeling staat centraal</vt:lpstr>
      <vt:lpstr>Leeftijdsgroepen</vt:lpstr>
      <vt:lpstr>Activiteitengebieden</vt:lpstr>
      <vt:lpstr>Persoonlijke ontwikkeling ook voor vrijwilligers</vt:lpstr>
      <vt:lpstr>De toekomst van Scouting</vt:lpstr>
      <vt:lpstr>De toekomst van Scouting</vt:lpstr>
      <vt:lpstr>De toekomst van Scouting</vt:lpstr>
      <vt:lpstr>De toekomst van Scouting</vt:lpstr>
      <vt:lpstr>Scoutinglandgoed Zeewolde</vt:lpstr>
      <vt:lpstr>Onze Scoutinggroep</vt:lpstr>
      <vt:lpstr>Geschiedenis van de groep</vt:lpstr>
      <vt:lpstr>Scouting bij onze groep</vt:lpstr>
      <vt:lpstr>Wanneer zijn de opkomsten?</vt:lpstr>
      <vt:lpstr>Contributie</vt:lpstr>
      <vt:lpstr>Ouders</vt:lpstr>
      <vt:lpstr>Ontdek een wereld vol avontuur!</vt:lpstr>
    </vt:vector>
  </TitlesOfParts>
  <Company>Scouting Nederland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Laat je uitdagen!</dc:title>
  <dc:creator>Vermeij Lars</dc:creator>
  <cp:lastModifiedBy>Vermeij Lars</cp:lastModifiedBy>
  <cp:revision>9</cp:revision>
  <dcterms:created xsi:type="dcterms:W3CDTF">2017-06-08T07:48:22Z</dcterms:created>
  <dcterms:modified xsi:type="dcterms:W3CDTF">2017-06-13T09:31:49Z</dcterms:modified>
</cp:coreProperties>
</file>