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1" r:id="rId7"/>
    <p:sldId id="266" r:id="rId8"/>
    <p:sldId id="282" r:id="rId9"/>
    <p:sldId id="263" r:id="rId10"/>
    <p:sldId id="260" r:id="rId11"/>
    <p:sldId id="267" r:id="rId12"/>
    <p:sldId id="264" r:id="rId13"/>
    <p:sldId id="268" r:id="rId14"/>
    <p:sldId id="269" r:id="rId15"/>
    <p:sldId id="284" r:id="rId16"/>
    <p:sldId id="286" r:id="rId17"/>
    <p:sldId id="283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5" r:id="rId26"/>
    <p:sldId id="278" r:id="rId27"/>
    <p:sldId id="279" r:id="rId28"/>
    <p:sldId id="280" r:id="rId29"/>
    <p:sldId id="281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89" d="100"/>
          <a:sy n="89" d="100"/>
        </p:scale>
        <p:origin x="27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43668"/>
            <a:ext cx="12203113" cy="20732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530477"/>
            <a:ext cx="9144000" cy="749829"/>
          </a:xfrm>
        </p:spPr>
        <p:txBody>
          <a:bodyPr anchor="b">
            <a:normAutofit/>
          </a:bodyPr>
          <a:lstStyle>
            <a:lvl1pPr algn="l">
              <a:defRPr sz="4000">
                <a:latin typeface="Impact" panose="020B080603090205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280306"/>
            <a:ext cx="9144000" cy="741361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3533" y="2530477"/>
            <a:ext cx="1626859" cy="152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4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3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76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3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19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125"/>
            <a:ext cx="12192000" cy="63948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2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3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8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39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Picture 3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67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Picture 3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4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5" name="Picture 3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0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3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1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32609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084DF-3D93-4688-84FB-12C754A53BB2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151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05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OVjfgVbKm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8_STjv8pPI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uting.nl/ondersteuning/groei" TargetMode="External"/><Relationship Id="rId2" Type="http://schemas.openxmlformats.org/officeDocument/2006/relationships/hyperlink" Target="https://3.basecamp.com/3198758/projects/283419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slide" Target="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groei@scouting.nl" TargetMode="External"/><Relationship Id="rId2" Type="http://schemas.openxmlformats.org/officeDocument/2006/relationships/hyperlink" Target="mailto:communicatie@scouting.n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Iedereen op Scouting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Duurzaam groeien met de groeicirkel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53454" y="4836695"/>
            <a:ext cx="10118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/>
              <a:t>Nog even geduld. Het </a:t>
            </a:r>
            <a:r>
              <a:rPr lang="nl-NL" sz="2800" b="1" dirty="0" err="1" smtClean="0"/>
              <a:t>webinar</a:t>
            </a:r>
            <a:r>
              <a:rPr lang="nl-NL" sz="2800" b="1" dirty="0" smtClean="0"/>
              <a:t> begint om 20.00 uur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127782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zou je wel willen groeien?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837" y="1368425"/>
            <a:ext cx="3737864" cy="373786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542" y="3877056"/>
            <a:ext cx="4050295" cy="270230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237" y="1768907"/>
            <a:ext cx="3657600" cy="27432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836" y="3504318"/>
            <a:ext cx="3432547" cy="257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9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Duurzaam groeien met de groeicirkel! Een voorbeeld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601" y="1004614"/>
            <a:ext cx="85725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Scouting Oisterwijk 2014-2015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393289" y="1101213"/>
            <a:ext cx="1121860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2014 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</a:rPr>
              <a:t>in een </a:t>
            </a:r>
            <a:r>
              <a:rPr lang="nl-NL" sz="2400" b="1" dirty="0">
                <a:latin typeface="Arial" panose="020B0604020202020204" pitchFamily="34" charset="0"/>
                <a:ea typeface="Calibri" panose="020F0502020204030204" pitchFamily="34" charset="0"/>
              </a:rPr>
              <a:t>zichtbare dalende trend </a:t>
            </a:r>
            <a:endParaRPr lang="nl-NL" sz="24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2015 het 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</a:rPr>
              <a:t>stopzetten van de Blauwe Vogels </a:t>
            </a:r>
            <a:r>
              <a:rPr lang="nl-NL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wegens gebrek aan leiding.</a:t>
            </a:r>
            <a:endParaRPr lang="nl-NL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</a:rPr>
              <a:t>Zo doorgaan </a:t>
            </a:r>
            <a:r>
              <a:rPr lang="nl-NL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betekent 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</a:rPr>
              <a:t>binnen afzienbare tijd serieuze problemen.</a:t>
            </a: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Kleine club mensen begint 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</a:rPr>
              <a:t>zich zorgen te maken en </a:t>
            </a:r>
            <a:r>
              <a:rPr lang="nl-NL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deelt dit met 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</a:rPr>
              <a:t>elkaar.</a:t>
            </a: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Artikel 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</a:rPr>
              <a:t>in Scouting Magazine </a:t>
            </a:r>
            <a:r>
              <a:rPr lang="nl-NL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gelezen over de </a:t>
            </a:r>
            <a:r>
              <a:rPr lang="nl-NL" sz="2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Groeicirkel</a:t>
            </a:r>
            <a:r>
              <a:rPr lang="nl-NL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</a:rPr>
              <a:t>aanleiding om het ook onder begeleiding goed op te pakken.</a:t>
            </a: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b="1" dirty="0">
                <a:latin typeface="Arial" panose="020B0604020202020204" pitchFamily="34" charset="0"/>
                <a:ea typeface="Calibri" panose="020F0502020204030204" pitchFamily="34" charset="0"/>
              </a:rPr>
              <a:t>Zorgen, maar ook mogelijke oplossing 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</a:rPr>
              <a:t>gedeeld met de groepsraad. </a:t>
            </a:r>
            <a:endParaRPr lang="nl-NL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Niet 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</a:rPr>
              <a:t>meer lukraak flyers maken of aan acties meedoen, maar gestructureerd aan groei werken</a:t>
            </a:r>
            <a:r>
              <a:rPr lang="nl-NL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</a:rPr>
              <a:t>Nieuwbouw begint ook een prominentere rol te vervullen wat positieve energie kan/moet hebben</a:t>
            </a:r>
            <a:r>
              <a:rPr lang="nl-NL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nl-NL" sz="2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Scouting Oisterwijk 2015-2016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422786" y="1004614"/>
            <a:ext cx="113857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(Vanaf 2015) </a:t>
            </a: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diverse </a:t>
            </a:r>
            <a:r>
              <a:rPr lang="nl-NL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groeiplatform bijeenkomsten </a:t>
            </a: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 Leusden bijgewoond om ervaringen te delen.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Eerste stap in de groepsraad </a:t>
            </a:r>
            <a:r>
              <a:rPr lang="nl-NL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gezamenlijk gezet</a:t>
            </a: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om een beeld te hebben met elkaar.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Commissie</a:t>
            </a: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gevormd met afvaardigingen van diverse speltakken/vrijwilligers </a:t>
            </a:r>
            <a:r>
              <a:rPr lang="nl-NL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die actief </a:t>
            </a: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verder gaan met </a:t>
            </a:r>
            <a:r>
              <a:rPr lang="nl-NL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 groeicirkel.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Geven </a:t>
            </a: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 de groepsraad terugkoppeling van de stand van zaken.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Een aantal fysieke bijeenkomsten onder begeleiding van </a:t>
            </a:r>
            <a:r>
              <a:rPr lang="nl-NL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groeiteam</a:t>
            </a: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gemaakt en ook enkele lossen bijeenkomsten zonder hen of met hulp op afstand.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2016 met name gericht op </a:t>
            </a:r>
            <a:r>
              <a:rPr lang="nl-NL" sz="2400" b="1" dirty="0" smtClean="0">
                <a:solidFill>
                  <a:prstClr val="black"/>
                </a:solidFill>
              </a:rPr>
              <a:t>ledenwerving</a:t>
            </a:r>
            <a:r>
              <a:rPr lang="nl-NL" sz="2400" dirty="0" smtClean="0">
                <a:solidFill>
                  <a:prstClr val="black"/>
                </a:solidFill>
              </a:rPr>
              <a:t> </a:t>
            </a:r>
            <a:r>
              <a:rPr lang="nl-NL" sz="2400" dirty="0">
                <a:solidFill>
                  <a:prstClr val="black"/>
                </a:solidFill>
              </a:rPr>
              <a:t>en daar diverse goede stappen in gezet.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Duidelijke stijgende trend ontstaan door inspanningen van alle vrijwilligers. Ten opzichte van 2 jaar ervoor gegroeid met ongeveer </a:t>
            </a:r>
            <a:r>
              <a:rPr lang="nl-NL" sz="2400" b="1" dirty="0">
                <a:solidFill>
                  <a:prstClr val="black"/>
                </a:solidFill>
              </a:rPr>
              <a:t>15 leden</a:t>
            </a:r>
            <a:r>
              <a:rPr lang="nl-NL" sz="2400" dirty="0">
                <a:solidFill>
                  <a:prstClr val="black"/>
                </a:solidFill>
              </a:rPr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Stijging vasthouden door gericht te werven en niet meer zomaar iets doen.</a:t>
            </a:r>
          </a:p>
        </p:txBody>
      </p:sp>
    </p:spTree>
    <p:extLst>
      <p:ext uri="{BB962C8B-B14F-4D97-AF65-F5344CB8AC3E}">
        <p14:creationId xmlns:p14="http://schemas.microsoft.com/office/powerpoint/2010/main" val="16735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Scouting Oisterwijk 2017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838200" y="1902042"/>
            <a:ext cx="109900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prstClr val="black"/>
                </a:solidFill>
              </a:rPr>
              <a:t>2017: </a:t>
            </a:r>
            <a:r>
              <a:rPr lang="nl-NL" sz="2400" dirty="0">
                <a:solidFill>
                  <a:prstClr val="black"/>
                </a:solidFill>
              </a:rPr>
              <a:t>Wel benoemd bij de start in 2015/2016 maar inmiddels door de realiteit ingehaald. Door diverse omstandigheden begint het </a:t>
            </a:r>
            <a:r>
              <a:rPr lang="nl-NL" sz="2400" dirty="0" smtClean="0">
                <a:solidFill>
                  <a:prstClr val="black"/>
                </a:solidFill>
              </a:rPr>
              <a:t>vrijwilligersaantal </a:t>
            </a:r>
            <a:r>
              <a:rPr lang="nl-NL" sz="2400" dirty="0">
                <a:solidFill>
                  <a:prstClr val="black"/>
                </a:solidFill>
              </a:rPr>
              <a:t>terug te lopen.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Prioriteit voor </a:t>
            </a:r>
            <a:r>
              <a:rPr lang="nl-NL" sz="2400" dirty="0" smtClean="0">
                <a:solidFill>
                  <a:prstClr val="black"/>
                </a:solidFill>
              </a:rPr>
              <a:t>2017/2018 is vrijwilligersgroei, willen </a:t>
            </a:r>
            <a:r>
              <a:rPr lang="nl-NL" sz="2400" dirty="0">
                <a:solidFill>
                  <a:prstClr val="black"/>
                </a:solidFill>
              </a:rPr>
              <a:t>we het ledenaantal ook laten groeien.</a:t>
            </a:r>
            <a:endParaRPr lang="nl-NL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2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FOVjfgVbKm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292" y="6914"/>
            <a:ext cx="12179708" cy="685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4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Boost je groep!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Groeiplatform (eventueel regionaal)</a:t>
            </a:r>
          </a:p>
          <a:p>
            <a:r>
              <a:rPr lang="nl-NL" dirty="0" smtClean="0"/>
              <a:t>Groepsontwikkeling</a:t>
            </a:r>
          </a:p>
          <a:p>
            <a:r>
              <a:rPr lang="nl-NL" dirty="0" smtClean="0"/>
              <a:t>Bestuursontwikkeling</a:t>
            </a:r>
          </a:p>
          <a:p>
            <a:r>
              <a:rPr lang="nl-NL" dirty="0" smtClean="0"/>
              <a:t>Programma Spelkwaliteit</a:t>
            </a:r>
          </a:p>
          <a:p>
            <a:r>
              <a:rPr lang="nl-NL" dirty="0" smtClean="0"/>
              <a:t>Kennisnetwerk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0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8188" y="1038225"/>
            <a:ext cx="8384999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dan?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600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374" y="95694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sz="3200" dirty="0" smtClean="0"/>
              <a:t>Stap 1</a:t>
            </a:r>
            <a:r>
              <a:rPr lang="nl-NL" altLang="nl-NL" sz="3200" dirty="0"/>
              <a:t>. Groeireden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374" y="1238694"/>
            <a:ext cx="11700387" cy="486439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altLang="nl-NL" sz="6000" b="1" dirty="0"/>
              <a:t>VRAAG</a:t>
            </a:r>
          </a:p>
          <a:p>
            <a:pPr marL="0" indent="0">
              <a:buNone/>
            </a:pPr>
            <a:r>
              <a:rPr lang="nl-NL" altLang="nl-NL" sz="6000" dirty="0"/>
              <a:t>Welke reden ligt ten grondslag aan de behoefte aan of weerstand tegen groei?</a:t>
            </a:r>
          </a:p>
          <a:p>
            <a:pPr marL="0" indent="0">
              <a:buNone/>
            </a:pPr>
            <a:endParaRPr lang="nl-NL" altLang="nl-NL" sz="6000" dirty="0"/>
          </a:p>
          <a:p>
            <a:pPr marL="0" indent="0">
              <a:buNone/>
            </a:pPr>
            <a:r>
              <a:rPr lang="nl-NL" altLang="nl-NL" sz="6000" b="1" dirty="0"/>
              <a:t>ACTIE</a:t>
            </a:r>
          </a:p>
          <a:p>
            <a:pPr marL="0" indent="0">
              <a:buNone/>
            </a:pPr>
            <a:r>
              <a:rPr lang="nl-NL" altLang="nl-NL" sz="6000" dirty="0"/>
              <a:t>Behoefte of </a:t>
            </a:r>
            <a:r>
              <a:rPr lang="nl-NL" altLang="nl-NL" sz="6000" dirty="0" smtClean="0"/>
              <a:t>weerstand?</a:t>
            </a:r>
            <a:endParaRPr lang="nl-NL" altLang="nl-NL" sz="6000" dirty="0"/>
          </a:p>
          <a:p>
            <a:pPr eaLnBrk="1" hangingPunct="1">
              <a:buFont typeface="+mj-lt"/>
              <a:buAutoNum type="arabicPeriod"/>
            </a:pPr>
            <a:r>
              <a:rPr lang="nl-NL" altLang="nl-NL" sz="6000" dirty="0"/>
              <a:t>We willen groeien.</a:t>
            </a:r>
          </a:p>
          <a:p>
            <a:pPr eaLnBrk="1" hangingPunct="1">
              <a:buFont typeface="+mj-lt"/>
              <a:buAutoNum type="arabicPeriod"/>
            </a:pPr>
            <a:r>
              <a:rPr lang="nl-NL" altLang="nl-NL" sz="6000" dirty="0"/>
              <a:t>We moeten groeien.</a:t>
            </a:r>
          </a:p>
          <a:p>
            <a:pPr eaLnBrk="1" hangingPunct="1">
              <a:buFont typeface="+mj-lt"/>
              <a:buAutoNum type="arabicPeriod"/>
            </a:pPr>
            <a:r>
              <a:rPr lang="nl-NL" altLang="nl-NL" sz="6000" dirty="0"/>
              <a:t>We weten nog niet of we willen of moeten groeien.</a:t>
            </a:r>
          </a:p>
          <a:p>
            <a:pPr eaLnBrk="1" hangingPunct="1">
              <a:buFont typeface="+mj-lt"/>
              <a:buAutoNum type="arabicPeriod"/>
            </a:pPr>
            <a:r>
              <a:rPr lang="nl-NL" altLang="nl-NL" sz="6000" dirty="0"/>
              <a:t>We willen en hoeven niet te groeien.</a:t>
            </a:r>
          </a:p>
          <a:p>
            <a:pPr marL="0" indent="0">
              <a:buNone/>
            </a:pPr>
            <a:endParaRPr lang="nl-NL" altLang="nl-NL" sz="8000" dirty="0"/>
          </a:p>
          <a:p>
            <a:pPr marL="0" indent="0">
              <a:buNone/>
            </a:pPr>
            <a:endParaRPr lang="nl-NL" altLang="nl-NL" sz="1200" dirty="0"/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0468" y="353962"/>
            <a:ext cx="1811532" cy="139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7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419" y="363017"/>
            <a:ext cx="10515600" cy="639489"/>
          </a:xfrm>
        </p:spPr>
        <p:txBody>
          <a:bodyPr/>
          <a:lstStyle/>
          <a:p>
            <a:r>
              <a:rPr lang="en-US" sz="3200" dirty="0"/>
              <a:t>2. </a:t>
            </a:r>
            <a:r>
              <a:rPr lang="en-US" sz="3200" dirty="0" err="1"/>
              <a:t>Groeidoel</a:t>
            </a:r>
            <a:r>
              <a:rPr lang="en-US" sz="3200" dirty="0"/>
              <a:t> </a:t>
            </a:r>
            <a:r>
              <a:rPr lang="en-US" sz="3200" dirty="0" err="1"/>
              <a:t>bepalen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6419" y="18963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 smtClean="0"/>
              <a:t>Deze </a:t>
            </a:r>
            <a:r>
              <a:rPr lang="nl-NL" sz="2400" dirty="0"/>
              <a:t>fase bestaat uit de volgende stappen:</a:t>
            </a:r>
          </a:p>
          <a:p>
            <a:pPr marL="0" indent="0">
              <a:buNone/>
            </a:pPr>
            <a:r>
              <a:rPr lang="nl-NL" sz="2400" dirty="0"/>
              <a:t>2.1 Huidige status</a:t>
            </a:r>
          </a:p>
          <a:p>
            <a:pPr marL="0" indent="0">
              <a:buNone/>
            </a:pPr>
            <a:r>
              <a:rPr lang="nl-NL" sz="2400" dirty="0"/>
              <a:t>2.2 Groeiwens formuleren</a:t>
            </a:r>
          </a:p>
          <a:p>
            <a:pPr marL="0" indent="0">
              <a:buNone/>
            </a:pPr>
            <a:r>
              <a:rPr lang="nl-NL" sz="2400" dirty="0"/>
              <a:t>2.3 Verkennen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nl-NL" sz="1200" dirty="0"/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4331" y="365125"/>
            <a:ext cx="165893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zou je niet willen groeien? (Poll)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26091"/>
            <a:ext cx="10515600" cy="520252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nl-NL" dirty="0" smtClean="0"/>
              <a:t>We hebben niet genoeg leiding;</a:t>
            </a:r>
          </a:p>
          <a:p>
            <a:pPr marL="514350" indent="-514350">
              <a:buFont typeface="+mj-lt"/>
              <a:buAutoNum type="arabicParenR"/>
            </a:pPr>
            <a:r>
              <a:rPr lang="nl-NL" dirty="0" smtClean="0"/>
              <a:t>Een wachtlijst is wel zo prettig;</a:t>
            </a:r>
          </a:p>
          <a:p>
            <a:pPr marL="514350" indent="-514350">
              <a:buFont typeface="+mj-lt"/>
              <a:buAutoNum type="arabicParenR"/>
            </a:pPr>
            <a:r>
              <a:rPr lang="nl-NL" dirty="0" smtClean="0"/>
              <a:t>Kleine groepjes vinden we prettiger voor ons programma en de drukte van de kinderen;</a:t>
            </a:r>
          </a:p>
          <a:p>
            <a:pPr marL="514350" indent="-514350">
              <a:buFont typeface="+mj-lt"/>
              <a:buAutoNum type="arabicParenR"/>
            </a:pPr>
            <a:r>
              <a:rPr lang="nl-NL" dirty="0" smtClean="0"/>
              <a:t>We hebben van alles 1 speltak, als we groeien krijgen we van alles 2 of meer en dat willen we niet;</a:t>
            </a:r>
          </a:p>
          <a:p>
            <a:pPr marL="514350" indent="-514350">
              <a:buFont typeface="+mj-lt"/>
              <a:buAutoNum type="arabicParenR"/>
            </a:pPr>
            <a:r>
              <a:rPr lang="nl-NL" dirty="0" smtClean="0"/>
              <a:t>Meer kinderen wordt te druk;</a:t>
            </a:r>
          </a:p>
          <a:p>
            <a:pPr marL="514350" indent="-514350">
              <a:buFont typeface="+mj-lt"/>
              <a:buAutoNum type="arabicParenR"/>
            </a:pPr>
            <a:r>
              <a:rPr lang="nl-NL" dirty="0" smtClean="0"/>
              <a:t>We hebben niet genoeg ruimte in of om ons gebouw;</a:t>
            </a:r>
          </a:p>
          <a:p>
            <a:pPr marL="514350" indent="-514350">
              <a:buFont typeface="+mj-lt"/>
              <a:buAutoNum type="arabicParenR"/>
            </a:pPr>
            <a:r>
              <a:rPr lang="nl-NL" dirty="0" smtClean="0"/>
              <a:t>We willen graag op dezelfde tijd blijven draaien en die tijd zit vol.</a:t>
            </a:r>
          </a:p>
        </p:txBody>
      </p:sp>
    </p:spTree>
    <p:extLst>
      <p:ext uri="{BB962C8B-B14F-4D97-AF65-F5344CB8AC3E}">
        <p14:creationId xmlns:p14="http://schemas.microsoft.com/office/powerpoint/2010/main" val="299768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632" y="150651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sz="3200" dirty="0"/>
              <a:t>2.1 Groeidoel: Huidige status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632" y="1077588"/>
            <a:ext cx="11729884" cy="5647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altLang="nl-NL" sz="2400" b="1" dirty="0"/>
              <a:t>VRAAG</a:t>
            </a:r>
          </a:p>
          <a:p>
            <a:pPr marL="0" indent="0">
              <a:buNone/>
            </a:pPr>
            <a:r>
              <a:rPr lang="nl-NL" altLang="nl-NL" sz="2400" dirty="0"/>
              <a:t>Hoe staat jouw groep ervoor als het gaat om de vijf belangrijkste voorwaarden voor groei?</a:t>
            </a:r>
          </a:p>
          <a:p>
            <a:pPr marL="0" indent="0">
              <a:buNone/>
            </a:pPr>
            <a:endParaRPr lang="nl-NL" altLang="nl-NL" sz="2400" dirty="0"/>
          </a:p>
          <a:p>
            <a:pPr marL="0" indent="0">
              <a:buNone/>
            </a:pPr>
            <a:r>
              <a:rPr lang="nl-NL" altLang="nl-NL" sz="2400" b="1" dirty="0"/>
              <a:t>ACTIE</a:t>
            </a:r>
          </a:p>
          <a:p>
            <a:pPr marL="0" indent="0">
              <a:buNone/>
            </a:pPr>
            <a:r>
              <a:rPr lang="nl-NL" altLang="nl-NL" sz="2400" dirty="0"/>
              <a:t>Met de volgende groeivoorwaarden (gebaseerd op de succesfactoren (SF) van het programma Groepsontwikkeling) kan de huidige status getoetst worden:</a:t>
            </a:r>
          </a:p>
          <a:p>
            <a:pPr>
              <a:buFontTx/>
              <a:buAutoNum type="arabicPeriod"/>
            </a:pPr>
            <a:r>
              <a:rPr lang="nl-NL" altLang="nl-NL" sz="2400" dirty="0"/>
              <a:t>Groei-ambitie (SF: </a:t>
            </a:r>
            <a:r>
              <a:rPr lang="nl-NL" altLang="nl-NL" sz="2400" dirty="0" smtClean="0"/>
              <a:t>Bestuur)</a:t>
            </a:r>
            <a:endParaRPr lang="nl-NL" altLang="nl-NL" sz="2400" i="1" dirty="0"/>
          </a:p>
          <a:p>
            <a:pPr>
              <a:buFontTx/>
              <a:buAutoNum type="arabicPeriod"/>
            </a:pPr>
            <a:r>
              <a:rPr lang="nl-NL" altLang="nl-NL" sz="2400" dirty="0"/>
              <a:t>Groeipotentie (SF: Spel &amp; leden</a:t>
            </a:r>
            <a:r>
              <a:rPr lang="nl-NL" altLang="nl-NL" sz="2400" dirty="0" smtClean="0"/>
              <a:t>)</a:t>
            </a:r>
            <a:endParaRPr lang="nl-NL" altLang="nl-NL" sz="2400" i="1" dirty="0"/>
          </a:p>
          <a:p>
            <a:pPr>
              <a:buAutoNum type="arabicPeriod"/>
            </a:pPr>
            <a:r>
              <a:rPr lang="nl-NL" altLang="nl-NL" sz="2400" dirty="0"/>
              <a:t>Groeipotentie (SF: </a:t>
            </a:r>
            <a:r>
              <a:rPr lang="nl-NL" altLang="nl-NL" sz="2400" dirty="0" smtClean="0"/>
              <a:t>Vrijwilligers)</a:t>
            </a:r>
          </a:p>
          <a:p>
            <a:pPr>
              <a:buAutoNum type="arabicPeriod"/>
            </a:pPr>
            <a:r>
              <a:rPr lang="nl-NL" altLang="nl-NL" sz="2400" dirty="0" smtClean="0"/>
              <a:t>Financiële </a:t>
            </a:r>
            <a:r>
              <a:rPr lang="nl-NL" altLang="nl-NL" sz="2400" dirty="0"/>
              <a:t>mogelijkheden (SF: Financiën</a:t>
            </a:r>
            <a:r>
              <a:rPr lang="nl-NL" altLang="nl-NL" sz="2400" dirty="0" smtClean="0"/>
              <a:t>)</a:t>
            </a:r>
          </a:p>
          <a:p>
            <a:pPr>
              <a:buAutoNum type="arabicPeriod"/>
            </a:pPr>
            <a:r>
              <a:rPr lang="nl-NL" altLang="nl-NL" sz="2400" dirty="0" smtClean="0"/>
              <a:t>Facilitaire </a:t>
            </a:r>
            <a:r>
              <a:rPr lang="nl-NL" altLang="nl-NL" sz="2400" dirty="0"/>
              <a:t>mogelijkheden (SF: Accommodatie &amp; materiaal</a:t>
            </a:r>
            <a:r>
              <a:rPr lang="nl-NL" altLang="nl-NL" sz="2400" dirty="0" smtClean="0"/>
              <a:t>)</a:t>
            </a:r>
            <a:endParaRPr lang="nl-NL" altLang="nl-NL" sz="2400" dirty="0"/>
          </a:p>
          <a:p>
            <a:pPr marL="0" indent="0">
              <a:buNone/>
            </a:pPr>
            <a:endParaRPr lang="nl-NL" altLang="nl-NL" sz="1800" dirty="0"/>
          </a:p>
        </p:txBody>
      </p:sp>
      <p:pic>
        <p:nvPicPr>
          <p:cNvPr id="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3063" y="347048"/>
            <a:ext cx="165893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2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6362" y="106179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sz="3200" dirty="0"/>
              <a:t>2.2 Groeidoel: Groeiwens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26092"/>
            <a:ext cx="10515600" cy="5222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altLang="nl-NL" sz="2400" b="1" dirty="0">
                <a:solidFill>
                  <a:srgbClr val="000000"/>
                </a:solidFill>
              </a:rPr>
              <a:t>VRAAG</a:t>
            </a:r>
          </a:p>
          <a:p>
            <a:pPr marL="0" indent="0">
              <a:buNone/>
            </a:pPr>
            <a:r>
              <a:rPr lang="nl-NL" altLang="nl-NL" sz="2400" dirty="0">
                <a:solidFill>
                  <a:srgbClr val="000000"/>
                </a:solidFill>
              </a:rPr>
              <a:t>Hoe ziet je groeiwens eruit per groeivoorwaarde?</a:t>
            </a:r>
          </a:p>
          <a:p>
            <a:pPr marL="0" indent="0">
              <a:buNone/>
            </a:pPr>
            <a:endParaRPr lang="nl-NL" altLang="nl-NL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altLang="nl-NL" sz="2400" b="1" dirty="0">
                <a:solidFill>
                  <a:srgbClr val="000000"/>
                </a:solidFill>
              </a:rPr>
              <a:t>ACTIE</a:t>
            </a:r>
          </a:p>
          <a:p>
            <a:pPr marL="0" indent="0">
              <a:buNone/>
            </a:pPr>
            <a:r>
              <a:rPr lang="nl-NL" altLang="nl-NL" sz="2400" dirty="0">
                <a:solidFill>
                  <a:srgbClr val="000000"/>
                </a:solidFill>
              </a:rPr>
              <a:t>Formuleer per voorwaarde de kwalitatieve en kwantitatieve wensen (het hoeft niet zo te zijn dat voor elke voorwaarde een groeiwens nodig is</a:t>
            </a:r>
            <a:r>
              <a:rPr lang="nl-NL" altLang="nl-NL" sz="2400" dirty="0" smtClean="0">
                <a:solidFill>
                  <a:srgbClr val="000000"/>
                </a:solidFill>
              </a:rPr>
              <a:t>!).</a:t>
            </a:r>
          </a:p>
          <a:p>
            <a:pPr marL="0" indent="0">
              <a:buNone/>
            </a:pPr>
            <a:endParaRPr lang="nl-NL" altLang="nl-NL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altLang="nl-NL" sz="2400" dirty="0" smtClean="0">
                <a:solidFill>
                  <a:srgbClr val="000000"/>
                </a:solidFill>
              </a:rPr>
              <a:t>Voorbeeld: </a:t>
            </a:r>
          </a:p>
          <a:p>
            <a:pPr marL="0" indent="0">
              <a:buNone/>
            </a:pPr>
            <a:r>
              <a:rPr lang="nl-NL" altLang="nl-NL" sz="2400" dirty="0" smtClean="0">
                <a:solidFill>
                  <a:srgbClr val="000000"/>
                </a:solidFill>
              </a:rPr>
              <a:t>Wij willen aan het einde van 2017 bij de bevers, met 5 bevers in de leeftijd van 5-6 jaar gegroeid zijn (groeivoorwaarde 2: genoeg potentiele bevers in de leeftijden 5-6 jaar).</a:t>
            </a:r>
            <a:endParaRPr lang="nl-NL" altLang="nl-NL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altLang="nl-NL" sz="2400" dirty="0">
              <a:solidFill>
                <a:srgbClr val="000000"/>
              </a:solidFill>
            </a:endParaRPr>
          </a:p>
        </p:txBody>
      </p:sp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4" y="379412"/>
            <a:ext cx="165893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3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49839" y="183092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sz="3200" dirty="0"/>
              <a:t>2.3 Groeidoel: Verkennen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26091"/>
            <a:ext cx="10515600" cy="48878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altLang="nl-NL" sz="2400" b="1" dirty="0" smtClean="0">
                <a:solidFill>
                  <a:srgbClr val="000000"/>
                </a:solidFill>
              </a:rPr>
              <a:t>VRAGEN</a:t>
            </a:r>
            <a:endParaRPr lang="nl-NL" altLang="nl-NL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altLang="nl-NL" sz="2400" dirty="0">
                <a:solidFill>
                  <a:srgbClr val="000000"/>
                </a:solidFill>
              </a:rPr>
              <a:t>Waar zitten de kansen en bedreigingen als je je groeidoelen wilt bereiken? </a:t>
            </a:r>
          </a:p>
          <a:p>
            <a:pPr marL="0" indent="0">
              <a:buNone/>
            </a:pPr>
            <a:r>
              <a:rPr lang="nl-NL" altLang="nl-NL" sz="2400" dirty="0">
                <a:solidFill>
                  <a:srgbClr val="000000"/>
                </a:solidFill>
              </a:rPr>
              <a:t>Welke sterke kanten kunnen je helpen om je groeidoelen te bereiken, en welke zwakke punten zitten je in de weg?</a:t>
            </a:r>
          </a:p>
          <a:p>
            <a:pPr marL="0" indent="0">
              <a:buNone/>
            </a:pPr>
            <a:endParaRPr lang="nl-NL" altLang="nl-NL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altLang="nl-NL" sz="2400" b="1" dirty="0">
                <a:solidFill>
                  <a:srgbClr val="000000"/>
                </a:solidFill>
              </a:rPr>
              <a:t>ACTIE</a:t>
            </a:r>
          </a:p>
          <a:p>
            <a:pPr marL="0" indent="0">
              <a:buNone/>
            </a:pPr>
            <a:r>
              <a:rPr lang="nl-NL" altLang="nl-NL" sz="2400" dirty="0">
                <a:solidFill>
                  <a:srgbClr val="000000"/>
                </a:solidFill>
              </a:rPr>
              <a:t>Maak voor alle vijf groeivoorwaarden een verkenning</a:t>
            </a:r>
            <a:r>
              <a:rPr lang="nl-NL" altLang="nl-NL" sz="2400" dirty="0" smtClean="0">
                <a:solidFill>
                  <a:srgbClr val="000000"/>
                </a:solidFill>
              </a:rPr>
              <a:t>. </a:t>
            </a:r>
            <a:r>
              <a:rPr lang="nl-NL" altLang="nl-NL" sz="2400" dirty="0">
                <a:solidFill>
                  <a:srgbClr val="000000"/>
                </a:solidFill>
              </a:rPr>
              <a:t>Maak nog geen keuzes en probeer zo objectief mogelijk te zijn</a:t>
            </a:r>
            <a:r>
              <a:rPr lang="nl-NL" altLang="nl-NL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nl-NL" altLang="nl-NL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altLang="nl-NL" sz="2400" dirty="0" smtClean="0">
                <a:solidFill>
                  <a:srgbClr val="000000"/>
                </a:solidFill>
              </a:rPr>
              <a:t>Voorbeeld:</a:t>
            </a:r>
          </a:p>
          <a:p>
            <a:pPr marL="0" indent="0">
              <a:buNone/>
            </a:pPr>
            <a:r>
              <a:rPr lang="nl-NL" altLang="nl-NL" sz="2400" b="1" dirty="0" smtClean="0">
                <a:solidFill>
                  <a:srgbClr val="000000"/>
                </a:solidFill>
              </a:rPr>
              <a:t>Kans:</a:t>
            </a:r>
            <a:r>
              <a:rPr lang="nl-NL" altLang="nl-NL" sz="2400" dirty="0" smtClean="0">
                <a:solidFill>
                  <a:srgbClr val="000000"/>
                </a:solidFill>
              </a:rPr>
              <a:t> We zitten in de buurt van een nieuwbouwwijk met veel potentiele bevers.</a:t>
            </a:r>
          </a:p>
          <a:p>
            <a:pPr marL="0" indent="0">
              <a:buNone/>
            </a:pPr>
            <a:r>
              <a:rPr lang="nl-NL" altLang="nl-NL" sz="2400" b="1" dirty="0" smtClean="0">
                <a:solidFill>
                  <a:srgbClr val="000000"/>
                </a:solidFill>
              </a:rPr>
              <a:t>Bedreiging:</a:t>
            </a:r>
            <a:r>
              <a:rPr lang="nl-NL" altLang="nl-NL" sz="2400" dirty="0" smtClean="0">
                <a:solidFill>
                  <a:srgbClr val="000000"/>
                </a:solidFill>
              </a:rPr>
              <a:t> De potentiele bevers in de leeftijd van 5-6 jaar gaan eerst op zwemles</a:t>
            </a:r>
          </a:p>
          <a:p>
            <a:pPr marL="0" indent="0">
              <a:buNone/>
            </a:pPr>
            <a:r>
              <a:rPr lang="nl-NL" altLang="nl-NL" sz="2400" b="1" dirty="0" smtClean="0">
                <a:solidFill>
                  <a:srgbClr val="000000"/>
                </a:solidFill>
              </a:rPr>
              <a:t>Sterkte:</a:t>
            </a:r>
            <a:r>
              <a:rPr lang="nl-NL" altLang="nl-NL" sz="2400" dirty="0" smtClean="0">
                <a:solidFill>
                  <a:srgbClr val="000000"/>
                </a:solidFill>
              </a:rPr>
              <a:t> Onze beverleiding heeft zelf kinderen in de leeftijd 5-6 jaar.</a:t>
            </a:r>
          </a:p>
          <a:p>
            <a:pPr marL="0" indent="0">
              <a:buNone/>
            </a:pPr>
            <a:r>
              <a:rPr lang="nl-NL" altLang="nl-NL" sz="2400" b="1" dirty="0" smtClean="0">
                <a:solidFill>
                  <a:srgbClr val="000000"/>
                </a:solidFill>
              </a:rPr>
              <a:t>Zwakte:</a:t>
            </a:r>
            <a:r>
              <a:rPr lang="nl-NL" altLang="nl-NL" sz="2400" dirty="0" smtClean="0">
                <a:solidFill>
                  <a:srgbClr val="000000"/>
                </a:solidFill>
              </a:rPr>
              <a:t> We kunnen de nieuwe bevers niet zo goed vasthouden.</a:t>
            </a:r>
            <a:endParaRPr lang="nl-NL" altLang="nl-NL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altLang="nl-NL" sz="2400" dirty="0">
              <a:solidFill>
                <a:srgbClr val="000000"/>
              </a:solidFill>
            </a:endParaRPr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3063" y="350532"/>
            <a:ext cx="165893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6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452" y="96346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sz="3200" dirty="0"/>
              <a:t>3. Groeistrategie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794" y="1056112"/>
            <a:ext cx="11661058" cy="5639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altLang="nl-NL" sz="2400" b="1" dirty="0" smtClean="0">
                <a:solidFill>
                  <a:srgbClr val="000000"/>
                </a:solidFill>
              </a:rPr>
              <a:t>VRAGEN</a:t>
            </a:r>
            <a:endParaRPr lang="nl-NL" altLang="nl-NL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altLang="nl-NL" sz="2400" dirty="0">
                <a:solidFill>
                  <a:srgbClr val="000000"/>
                </a:solidFill>
              </a:rPr>
              <a:t>Welke sterke kanten ga je gebruiken om je groeidoelen te bereiken? </a:t>
            </a:r>
          </a:p>
          <a:p>
            <a:pPr marL="0" indent="0">
              <a:buNone/>
            </a:pPr>
            <a:r>
              <a:rPr lang="nl-NL" altLang="nl-NL" sz="2400" dirty="0">
                <a:solidFill>
                  <a:srgbClr val="000000"/>
                </a:solidFill>
              </a:rPr>
              <a:t>Welke je zwakke kanten ga je aanpakken om je groeidoelen te bereiken?</a:t>
            </a:r>
          </a:p>
          <a:p>
            <a:pPr marL="0" indent="0">
              <a:buNone/>
            </a:pPr>
            <a:r>
              <a:rPr lang="nl-NL" altLang="nl-NL" sz="2400" dirty="0">
                <a:solidFill>
                  <a:srgbClr val="000000"/>
                </a:solidFill>
              </a:rPr>
              <a:t>Welke kansen ga je pakken om je groeidoelen te bereiken? </a:t>
            </a:r>
          </a:p>
          <a:p>
            <a:pPr marL="0" indent="0">
              <a:buNone/>
            </a:pPr>
            <a:r>
              <a:rPr lang="nl-NL" altLang="nl-NL" sz="2400" dirty="0">
                <a:solidFill>
                  <a:srgbClr val="000000"/>
                </a:solidFill>
              </a:rPr>
              <a:t>Welke bedreigingen ga je aanpakken om je groeidoelen te bereiken?</a:t>
            </a:r>
          </a:p>
          <a:p>
            <a:pPr marL="0" indent="0">
              <a:buNone/>
            </a:pPr>
            <a:endParaRPr lang="nl-NL" altLang="nl-NL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altLang="nl-NL" sz="2400" b="1" dirty="0">
                <a:solidFill>
                  <a:srgbClr val="000000"/>
                </a:solidFill>
              </a:rPr>
              <a:t>ACTIE:</a:t>
            </a:r>
            <a:r>
              <a:rPr lang="nl-NL" altLang="nl-NL" sz="24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nl-NL" altLang="nl-NL" sz="2400" dirty="0">
                <a:solidFill>
                  <a:srgbClr val="000000"/>
                </a:solidFill>
              </a:rPr>
              <a:t>Maak keuzes en stel prioriteiten.</a:t>
            </a:r>
          </a:p>
          <a:p>
            <a:pPr>
              <a:buFont typeface="+mj-lt"/>
              <a:buAutoNum type="arabicPeriod"/>
            </a:pPr>
            <a:r>
              <a:rPr lang="nl-NL" altLang="nl-NL" sz="2400" dirty="0" smtClean="0">
                <a:solidFill>
                  <a:srgbClr val="000000"/>
                </a:solidFill>
              </a:rPr>
              <a:t>Volledige </a:t>
            </a:r>
            <a:r>
              <a:rPr lang="nl-NL" altLang="nl-NL" sz="2400" dirty="0">
                <a:solidFill>
                  <a:srgbClr val="000000"/>
                </a:solidFill>
              </a:rPr>
              <a:t>markt (bijvoorbeeld alle kinderen in de buurt).</a:t>
            </a:r>
          </a:p>
          <a:p>
            <a:pPr>
              <a:buFont typeface="+mj-lt"/>
              <a:buAutoNum type="arabicPeriod"/>
            </a:pPr>
            <a:r>
              <a:rPr lang="nl-NL" altLang="nl-NL" sz="2400" dirty="0">
                <a:solidFill>
                  <a:srgbClr val="000000"/>
                </a:solidFill>
              </a:rPr>
              <a:t>Verschillende </a:t>
            </a:r>
            <a:r>
              <a:rPr lang="nl-NL" altLang="nl-NL" sz="2400" dirty="0" smtClean="0">
                <a:solidFill>
                  <a:srgbClr val="000000"/>
                </a:solidFill>
              </a:rPr>
              <a:t>doelgroepen </a:t>
            </a:r>
            <a:r>
              <a:rPr lang="nl-NL" altLang="nl-NL" sz="2400" dirty="0">
                <a:solidFill>
                  <a:srgbClr val="000000"/>
                </a:solidFill>
              </a:rPr>
              <a:t>(bijvoorbeeld de kinderen in de </a:t>
            </a:r>
            <a:r>
              <a:rPr lang="nl-NL" altLang="nl-NL" sz="2400" dirty="0" smtClean="0">
                <a:solidFill>
                  <a:srgbClr val="000000"/>
                </a:solidFill>
              </a:rPr>
              <a:t>bever en scouts leeftijd)</a:t>
            </a:r>
          </a:p>
          <a:p>
            <a:pPr>
              <a:buFont typeface="+mj-lt"/>
              <a:buAutoNum type="arabicPeriod"/>
            </a:pPr>
            <a:r>
              <a:rPr lang="nl-NL" altLang="nl-NL" sz="2400" dirty="0" smtClean="0">
                <a:solidFill>
                  <a:srgbClr val="000000"/>
                </a:solidFill>
              </a:rPr>
              <a:t>Een </a:t>
            </a:r>
            <a:r>
              <a:rPr lang="nl-NL" altLang="nl-NL" sz="2400" dirty="0">
                <a:solidFill>
                  <a:srgbClr val="000000"/>
                </a:solidFill>
              </a:rPr>
              <a:t>segment (bijvoorbeeld alleen de kinderen in de beverleeftijd </a:t>
            </a:r>
            <a:r>
              <a:rPr lang="nl-NL" altLang="nl-NL" sz="2400" dirty="0" smtClean="0">
                <a:solidFill>
                  <a:srgbClr val="000000"/>
                </a:solidFill>
              </a:rPr>
              <a:t>met een migratie-achtergrond).</a:t>
            </a:r>
            <a:endParaRPr lang="nl-NL" altLang="nl-NL" sz="2400" dirty="0">
              <a:solidFill>
                <a:srgbClr val="000000"/>
              </a:solidFill>
            </a:endParaRPr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3063" y="340083"/>
            <a:ext cx="165893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5187" y="135675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sz="3200" dirty="0"/>
              <a:t>4. </a:t>
            </a:r>
            <a:r>
              <a:rPr lang="nl-NL" altLang="nl-NL" sz="3200" dirty="0" smtClean="0"/>
              <a:t>Voorbeeld groeiroutes</a:t>
            </a:r>
            <a:endParaRPr lang="nl-NL" altLang="nl-NL" sz="3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75187" y="1186833"/>
            <a:ext cx="11292348" cy="487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altLang="nl-NL" sz="2000" b="1" kern="0" dirty="0" smtClean="0">
                <a:solidFill>
                  <a:srgbClr val="000000"/>
                </a:solidFill>
              </a:rPr>
              <a:t>VRAGEN</a:t>
            </a:r>
            <a:endParaRPr lang="nl-NL" altLang="nl-NL" sz="2000" b="1" kern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altLang="nl-NL" sz="2000" kern="0" dirty="0">
                <a:solidFill>
                  <a:srgbClr val="000000"/>
                </a:solidFill>
              </a:rPr>
              <a:t>Welke </a:t>
            </a:r>
            <a:r>
              <a:rPr lang="nl-NL" altLang="nl-NL" sz="2000" kern="0" dirty="0" smtClean="0">
                <a:solidFill>
                  <a:srgbClr val="000000"/>
                </a:solidFill>
              </a:rPr>
              <a:t>voorbeeldroutes </a:t>
            </a:r>
            <a:r>
              <a:rPr lang="nl-NL" altLang="nl-NL" sz="2000" kern="0" dirty="0">
                <a:solidFill>
                  <a:srgbClr val="000000"/>
                </a:solidFill>
              </a:rPr>
              <a:t>zijn </a:t>
            </a:r>
            <a:r>
              <a:rPr lang="nl-NL" altLang="nl-NL" sz="2000" kern="0" dirty="0" smtClean="0">
                <a:solidFill>
                  <a:srgbClr val="000000"/>
                </a:solidFill>
              </a:rPr>
              <a:t>er beschikbaar </a:t>
            </a:r>
            <a:r>
              <a:rPr lang="nl-NL" altLang="nl-NL" sz="2000" kern="0" dirty="0">
                <a:solidFill>
                  <a:srgbClr val="000000"/>
                </a:solidFill>
              </a:rPr>
              <a:t>voor de strategische keuze(s)? </a:t>
            </a:r>
            <a:endParaRPr lang="nl-NL" altLang="nl-NL" sz="2000" kern="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altLang="nl-NL" sz="2000" kern="0" dirty="0" smtClean="0">
                <a:solidFill>
                  <a:srgbClr val="000000"/>
                </a:solidFill>
              </a:rPr>
              <a:t>Hoe </a:t>
            </a:r>
            <a:r>
              <a:rPr lang="nl-NL" altLang="nl-NL" sz="2000" kern="0" dirty="0">
                <a:solidFill>
                  <a:srgbClr val="000000"/>
                </a:solidFill>
              </a:rPr>
              <a:t>pas ik de routes aan de situatie aan?</a:t>
            </a:r>
          </a:p>
          <a:p>
            <a:pPr marL="0" indent="0">
              <a:buNone/>
            </a:pPr>
            <a:endParaRPr lang="nl-NL" altLang="nl-NL" sz="2000" kern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altLang="nl-NL" sz="2000" b="1" kern="0" dirty="0">
                <a:solidFill>
                  <a:srgbClr val="000000"/>
                </a:solidFill>
              </a:rPr>
              <a:t>ACTIE</a:t>
            </a:r>
          </a:p>
          <a:p>
            <a:pPr marL="0" indent="0">
              <a:buNone/>
            </a:pPr>
            <a:r>
              <a:rPr lang="nl-NL" altLang="nl-NL" sz="2000" kern="0" dirty="0" smtClean="0">
                <a:solidFill>
                  <a:srgbClr val="000000"/>
                </a:solidFill>
              </a:rPr>
              <a:t>Wordt lid van het groeiplatform en pas de voorbeelden van andere groepen aan </a:t>
            </a:r>
            <a:r>
              <a:rPr lang="nl-NL" altLang="nl-NL" sz="2000" kern="0" dirty="0">
                <a:solidFill>
                  <a:srgbClr val="000000"/>
                </a:solidFill>
              </a:rPr>
              <a:t>je eigen situatie </a:t>
            </a:r>
            <a:r>
              <a:rPr lang="nl-NL" altLang="nl-NL" sz="2000" kern="0" dirty="0" smtClean="0">
                <a:solidFill>
                  <a:srgbClr val="000000"/>
                </a:solidFill>
              </a:rPr>
              <a:t>aan. Voorbeelden </a:t>
            </a:r>
            <a:r>
              <a:rPr lang="nl-NL" altLang="nl-NL" sz="2000" kern="0" dirty="0">
                <a:solidFill>
                  <a:srgbClr val="000000"/>
                </a:solidFill>
              </a:rPr>
              <a:t>zijn:</a:t>
            </a:r>
          </a:p>
          <a:p>
            <a:r>
              <a:rPr lang="nl-NL" altLang="nl-NL" sz="2000" kern="0" dirty="0">
                <a:solidFill>
                  <a:srgbClr val="000000"/>
                </a:solidFill>
              </a:rPr>
              <a:t>Werving van b</a:t>
            </a:r>
            <a:r>
              <a:rPr lang="nl-NL" altLang="nl-NL" sz="2000" kern="0" dirty="0" smtClean="0">
                <a:solidFill>
                  <a:srgbClr val="000000"/>
                </a:solidFill>
              </a:rPr>
              <a:t>evers</a:t>
            </a:r>
          </a:p>
          <a:p>
            <a:r>
              <a:rPr lang="nl-NL" altLang="nl-NL" sz="2000" kern="0" dirty="0" smtClean="0">
                <a:solidFill>
                  <a:srgbClr val="000000"/>
                </a:solidFill>
              </a:rPr>
              <a:t>Werving van vrijwilligers (geen leiding).</a:t>
            </a:r>
          </a:p>
          <a:p>
            <a:r>
              <a:rPr lang="nl-NL" altLang="nl-NL" sz="2000" kern="0" dirty="0" smtClean="0">
                <a:solidFill>
                  <a:srgbClr val="000000"/>
                </a:solidFill>
              </a:rPr>
              <a:t>Oprichten </a:t>
            </a:r>
            <a:r>
              <a:rPr lang="nl-NL" altLang="nl-NL" sz="2000" kern="0" dirty="0">
                <a:solidFill>
                  <a:srgbClr val="000000"/>
                </a:solidFill>
              </a:rPr>
              <a:t>nieuwe </a:t>
            </a:r>
            <a:r>
              <a:rPr lang="nl-NL" altLang="nl-NL" sz="2000" kern="0" dirty="0" smtClean="0">
                <a:solidFill>
                  <a:srgbClr val="000000"/>
                </a:solidFill>
              </a:rPr>
              <a:t>groep (witte </a:t>
            </a:r>
            <a:r>
              <a:rPr lang="nl-NL" altLang="nl-NL" sz="2000" kern="0" dirty="0">
                <a:solidFill>
                  <a:srgbClr val="000000"/>
                </a:solidFill>
              </a:rPr>
              <a:t>vlek</a:t>
            </a:r>
            <a:r>
              <a:rPr lang="nl-NL" altLang="nl-NL" sz="2000" kern="0" dirty="0" smtClean="0">
                <a:solidFill>
                  <a:srgbClr val="000000"/>
                </a:solidFill>
              </a:rPr>
              <a:t>).</a:t>
            </a:r>
          </a:p>
          <a:p>
            <a:r>
              <a:rPr lang="nl-NL" altLang="nl-NL" sz="2000" kern="0" dirty="0" smtClean="0">
                <a:solidFill>
                  <a:srgbClr val="000000"/>
                </a:solidFill>
              </a:rPr>
              <a:t>Splitsen van een speltak (welpen en scouts)</a:t>
            </a:r>
            <a:endParaRPr lang="nl-NL" altLang="nl-NL" sz="2000" kern="0" dirty="0">
              <a:solidFill>
                <a:srgbClr val="000000"/>
              </a:solidFill>
            </a:endParaRPr>
          </a:p>
          <a:p>
            <a:r>
              <a:rPr lang="nl-NL" altLang="nl-NL" sz="2000" kern="0" dirty="0">
                <a:solidFill>
                  <a:srgbClr val="000000"/>
                </a:solidFill>
              </a:rPr>
              <a:t>Vergroten van diversiteit door aanpassen </a:t>
            </a:r>
            <a:r>
              <a:rPr lang="nl-NL" altLang="nl-NL" sz="2000" kern="0" dirty="0" smtClean="0">
                <a:solidFill>
                  <a:srgbClr val="000000"/>
                </a:solidFill>
              </a:rPr>
              <a:t>tijdstip/locatie of afspraken met de voetbal.</a:t>
            </a:r>
            <a:endParaRPr lang="nl-NL" altLang="nl-NL" sz="2000" kern="0" dirty="0">
              <a:solidFill>
                <a:srgbClr val="000000"/>
              </a:solidFill>
            </a:endParaRPr>
          </a:p>
          <a:p>
            <a:r>
              <a:rPr lang="nl-NL" altLang="nl-NL" sz="2000" kern="0" dirty="0">
                <a:solidFill>
                  <a:srgbClr val="000000"/>
                </a:solidFill>
              </a:rPr>
              <a:t>Vergroten van diversiteit door aanbieden van nieuwe ‘producten’ </a:t>
            </a:r>
            <a:r>
              <a:rPr lang="nl-NL" altLang="nl-NL" sz="2000" kern="0" dirty="0" smtClean="0">
                <a:solidFill>
                  <a:srgbClr val="000000"/>
                </a:solidFill>
              </a:rPr>
              <a:t>(ruiterscouts, luchtscouts, girls </a:t>
            </a:r>
            <a:r>
              <a:rPr lang="nl-NL" altLang="nl-NL" sz="2000" kern="0" dirty="0" err="1" smtClean="0">
                <a:solidFill>
                  <a:srgbClr val="000000"/>
                </a:solidFill>
              </a:rPr>
              <a:t>only</a:t>
            </a:r>
            <a:r>
              <a:rPr lang="nl-NL" altLang="nl-NL" sz="2000" kern="0" dirty="0" smtClean="0">
                <a:solidFill>
                  <a:srgbClr val="000000"/>
                </a:solidFill>
              </a:rPr>
              <a:t>).</a:t>
            </a:r>
            <a:endParaRPr lang="nl-NL" altLang="nl-NL" sz="2000" kern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altLang="nl-NL" sz="2000" kern="0" dirty="0">
              <a:solidFill>
                <a:srgbClr val="000000"/>
              </a:solidFill>
            </a:endParaRPr>
          </a:p>
        </p:txBody>
      </p:sp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3063" y="367329"/>
            <a:ext cx="165893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92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Werving van Bevers</a:t>
            </a:r>
            <a:endParaRPr lang="nl-NL" dirty="0"/>
          </a:p>
        </p:txBody>
      </p:sp>
      <p:pic>
        <p:nvPicPr>
          <p:cNvPr id="4" name="k8_STjv8pP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3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4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374" y="10617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nl-NL" sz="3200" dirty="0"/>
              <a:t>5. </a:t>
            </a:r>
            <a:r>
              <a:rPr lang="en-US" altLang="nl-NL" sz="3200" dirty="0" err="1"/>
              <a:t>Groeimiddelen</a:t>
            </a:r>
            <a:endParaRPr lang="nl-NL" altLang="nl-NL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0271" y="1366285"/>
            <a:ext cx="99627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altLang="nl-NL" sz="2400" b="1" dirty="0">
                <a:solidFill>
                  <a:srgbClr val="000000"/>
                </a:solidFill>
              </a:rPr>
              <a:t>VRAAG</a:t>
            </a:r>
          </a:p>
          <a:p>
            <a:pPr marL="0" indent="0">
              <a:buNone/>
            </a:pPr>
            <a:r>
              <a:rPr lang="nl-NL" altLang="nl-NL" sz="2400" dirty="0">
                <a:solidFill>
                  <a:srgbClr val="000000"/>
                </a:solidFill>
              </a:rPr>
              <a:t>Welke middelen gaan we gebruiken om de routes af te leggen? </a:t>
            </a:r>
          </a:p>
          <a:p>
            <a:pPr marL="0" indent="0">
              <a:buNone/>
            </a:pPr>
            <a:endParaRPr lang="nl-NL" altLang="nl-NL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altLang="nl-NL" sz="2400" b="1" dirty="0">
                <a:solidFill>
                  <a:srgbClr val="000000"/>
                </a:solidFill>
              </a:rPr>
              <a:t>ACTIE</a:t>
            </a:r>
          </a:p>
          <a:p>
            <a:pPr>
              <a:buFont typeface="+mj-lt"/>
              <a:buAutoNum type="arabicPeriod"/>
            </a:pPr>
            <a:r>
              <a:rPr lang="nl-NL" altLang="nl-NL" sz="2400" dirty="0">
                <a:solidFill>
                  <a:srgbClr val="000000"/>
                </a:solidFill>
              </a:rPr>
              <a:t>Onderzoek welke middelen er beschikbaar </a:t>
            </a:r>
            <a:r>
              <a:rPr lang="nl-NL" altLang="nl-NL" sz="2400" dirty="0" smtClean="0">
                <a:solidFill>
                  <a:srgbClr val="000000"/>
                </a:solidFill>
              </a:rPr>
              <a:t>zijn (</a:t>
            </a:r>
            <a:r>
              <a:rPr lang="nl-NL" altLang="nl-NL" sz="2400" dirty="0" smtClean="0">
                <a:solidFill>
                  <a:srgbClr val="000000"/>
                </a:solidFill>
                <a:hlinkClick r:id="rId2"/>
              </a:rPr>
              <a:t>Groeiplatform </a:t>
            </a:r>
            <a:r>
              <a:rPr lang="nl-NL" altLang="nl-NL" sz="2400" dirty="0" smtClean="0">
                <a:solidFill>
                  <a:srgbClr val="000000"/>
                </a:solidFill>
              </a:rPr>
              <a:t>+ </a:t>
            </a:r>
            <a:r>
              <a:rPr lang="nl-NL" altLang="nl-NL" sz="2400" dirty="0" smtClean="0">
                <a:solidFill>
                  <a:srgbClr val="000000"/>
                </a:solidFill>
                <a:hlinkClick r:id="rId3"/>
              </a:rPr>
              <a:t>Scouting Nederland</a:t>
            </a:r>
            <a:r>
              <a:rPr lang="nl-NL" altLang="nl-NL" sz="2400" dirty="0" smtClean="0">
                <a:solidFill>
                  <a:srgbClr val="000000"/>
                </a:solidFill>
              </a:rPr>
              <a:t>).</a:t>
            </a:r>
            <a:endParaRPr lang="nl-NL" altLang="nl-NL" sz="2400" dirty="0">
              <a:solidFill>
                <a:srgbClr val="000000"/>
              </a:solidFill>
            </a:endParaRPr>
          </a:p>
          <a:p>
            <a:pPr>
              <a:buFont typeface="+mj-lt"/>
              <a:buAutoNum type="arabicPeriod"/>
            </a:pPr>
            <a:r>
              <a:rPr lang="nl-NL" altLang="nl-NL" sz="2400" dirty="0">
                <a:solidFill>
                  <a:srgbClr val="000000"/>
                </a:solidFill>
              </a:rPr>
              <a:t>Onderzoek en selecteer welke middelen direct bruikbaar zijn.</a:t>
            </a:r>
          </a:p>
          <a:p>
            <a:pPr>
              <a:buFont typeface="+mj-lt"/>
              <a:buAutoNum type="arabicPeriod"/>
            </a:pPr>
            <a:r>
              <a:rPr lang="nl-NL" altLang="nl-NL" sz="2400" dirty="0">
                <a:solidFill>
                  <a:srgbClr val="000000"/>
                </a:solidFill>
              </a:rPr>
              <a:t>Onderzoek en selecteer welke middelen gecreëerd of aangepast dienen te worden.</a:t>
            </a:r>
          </a:p>
          <a:p>
            <a:pPr marL="0" indent="0">
              <a:buNone/>
            </a:pPr>
            <a:endParaRPr lang="nl-NL" altLang="nl-NL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altLang="nl-NL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altLang="nl-NL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altLang="nl-NL" sz="1200" dirty="0">
              <a:solidFill>
                <a:srgbClr val="000000"/>
              </a:solidFill>
            </a:endParaRPr>
          </a:p>
        </p:txBody>
      </p:sp>
      <p:pic>
        <p:nvPicPr>
          <p:cNvPr id="819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3063" y="350532"/>
            <a:ext cx="165893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6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859" y="87315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sz="3200" dirty="0"/>
              <a:t>6. Groeiplan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2199" y="1231598"/>
            <a:ext cx="10929866" cy="3635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nl-NL" b="1" dirty="0">
                <a:solidFill>
                  <a:srgbClr val="000000"/>
                </a:solidFill>
              </a:rPr>
              <a:t>VRAAG</a:t>
            </a:r>
          </a:p>
          <a:p>
            <a:pPr marL="0" indent="0">
              <a:buNone/>
            </a:pPr>
            <a:r>
              <a:rPr lang="nl-NL" altLang="nl-NL" dirty="0">
                <a:solidFill>
                  <a:srgbClr val="000000"/>
                </a:solidFill>
              </a:rPr>
              <a:t>Welke activiteiten worden door wie op welk moment gedaan?</a:t>
            </a:r>
          </a:p>
          <a:p>
            <a:pPr marL="0" indent="0">
              <a:buNone/>
            </a:pPr>
            <a:endParaRPr lang="nl-NL" altLang="nl-NL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nl-NL" b="1" dirty="0">
                <a:solidFill>
                  <a:srgbClr val="000000"/>
                </a:solidFill>
              </a:rPr>
              <a:t>ACTIE</a:t>
            </a:r>
          </a:p>
          <a:p>
            <a:r>
              <a:rPr lang="nl-NL" altLang="nl-NL" dirty="0">
                <a:solidFill>
                  <a:srgbClr val="000000"/>
                </a:solidFill>
              </a:rPr>
              <a:t>Maak een taakverdeling.</a:t>
            </a:r>
          </a:p>
          <a:p>
            <a:r>
              <a:rPr lang="nl-NL" altLang="nl-NL" dirty="0">
                <a:solidFill>
                  <a:srgbClr val="000000"/>
                </a:solidFill>
              </a:rPr>
              <a:t>Spreek indicatoren af.</a:t>
            </a:r>
          </a:p>
          <a:p>
            <a:r>
              <a:rPr lang="nl-NL" altLang="nl-NL" dirty="0">
                <a:solidFill>
                  <a:srgbClr val="000000"/>
                </a:solidFill>
              </a:rPr>
              <a:t>Maak een (meer)jarenplanning.</a:t>
            </a:r>
          </a:p>
          <a:p>
            <a:pPr marL="0" indent="0">
              <a:buNone/>
            </a:pPr>
            <a:endParaRPr lang="en-US" altLang="nl-NL" sz="1200" dirty="0">
              <a:solidFill>
                <a:srgbClr val="000000"/>
              </a:solidFill>
            </a:endParaRPr>
          </a:p>
        </p:txBody>
      </p:sp>
      <p:pic>
        <p:nvPicPr>
          <p:cNvPr id="921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3063" y="337217"/>
            <a:ext cx="165893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3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8039" y="121920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sz="3200" dirty="0"/>
              <a:t>7. Uitvoeren en monitoren plan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8039" y="1264920"/>
            <a:ext cx="11351341" cy="4738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altLang="nl-NL" sz="2400" b="1" dirty="0">
                <a:solidFill>
                  <a:srgbClr val="000000"/>
                </a:solidFill>
              </a:rPr>
              <a:t>VRAAG</a:t>
            </a:r>
          </a:p>
          <a:p>
            <a:pPr marL="0" indent="0">
              <a:buNone/>
            </a:pPr>
            <a:r>
              <a:rPr lang="nl-NL" altLang="nl-NL" sz="2400" dirty="0">
                <a:solidFill>
                  <a:srgbClr val="000000"/>
                </a:solidFill>
              </a:rPr>
              <a:t>Wordt alles uitgevoerd zoals afgesproken? </a:t>
            </a:r>
          </a:p>
          <a:p>
            <a:pPr marL="0" indent="0">
              <a:buNone/>
            </a:pPr>
            <a:endParaRPr lang="nl-NL" altLang="nl-NL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altLang="nl-NL" sz="2400" b="1" dirty="0">
                <a:solidFill>
                  <a:srgbClr val="000000"/>
                </a:solidFill>
              </a:rPr>
              <a:t>ACTIE</a:t>
            </a:r>
          </a:p>
          <a:p>
            <a:r>
              <a:rPr lang="nl-NL" altLang="nl-NL" sz="2400" dirty="0">
                <a:solidFill>
                  <a:srgbClr val="000000"/>
                </a:solidFill>
              </a:rPr>
              <a:t>Doe wat bedacht is.</a:t>
            </a:r>
          </a:p>
          <a:p>
            <a:r>
              <a:rPr lang="nl-NL" altLang="nl-NL" sz="2400" dirty="0">
                <a:solidFill>
                  <a:srgbClr val="000000"/>
                </a:solidFill>
              </a:rPr>
              <a:t>Monitor de </a:t>
            </a:r>
            <a:r>
              <a:rPr lang="nl-NL" altLang="nl-NL" sz="2400" dirty="0" smtClean="0">
                <a:solidFill>
                  <a:srgbClr val="000000"/>
                </a:solidFill>
              </a:rPr>
              <a:t>activiteiten.</a:t>
            </a:r>
            <a:endParaRPr lang="nl-NL" altLang="nl-NL" sz="2400" dirty="0">
              <a:solidFill>
                <a:srgbClr val="000000"/>
              </a:solidFill>
            </a:endParaRPr>
          </a:p>
          <a:p>
            <a:r>
              <a:rPr lang="nl-NL" altLang="nl-NL" sz="2400" dirty="0">
                <a:solidFill>
                  <a:srgbClr val="000000"/>
                </a:solidFill>
              </a:rPr>
              <a:t>Stuur indien nodig bij.</a:t>
            </a:r>
          </a:p>
          <a:p>
            <a:r>
              <a:rPr lang="nl-NL" altLang="nl-NL" sz="2400" dirty="0">
                <a:solidFill>
                  <a:srgbClr val="000000"/>
                </a:solidFill>
              </a:rPr>
              <a:t>Vier successen.</a:t>
            </a:r>
          </a:p>
          <a:p>
            <a:pPr marL="0" indent="0">
              <a:buNone/>
            </a:pPr>
            <a:endParaRPr lang="nl-NL" altLang="nl-NL" sz="1200" dirty="0">
              <a:solidFill>
                <a:srgbClr val="000000"/>
              </a:solidFill>
            </a:endParaRPr>
          </a:p>
        </p:txBody>
      </p:sp>
      <p:pic>
        <p:nvPicPr>
          <p:cNvPr id="102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3063" y="373064"/>
            <a:ext cx="165893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01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4684" y="91441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sz="3200" dirty="0"/>
              <a:t>8. Evalueren &amp; verbeteren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157" y="1332764"/>
            <a:ext cx="11320862" cy="47886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nl-NL" sz="2400" b="1" dirty="0" smtClean="0">
                <a:solidFill>
                  <a:srgbClr val="000000"/>
                </a:solidFill>
              </a:rPr>
              <a:t>VRAGEN</a:t>
            </a:r>
          </a:p>
          <a:p>
            <a:pPr marL="0" indent="0">
              <a:buNone/>
            </a:pPr>
            <a:r>
              <a:rPr lang="nl-NL" altLang="nl-NL" sz="2400" dirty="0" smtClean="0">
                <a:solidFill>
                  <a:srgbClr val="000000"/>
                </a:solidFill>
              </a:rPr>
              <a:t>Wat ging goed en wat kon beter/anders? </a:t>
            </a:r>
          </a:p>
          <a:p>
            <a:pPr marL="0" indent="0">
              <a:buNone/>
            </a:pPr>
            <a:r>
              <a:rPr lang="nl-NL" altLang="nl-NL" sz="2400" dirty="0" smtClean="0">
                <a:solidFill>
                  <a:srgbClr val="000000"/>
                </a:solidFill>
              </a:rPr>
              <a:t>Wat </a:t>
            </a:r>
            <a:r>
              <a:rPr lang="nl-NL" altLang="nl-NL" sz="2400" dirty="0">
                <a:solidFill>
                  <a:srgbClr val="000000"/>
                </a:solidFill>
              </a:rPr>
              <a:t>is het effect van de activiteiten uit het groeiplan?</a:t>
            </a:r>
          </a:p>
          <a:p>
            <a:pPr marL="0" indent="0">
              <a:buNone/>
            </a:pPr>
            <a:r>
              <a:rPr lang="nl-NL" altLang="nl-NL" sz="2400" dirty="0">
                <a:solidFill>
                  <a:srgbClr val="000000"/>
                </a:solidFill>
              </a:rPr>
              <a:t>Kan de groeicirkel weer opnieuw toegepast worden?</a:t>
            </a:r>
          </a:p>
          <a:p>
            <a:pPr marL="0" indent="0">
              <a:buNone/>
            </a:pPr>
            <a:endParaRPr lang="nl-NL" altLang="nl-NL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altLang="nl-NL" sz="2400" b="1" dirty="0">
                <a:solidFill>
                  <a:srgbClr val="000000"/>
                </a:solidFill>
              </a:rPr>
              <a:t>ACTIE</a:t>
            </a:r>
          </a:p>
          <a:p>
            <a:r>
              <a:rPr lang="nl-NL" altLang="nl-NL" sz="2400" dirty="0">
                <a:solidFill>
                  <a:srgbClr val="000000"/>
                </a:solidFill>
              </a:rPr>
              <a:t>Monitor de </a:t>
            </a:r>
            <a:r>
              <a:rPr lang="nl-NL" altLang="nl-NL" sz="2400" dirty="0" smtClean="0">
                <a:solidFill>
                  <a:srgbClr val="000000"/>
                </a:solidFill>
              </a:rPr>
              <a:t>activiteiten.</a:t>
            </a:r>
            <a:endParaRPr lang="nl-NL" altLang="nl-NL" sz="2400" dirty="0">
              <a:solidFill>
                <a:srgbClr val="000000"/>
              </a:solidFill>
            </a:endParaRPr>
          </a:p>
          <a:p>
            <a:r>
              <a:rPr lang="nl-NL" altLang="nl-NL" sz="2400" dirty="0">
                <a:solidFill>
                  <a:srgbClr val="000000"/>
                </a:solidFill>
              </a:rPr>
              <a:t>Houd een procesevaluatie (Hoe verliep het proces? Hebben we ons aan onze afspraken gehouden? Etc.).</a:t>
            </a:r>
          </a:p>
          <a:p>
            <a:r>
              <a:rPr lang="nl-NL" altLang="nl-NL" sz="2400" dirty="0">
                <a:solidFill>
                  <a:srgbClr val="000000"/>
                </a:solidFill>
              </a:rPr>
              <a:t>Doe een effectmeting (Hoeveel leden hebben we erbij? Hoeveel leiding is veel enthousiaster geworden?).</a:t>
            </a:r>
          </a:p>
          <a:p>
            <a:r>
              <a:rPr lang="nl-NL" altLang="nl-NL" sz="2400" dirty="0">
                <a:solidFill>
                  <a:srgbClr val="000000"/>
                </a:solidFill>
              </a:rPr>
              <a:t>Stel verbeterpunten vast in een hernieuwd plan of als punt voor de volgende keer</a:t>
            </a:r>
            <a:r>
              <a:rPr lang="nl-NL" altLang="nl-NL" sz="2400" dirty="0" smtClean="0">
                <a:solidFill>
                  <a:srgbClr val="000000"/>
                </a:solidFill>
              </a:rPr>
              <a:t>.</a:t>
            </a:r>
            <a:endParaRPr lang="nl-NL" altLang="nl-NL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altLang="nl-NL" sz="1200" dirty="0">
              <a:solidFill>
                <a:srgbClr val="000000"/>
              </a:solidFill>
            </a:endParaRPr>
          </a:p>
        </p:txBody>
      </p:sp>
      <p:pic>
        <p:nvPicPr>
          <p:cNvPr id="1126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3063" y="356881"/>
            <a:ext cx="165893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2016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0675"/>
            <a:ext cx="4771609" cy="204223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476" y="1490675"/>
            <a:ext cx="3972790" cy="299283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75488" y="4269560"/>
            <a:ext cx="7656576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Totaal aantal kinderen in Nederland (CBS2016</a:t>
            </a:r>
            <a:r>
              <a:rPr lang="nl-NL" sz="2800" dirty="0" smtClean="0">
                <a:solidFill>
                  <a:schemeClr val="bg1"/>
                </a:solidFill>
              </a:rPr>
              <a:t>)</a:t>
            </a:r>
            <a:endParaRPr lang="nl-NL" sz="2800" dirty="0">
              <a:solidFill>
                <a:schemeClr val="bg1"/>
              </a:solidFill>
            </a:endParaRPr>
          </a:p>
          <a:p>
            <a:pPr algn="ctr"/>
            <a:r>
              <a:rPr lang="nl-NL" sz="4400" dirty="0" smtClean="0">
                <a:solidFill>
                  <a:schemeClr val="bg1"/>
                </a:solidFill>
              </a:rPr>
              <a:t>3358729</a:t>
            </a:r>
          </a:p>
          <a:p>
            <a:pPr algn="ctr"/>
            <a:r>
              <a:rPr lang="nl-NL" dirty="0" smtClean="0">
                <a:solidFill>
                  <a:schemeClr val="bg1"/>
                </a:solidFill>
              </a:rPr>
              <a:t>51% jongens en 49% meisjes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9160871" y="4969571"/>
            <a:ext cx="1853184" cy="92333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nl-NL" sz="5400" dirty="0" smtClean="0"/>
              <a:t>2,4%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24509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Tijd voor actie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AH Sportactie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Groeiboek 3.0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Groeiplatform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Boost je groep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Laat je uitdagen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Meer vrijwilligers in korte tijd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Vorige Webinars Groei kijken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Enquête onder de leiding en vrijwilligers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Overvliegschema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6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874" y="1377615"/>
            <a:ext cx="6797842" cy="512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6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5400" dirty="0" smtClean="0">
                <a:solidFill>
                  <a:srgbClr val="FF0000"/>
                </a:solidFill>
              </a:rPr>
              <a:t>Bedankt voor het volgen.</a:t>
            </a:r>
          </a:p>
          <a:p>
            <a:pPr marL="0" indent="0" algn="ctr">
              <a:buNone/>
            </a:pPr>
            <a:r>
              <a:rPr lang="nl-NL" sz="3200" dirty="0" smtClean="0"/>
              <a:t>Volgend </a:t>
            </a:r>
            <a:r>
              <a:rPr lang="nl-NL" sz="3200" dirty="0"/>
              <a:t>W</a:t>
            </a:r>
            <a:r>
              <a:rPr lang="nl-NL" sz="3200" dirty="0" smtClean="0"/>
              <a:t>ebinar </a:t>
            </a:r>
          </a:p>
          <a:p>
            <a:pPr marL="0" indent="0" algn="ctr">
              <a:buNone/>
            </a:pPr>
            <a:r>
              <a:rPr lang="nl-NL" sz="3200" dirty="0" smtClean="0"/>
              <a:t>“Sociale media en groei”</a:t>
            </a:r>
          </a:p>
          <a:p>
            <a:pPr marL="0" indent="0" algn="ctr">
              <a:buNone/>
            </a:pPr>
            <a:r>
              <a:rPr lang="nl-NL" sz="3200" dirty="0" smtClean="0"/>
              <a:t> 5 september 2017</a:t>
            </a:r>
          </a:p>
          <a:p>
            <a:pPr marL="0" indent="0" algn="ctr">
              <a:buNone/>
            </a:pPr>
            <a:endParaRPr lang="nl-NL" sz="3200" dirty="0"/>
          </a:p>
          <a:p>
            <a:pPr marL="0" indent="0" algn="ctr">
              <a:buNone/>
            </a:pPr>
            <a:r>
              <a:rPr lang="nl-NL" sz="3200" dirty="0" smtClean="0"/>
              <a:t>Scout-In, 22-24 september 2017</a:t>
            </a:r>
          </a:p>
          <a:p>
            <a:pPr marL="0" indent="0" algn="ctr">
              <a:buNone/>
            </a:pPr>
            <a:endParaRPr lang="nl-NL" sz="3200" dirty="0"/>
          </a:p>
          <a:p>
            <a:pPr marL="0" indent="0" algn="ctr">
              <a:buNone/>
            </a:pPr>
            <a:r>
              <a:rPr lang="nl-NL" sz="3200" dirty="0" smtClean="0"/>
              <a:t>Vragen: </a:t>
            </a:r>
            <a:r>
              <a:rPr lang="nl-NL" sz="3200" dirty="0" smtClean="0">
                <a:hlinkClick r:id="rId2"/>
              </a:rPr>
              <a:t>communicatie@scouting.nl</a:t>
            </a:r>
            <a:r>
              <a:rPr lang="nl-NL" sz="3200" dirty="0" smtClean="0"/>
              <a:t> en </a:t>
            </a:r>
            <a:r>
              <a:rPr lang="nl-NL" sz="3200" dirty="0" smtClean="0">
                <a:hlinkClick r:id="rId3"/>
              </a:rPr>
              <a:t>groeiteam@scouting.nl</a:t>
            </a:r>
            <a:endParaRPr lang="nl-NL" sz="3200" dirty="0" smtClean="0"/>
          </a:p>
          <a:p>
            <a:pPr marL="0" indent="0" algn="ctr">
              <a:buNone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15846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Jongste speltakken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763" y="1327737"/>
            <a:ext cx="6697263" cy="522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Oudste speltakken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93972"/>
            <a:ext cx="10011026" cy="50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0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zou je willen groeien? (Poll)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nl-NL" sz="3300" dirty="0" smtClean="0"/>
              <a:t>Jullie willen meer leden binnen je huidige speltakken om een leuker spel te kunnen spelen;</a:t>
            </a:r>
          </a:p>
          <a:p>
            <a:pPr marL="514350" indent="-514350">
              <a:buFont typeface="+mj-lt"/>
              <a:buAutoNum type="arabicParenR"/>
            </a:pPr>
            <a:r>
              <a:rPr lang="nl-NL" sz="3300" dirty="0" smtClean="0"/>
              <a:t>Jullie willen meer speltakken binnen je groep om zo je leden te behouden of een keuze te willen geven;</a:t>
            </a:r>
          </a:p>
          <a:p>
            <a:pPr marL="514350" indent="-514350">
              <a:buFont typeface="+mj-lt"/>
              <a:buAutoNum type="arabicParenR"/>
            </a:pPr>
            <a:r>
              <a:rPr lang="nl-NL" sz="3300" dirty="0" smtClean="0"/>
              <a:t>Jullie willen meer vrijwilligers om de (sociale)druk op de huidige vrijwilligers te verminderen;</a:t>
            </a:r>
          </a:p>
          <a:p>
            <a:pPr marL="514350" indent="-514350">
              <a:buFont typeface="+mj-lt"/>
              <a:buAutoNum type="arabicParenR"/>
            </a:pPr>
            <a:r>
              <a:rPr lang="nl-NL" sz="3300" dirty="0" smtClean="0"/>
              <a:t>Jullie willen vrijwilligers met een andere leeftijd/achtergrond om zo de diversiteit in de groep te verbeteren;</a:t>
            </a:r>
          </a:p>
          <a:p>
            <a:pPr marL="514350" indent="-514350">
              <a:buFont typeface="+mj-lt"/>
              <a:buAutoNum type="arabicParenR"/>
            </a:pPr>
            <a:r>
              <a:rPr lang="nl-NL" sz="3300" dirty="0" smtClean="0"/>
              <a:t>Jullie willen de wachtlijst verminderen zodat deze kinderen eindelijk een plekje krijgen;</a:t>
            </a:r>
          </a:p>
          <a:p>
            <a:pPr marL="514350" indent="-514350">
              <a:buFont typeface="+mj-lt"/>
              <a:buAutoNum type="arabicParenR"/>
            </a:pPr>
            <a:r>
              <a:rPr lang="nl-NL" sz="3300" dirty="0" smtClean="0"/>
              <a:t>Jullie willen meer kinderen uit diverse doelgroepen (meisjes, vluchtelingen, kansarme etc. ) om zo een groep te zijn voor iedereen;</a:t>
            </a:r>
          </a:p>
          <a:p>
            <a:pPr marL="514350" indent="-514350">
              <a:buFont typeface="+mj-lt"/>
              <a:buAutoNum type="arabicParenR"/>
            </a:pPr>
            <a:r>
              <a:rPr lang="nl-NL" sz="3300" dirty="0" smtClean="0"/>
              <a:t>Anders namelijk…….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26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Groeimogelijkheden</a:t>
            </a:r>
            <a:endParaRPr lang="nl-N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191" y="990600"/>
            <a:ext cx="30765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0706" y="1247775"/>
            <a:ext cx="476656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7575" y="1249990"/>
            <a:ext cx="4799013" cy="550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74" y="1114424"/>
            <a:ext cx="2471151" cy="224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6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Uitslag van de poll: Waarom zou je niet willen groeien!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77" y="1199331"/>
            <a:ext cx="9904361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“Waarom”  van Scouting!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317" y="2185152"/>
            <a:ext cx="4201804" cy="417221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566" y="1138726"/>
            <a:ext cx="4645555" cy="535275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854" y="1089965"/>
            <a:ext cx="5840474" cy="526740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859" y="1138726"/>
            <a:ext cx="5828281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9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outing Nederland">
  <a:themeElements>
    <a:clrScheme name="Scouting Nederland">
      <a:dk1>
        <a:sysClr val="windowText" lastClr="000000"/>
      </a:dk1>
      <a:lt1>
        <a:sysClr val="window" lastClr="FFFFFF"/>
      </a:lt1>
      <a:dk2>
        <a:srgbClr val="1A368D"/>
      </a:dk2>
      <a:lt2>
        <a:srgbClr val="FFFFFF"/>
      </a:lt2>
      <a:accent1>
        <a:srgbClr val="FF0000"/>
      </a:accent1>
      <a:accent2>
        <a:srgbClr val="1A368D"/>
      </a:accent2>
      <a:accent3>
        <a:srgbClr val="FFFF00"/>
      </a:accent3>
      <a:accent4>
        <a:srgbClr val="31A529"/>
      </a:accent4>
      <a:accent5>
        <a:srgbClr val="FFBF24"/>
      </a:accent5>
      <a:accent6>
        <a:srgbClr val="8C5A86"/>
      </a:accent6>
      <a:hlink>
        <a:srgbClr val="1A368D"/>
      </a:hlink>
      <a:folHlink>
        <a:srgbClr val="8C5A86"/>
      </a:folHlink>
    </a:clrScheme>
    <a:fontScheme name="Scouting Nederland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41A16587-185D-4E95-B9C7-2D25172302F5}" vid="{7E4AD5FB-80C0-4269-BD69-4A2ACD76CFC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water</Template>
  <TotalTime>508</TotalTime>
  <Words>1387</Words>
  <Application>Microsoft Office PowerPoint</Application>
  <PresentationFormat>Breedbeeld</PresentationFormat>
  <Paragraphs>191</Paragraphs>
  <Slides>32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7" baseType="lpstr">
      <vt:lpstr>Arial</vt:lpstr>
      <vt:lpstr>Calibri</vt:lpstr>
      <vt:lpstr>Impact</vt:lpstr>
      <vt:lpstr>Wingdings</vt:lpstr>
      <vt:lpstr>Scouting Nederland</vt:lpstr>
      <vt:lpstr>Iedereen op Scouting</vt:lpstr>
      <vt:lpstr>Waarom zou je niet willen groeien? (Poll)</vt:lpstr>
      <vt:lpstr>2016</vt:lpstr>
      <vt:lpstr>Jongste speltakken</vt:lpstr>
      <vt:lpstr>Oudste speltakken</vt:lpstr>
      <vt:lpstr>Waarom zou je willen groeien? (Poll)</vt:lpstr>
      <vt:lpstr>Groeimogelijkheden</vt:lpstr>
      <vt:lpstr>Uitslag van de poll: Waarom zou je niet willen groeien!</vt:lpstr>
      <vt:lpstr>Het “Waarom”  van Scouting!</vt:lpstr>
      <vt:lpstr>Waarom zou je wel willen groeien?</vt:lpstr>
      <vt:lpstr>Duurzaam groeien met de groeicirkel! Een voorbeeld</vt:lpstr>
      <vt:lpstr>Scouting Oisterwijk 2014-2015</vt:lpstr>
      <vt:lpstr>Scouting Oisterwijk 2015-2016</vt:lpstr>
      <vt:lpstr>Scouting Oisterwijk 2017</vt:lpstr>
      <vt:lpstr>PowerPoint-presentatie</vt:lpstr>
      <vt:lpstr>Boost je groep!</vt:lpstr>
      <vt:lpstr>Hoe dan?</vt:lpstr>
      <vt:lpstr>Stap 1. Groeireden</vt:lpstr>
      <vt:lpstr>2. Groeidoel bepalen</vt:lpstr>
      <vt:lpstr>2.1 Groeidoel: Huidige status</vt:lpstr>
      <vt:lpstr>2.2 Groeidoel: Groeiwens</vt:lpstr>
      <vt:lpstr>2.3 Groeidoel: Verkennen</vt:lpstr>
      <vt:lpstr>3. Groeistrategie</vt:lpstr>
      <vt:lpstr>4. Voorbeeld groeiroutes</vt:lpstr>
      <vt:lpstr>Werving van Bevers</vt:lpstr>
      <vt:lpstr>5. Groeimiddelen</vt:lpstr>
      <vt:lpstr>6. Groeiplan</vt:lpstr>
      <vt:lpstr>7. Uitvoeren en monitoren plan</vt:lpstr>
      <vt:lpstr>8. Evalueren &amp; verbeteren</vt:lpstr>
      <vt:lpstr>Tijd voor actie</vt:lpstr>
      <vt:lpstr>Vragen?</vt:lpstr>
      <vt:lpstr>PowerPoint-presentatie</vt:lpstr>
    </vt:vector>
  </TitlesOfParts>
  <Company>Scouting Nederland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Ossewold, Roel</dc:creator>
  <cp:lastModifiedBy>Garder, Lisette van</cp:lastModifiedBy>
  <cp:revision>31</cp:revision>
  <dcterms:created xsi:type="dcterms:W3CDTF">2017-06-06T10:32:12Z</dcterms:created>
  <dcterms:modified xsi:type="dcterms:W3CDTF">2017-06-06T19:53:41Z</dcterms:modified>
</cp:coreProperties>
</file>