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4" r:id="rId4"/>
    <p:sldId id="265" r:id="rId5"/>
    <p:sldId id="266" r:id="rId6"/>
    <p:sldId id="267" r:id="rId7"/>
    <p:sldId id="258" r:id="rId8"/>
    <p:sldId id="269" r:id="rId9"/>
    <p:sldId id="274" r:id="rId10"/>
    <p:sldId id="273" r:id="rId11"/>
    <p:sldId id="275" r:id="rId12"/>
    <p:sldId id="276" r:id="rId13"/>
    <p:sldId id="277" r:id="rId14"/>
    <p:sldId id="280" r:id="rId15"/>
    <p:sldId id="278" r:id="rId16"/>
    <p:sldId id="279"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um, Wendy van" initials="RWv" lastIdx="2" clrIdx="0">
    <p:extLst>
      <p:ext uri="{19B8F6BF-5375-455C-9EA6-DF929625EA0E}">
        <p15:presenceInfo xmlns:p15="http://schemas.microsoft.com/office/powerpoint/2012/main" userId="Rossum, Wendy v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909" autoAdjust="0"/>
  </p:normalViewPr>
  <p:slideViewPr>
    <p:cSldViewPr snapToGrid="0">
      <p:cViewPr varScale="1">
        <p:scale>
          <a:sx n="70" d="100"/>
          <a:sy n="70" d="100"/>
        </p:scale>
        <p:origin x="214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EB9C7-C768-4CE4-AAB5-5FB8274A5DF0}" type="datetimeFigureOut">
              <a:rPr lang="nl-NL" smtClean="0"/>
              <a:t>17-4-2019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923A5-7F5B-4E04-A4E7-EA5881012AA9}" type="slidenum">
              <a:rPr lang="nl-NL" smtClean="0"/>
              <a:t>‹nr.›</a:t>
            </a:fld>
            <a:endParaRPr lang="nl-NL"/>
          </a:p>
        </p:txBody>
      </p:sp>
    </p:spTree>
    <p:extLst>
      <p:ext uri="{BB962C8B-B14F-4D97-AF65-F5344CB8AC3E}">
        <p14:creationId xmlns:p14="http://schemas.microsoft.com/office/powerpoint/2010/main" val="1115118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Een waarderingsteken is de formele manier van Scouting Nederland om vrijwilligers, leden en niet-leden te bedanken voor hun getoonde inzet.</a:t>
            </a:r>
          </a:p>
          <a:p>
            <a:endParaRPr lang="nl-NL" dirty="0" smtClean="0"/>
          </a:p>
          <a:p>
            <a:pPr marL="0" indent="0">
              <a:buNone/>
            </a:pPr>
            <a:r>
              <a:rPr lang="nl-NL" dirty="0" smtClean="0"/>
              <a:t>Sinds April 2019 heeft Scouting Nederland een</a:t>
            </a:r>
            <a:r>
              <a:rPr lang="nl-NL" baseline="0" dirty="0" smtClean="0"/>
              <a:t> nieuw systeem van waarderingstekens. Er zijn n</a:t>
            </a:r>
            <a:r>
              <a:rPr lang="nl-NL" dirty="0" smtClean="0"/>
              <a:t>ieuwe waarderingstekens, onderscheidingen en lustrumtekens:</a:t>
            </a:r>
          </a:p>
          <a:p>
            <a:r>
              <a:rPr lang="nl-NL" dirty="0" smtClean="0"/>
              <a:t>4 waarderingstekens</a:t>
            </a:r>
          </a:p>
          <a:p>
            <a:r>
              <a:rPr lang="nl-NL" dirty="0" smtClean="0"/>
              <a:t>5 onderscheidingen</a:t>
            </a:r>
          </a:p>
          <a:p>
            <a:r>
              <a:rPr lang="nl-NL" dirty="0" smtClean="0"/>
              <a:t>9 lustrumtekens</a:t>
            </a:r>
          </a:p>
          <a:p>
            <a:endParaRPr lang="nl-NL" dirty="0"/>
          </a:p>
        </p:txBody>
      </p:sp>
      <p:sp>
        <p:nvSpPr>
          <p:cNvPr id="4" name="Tijdelijke aanduiding voor dianummer 3"/>
          <p:cNvSpPr>
            <a:spLocks noGrp="1"/>
          </p:cNvSpPr>
          <p:nvPr>
            <p:ph type="sldNum" sz="quarter" idx="10"/>
          </p:nvPr>
        </p:nvSpPr>
        <p:spPr/>
        <p:txBody>
          <a:bodyPr/>
          <a:lstStyle/>
          <a:p>
            <a:fld id="{FB3923A5-7F5B-4E04-A4E7-EA5881012AA9}" type="slidenum">
              <a:rPr lang="nl-NL" smtClean="0"/>
              <a:t>2</a:t>
            </a:fld>
            <a:endParaRPr lang="nl-NL"/>
          </a:p>
        </p:txBody>
      </p:sp>
    </p:spTree>
    <p:extLst>
      <p:ext uri="{BB962C8B-B14F-4D97-AF65-F5344CB8AC3E}">
        <p14:creationId xmlns:p14="http://schemas.microsoft.com/office/powerpoint/2010/main" val="371349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Het ereteken is een teken dat gezien kan worden als bedankje voor iemands’ inzet, bijvoorbeeld voor oud-leden van een groep. Het teken heeft verder geen eisen.</a:t>
            </a:r>
          </a:p>
          <a:p>
            <a:pPr marL="0" indent="0">
              <a:buNone/>
            </a:pPr>
            <a:endParaRPr lang="nl-NL" dirty="0" smtClean="0"/>
          </a:p>
          <a:p>
            <a:pPr marL="0" indent="0">
              <a:buNone/>
            </a:pPr>
            <a:r>
              <a:rPr lang="nl-NL" dirty="0" smtClean="0"/>
              <a:t>Scouting Nederland kent geen ereleden als lidmaatschapsvorm, het teken geeft dan ook geen recht op lidmaatschap van Scouting. </a:t>
            </a:r>
          </a:p>
          <a:p>
            <a:pPr marL="0" indent="0">
              <a:buNone/>
            </a:pPr>
            <a:r>
              <a:rPr lang="nl-NL" dirty="0" smtClean="0"/>
              <a:t>Het teken kan wel gebruikt worden door Scoutinggroepen die (oud)leden lokaal als ereleden van de eigen vereniging beschouwen.</a:t>
            </a:r>
          </a:p>
          <a:p>
            <a:endParaRPr lang="nl-NL" dirty="0"/>
          </a:p>
        </p:txBody>
      </p:sp>
      <p:sp>
        <p:nvSpPr>
          <p:cNvPr id="4" name="Tijdelijke aanduiding voor dianummer 3"/>
          <p:cNvSpPr>
            <a:spLocks noGrp="1"/>
          </p:cNvSpPr>
          <p:nvPr>
            <p:ph type="sldNum" sz="quarter" idx="10"/>
          </p:nvPr>
        </p:nvSpPr>
        <p:spPr/>
        <p:txBody>
          <a:bodyPr/>
          <a:lstStyle/>
          <a:p>
            <a:fld id="{FB3923A5-7F5B-4E04-A4E7-EA5881012AA9}" type="slidenum">
              <a:rPr lang="nl-NL" smtClean="0"/>
              <a:t>11</a:t>
            </a:fld>
            <a:endParaRPr lang="nl-NL"/>
          </a:p>
        </p:txBody>
      </p:sp>
    </p:spTree>
    <p:extLst>
      <p:ext uri="{BB962C8B-B14F-4D97-AF65-F5344CB8AC3E}">
        <p14:creationId xmlns:p14="http://schemas.microsoft.com/office/powerpoint/2010/main" val="2255051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smtClean="0"/>
          </a:p>
          <a:p>
            <a:r>
              <a:rPr lang="nl-NL" sz="1200" kern="1200" dirty="0" smtClean="0">
                <a:solidFill>
                  <a:schemeClr val="tx1"/>
                </a:solidFill>
                <a:effectLst/>
                <a:latin typeface="+mn-lt"/>
                <a:ea typeface="+mn-ea"/>
                <a:cs typeface="+mn-cs"/>
              </a:rPr>
              <a:t>Daarnaast zijn er lustrumtekens. Lustrumtekens zijn er om het aantal lidmaatschap jaren van een lid van Scouting Nederland te vieren. Het maakt dus niet uit of deze jaren als jeugdlid of als vrijwilliger zijn doorgebracht. Het gaat om de lidmaatschap jaren bij Scouting Nederland.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Een lustrumteken is een pin of een badge (of beide) die je uit kunt uitreiken aan leden die hiervoor in aanmerking komen op basis van het aantal jaren van hun (jeugd)lidmaatschap. Er zijn tekens voor een lustrum bij een 5-, 10-, 15-, 20-, 25-, 30-, 40- en 50-jarig lidmaatschap. Daarnaast is er een speciaal teken, “scout voor het leven”, voor mensen die 60 jaar of langer lid zijn van Scouting Nederland. </a:t>
            </a:r>
          </a:p>
          <a:p>
            <a:pPr marL="0" indent="0">
              <a:buNone/>
            </a:pPr>
            <a:endParaRPr lang="nl-NL" dirty="0" smtClean="0"/>
          </a:p>
          <a:p>
            <a:pPr marL="0" indent="0">
              <a:buNone/>
            </a:pPr>
            <a:r>
              <a:rPr lang="nl-NL" dirty="0" smtClean="0"/>
              <a:t>Er zijn spelden voor leden met een functie waarbij niet altijd meer een blouse wordt gedragen en badges voor leden die nog wel een blouse dragen.</a:t>
            </a:r>
          </a:p>
          <a:p>
            <a:pPr marL="0" indent="0">
              <a:buNone/>
            </a:pPr>
            <a:endParaRPr lang="nl-NL" sz="1050" dirty="0" smtClean="0"/>
          </a:p>
          <a:p>
            <a:pPr marL="0" indent="0">
              <a:lnSpc>
                <a:spcPct val="110000"/>
              </a:lnSpc>
              <a:buNone/>
            </a:pPr>
            <a:r>
              <a:rPr lang="nl-NL" sz="1000" dirty="0" smtClean="0"/>
              <a:t>Voorbeeld</a:t>
            </a:r>
            <a:br>
              <a:rPr lang="nl-NL" sz="1000" dirty="0" smtClean="0"/>
            </a:br>
            <a:r>
              <a:rPr lang="nl-NL" sz="1000" dirty="0" smtClean="0"/>
              <a:t>Een 10 jarige welp die als 5 jarige bever bij Scouting begonnen is kan al een lustrumteken voor 5 jaar lidmaatschap ontvangen!</a:t>
            </a:r>
          </a:p>
          <a:p>
            <a:endParaRPr lang="nl-NL" dirty="0"/>
          </a:p>
        </p:txBody>
      </p:sp>
      <p:sp>
        <p:nvSpPr>
          <p:cNvPr id="4" name="Tijdelijke aanduiding voor dianummer 3"/>
          <p:cNvSpPr>
            <a:spLocks noGrp="1"/>
          </p:cNvSpPr>
          <p:nvPr>
            <p:ph type="sldNum" sz="quarter" idx="10"/>
          </p:nvPr>
        </p:nvSpPr>
        <p:spPr/>
        <p:txBody>
          <a:bodyPr/>
          <a:lstStyle/>
          <a:p>
            <a:fld id="{FB3923A5-7F5B-4E04-A4E7-EA5881012AA9}" type="slidenum">
              <a:rPr lang="nl-NL" smtClean="0"/>
              <a:t>12</a:t>
            </a:fld>
            <a:endParaRPr lang="nl-NL"/>
          </a:p>
        </p:txBody>
      </p:sp>
    </p:spTree>
    <p:extLst>
      <p:ext uri="{BB962C8B-B14F-4D97-AF65-F5344CB8AC3E}">
        <p14:creationId xmlns:p14="http://schemas.microsoft.com/office/powerpoint/2010/main" val="3365907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Tekens kunnen worden aangevraagd via scouting.nl/waarderingstekens</a:t>
            </a:r>
          </a:p>
          <a:p>
            <a:pPr marL="0" indent="0">
              <a:buNone/>
            </a:pPr>
            <a:endParaRPr lang="nl-NL" dirty="0" smtClean="0"/>
          </a:p>
          <a:p>
            <a:pPr marL="0" indent="0">
              <a:buNone/>
            </a:pPr>
            <a:r>
              <a:rPr lang="nl-NL" dirty="0" smtClean="0"/>
              <a:t>Er dient een aanvraagformulier ingevuld te worden, aangevuld met eventuele referenties.</a:t>
            </a:r>
          </a:p>
          <a:p>
            <a:pPr marL="0" indent="0">
              <a:buNone/>
            </a:pPr>
            <a:r>
              <a:rPr lang="nl-NL" dirty="0" smtClean="0"/>
              <a:t/>
            </a:r>
            <a:br>
              <a:rPr lang="nl-NL" dirty="0" smtClean="0"/>
            </a:br>
            <a:r>
              <a:rPr lang="nl-NL" dirty="0" smtClean="0"/>
              <a:t>De aanvraag wordt dan beoordeeld door een commissie van vrijwilligers waarbinnen meerdere regio’s/admiraliteiten samenwerken (interregionale commissies (IBW). Bij hogere tekens wordt de beoordeling gedaan door de landelijke beoordelingscommissie (LBW) of het landelijk bestuur (zilveren </a:t>
            </a:r>
            <a:r>
              <a:rPr lang="nl-NL" dirty="0" smtClean="0"/>
              <a:t>wolf)</a:t>
            </a:r>
          </a:p>
          <a:p>
            <a:pPr marL="0" indent="0">
              <a:buNone/>
            </a:pPr>
            <a:r>
              <a:rPr lang="nl-NL" dirty="0" smtClean="0"/>
              <a:t>Indien er voor landelijke vrijwilligers</a:t>
            </a:r>
            <a:r>
              <a:rPr lang="nl-NL" baseline="0" dirty="0" smtClean="0"/>
              <a:t> een waarderingsteken wordt aangevraagd komen ook de gouden vos en de gouden oehoe, het teken voor bijzondere verdienste en het teken voor maatschappelijke inzet bij de LBW terecht.</a:t>
            </a:r>
          </a:p>
          <a:p>
            <a:pPr marL="171450" indent="-171450">
              <a:buFont typeface="Wingdings" panose="05000000000000000000" pitchFamily="2" charset="2"/>
              <a:buChar char="Ø"/>
            </a:pPr>
            <a:endParaRPr lang="nl-NL" baseline="0" dirty="0" smtClean="0"/>
          </a:p>
          <a:p>
            <a:pPr marL="171450" indent="-171450">
              <a:buFont typeface="Wingdings" panose="05000000000000000000" pitchFamily="2" charset="2"/>
              <a:buChar char="Ø"/>
            </a:pPr>
            <a:r>
              <a:rPr lang="nl-NL" baseline="0" dirty="0" smtClean="0"/>
              <a:t>Je krijgt als aanvrager altijd bericht of iets is afgewezen dan wel toegekend. Soms kan een afwijzing ook betekenen dat een lager waarderingsteken wordt toegekend.</a:t>
            </a:r>
          </a:p>
          <a:p>
            <a:pPr marL="171450" indent="-171450">
              <a:buFont typeface="Wingdings" panose="05000000000000000000" pitchFamily="2" charset="2"/>
              <a:buChar char="Ø"/>
            </a:pPr>
            <a:r>
              <a:rPr lang="nl-NL" baseline="0" dirty="0" smtClean="0"/>
              <a:t>DOORLOOPTIJD NADAT EEN AANVRAAG VOLLEDIG IS (Soms ontbreekt nog iets en dan krijg je daar als aanvrager een melding van. De teller qua tijd loopt pas na een volledig ingevuld aanvraagformulier!) ZES WEKEN. Houd er rekening mee dat de Scoutshop ook nog 2 tot 3 weken nodig heeft om een bestelling gegarandeerd bij je in de brievenbus te krijgen!  Deze termijnen zijn ontstaan vanuit ervaring: mensen kunnen soms privé omstandigheden hebben of drukte op het werk waardoor ze even niet aan hun vrijwilligersklus toekomen. Daarom werken </a:t>
            </a:r>
            <a:r>
              <a:rPr lang="nl-NL" baseline="0" dirty="0" err="1" smtClean="0"/>
              <a:t>IBW’s</a:t>
            </a:r>
            <a:r>
              <a:rPr lang="nl-NL" baseline="0" dirty="0" smtClean="0"/>
              <a:t> en </a:t>
            </a:r>
            <a:r>
              <a:rPr lang="nl-NL" baseline="0" dirty="0" err="1" smtClean="0"/>
              <a:t>LBW’s</a:t>
            </a:r>
            <a:r>
              <a:rPr lang="nl-NL" baseline="0" dirty="0" smtClean="0"/>
              <a:t> in principe met meerdere mensen maar we houden graag een slag om de arm. De Scoutshop heeft haar tijd nodig omdat drukte in bestellingen, ziekte of vakanties van een medewerker ook voor wat vertraging kunnen zorgen. </a:t>
            </a:r>
            <a:r>
              <a:rPr lang="nl-NL" dirty="0" smtClean="0"/>
              <a:t/>
            </a:r>
            <a:br>
              <a:rPr lang="nl-NL" dirty="0" smtClean="0"/>
            </a:br>
            <a:r>
              <a:rPr lang="nl-NL" dirty="0" smtClean="0"/>
              <a:t/>
            </a:r>
            <a:br>
              <a:rPr lang="nl-NL" dirty="0" smtClean="0"/>
            </a:br>
            <a:r>
              <a:rPr lang="nl-NL" dirty="0" smtClean="0"/>
              <a:t>Eretekens, Vriendschapstekens en lustrumtekens zijn direct via de </a:t>
            </a:r>
            <a:r>
              <a:rPr lang="nl-NL" dirty="0" err="1" smtClean="0"/>
              <a:t>ScoutShop</a:t>
            </a:r>
            <a:r>
              <a:rPr lang="nl-NL" dirty="0" smtClean="0"/>
              <a:t> verkrijgbaar</a:t>
            </a:r>
            <a:r>
              <a:rPr lang="nl-NL" dirty="0" smtClean="0"/>
              <a:t>.</a:t>
            </a:r>
          </a:p>
          <a:p>
            <a:endParaRPr lang="nl-NL" dirty="0" smtClean="0"/>
          </a:p>
          <a:p>
            <a:endParaRPr lang="nl-NL" dirty="0" smtClean="0"/>
          </a:p>
          <a:p>
            <a:r>
              <a:rPr lang="nl-NL" dirty="0" smtClean="0"/>
              <a:t>Kosten van de </a:t>
            </a:r>
            <a:r>
              <a:rPr lang="nl-NL" b="1" dirty="0" smtClean="0"/>
              <a:t>te</a:t>
            </a:r>
            <a:r>
              <a:rPr lang="nl-NL" b="1" baseline="0" dirty="0" smtClean="0"/>
              <a:t> beoordelen waarderingstekens </a:t>
            </a:r>
            <a:r>
              <a:rPr lang="nl-NL" baseline="0" dirty="0" smtClean="0"/>
              <a:t>liggen tussen de 25 en 30 euro. Vriendschapsteken: 25 euro (zonder beoordeling bij de scoutshop te kopen)</a:t>
            </a:r>
            <a:endParaRPr lang="nl-NL" dirty="0"/>
          </a:p>
        </p:txBody>
      </p:sp>
      <p:sp>
        <p:nvSpPr>
          <p:cNvPr id="4" name="Tijdelijke aanduiding voor dianummer 3"/>
          <p:cNvSpPr>
            <a:spLocks noGrp="1"/>
          </p:cNvSpPr>
          <p:nvPr>
            <p:ph type="sldNum" sz="quarter" idx="10"/>
          </p:nvPr>
        </p:nvSpPr>
        <p:spPr/>
        <p:txBody>
          <a:bodyPr/>
          <a:lstStyle/>
          <a:p>
            <a:fld id="{FB3923A5-7F5B-4E04-A4E7-EA5881012AA9}" type="slidenum">
              <a:rPr lang="nl-NL" smtClean="0"/>
              <a:t>13</a:t>
            </a:fld>
            <a:endParaRPr lang="nl-NL"/>
          </a:p>
        </p:txBody>
      </p:sp>
    </p:spTree>
    <p:extLst>
      <p:ext uri="{BB962C8B-B14F-4D97-AF65-F5344CB8AC3E}">
        <p14:creationId xmlns:p14="http://schemas.microsoft.com/office/powerpoint/2010/main" val="2629305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Wingdings" panose="05000000000000000000" pitchFamily="2" charset="2"/>
              <a:buChar char="Ø"/>
            </a:pPr>
            <a:r>
              <a:rPr lang="nl-NL" dirty="0" smtClean="0"/>
              <a:t>Het</a:t>
            </a:r>
            <a:r>
              <a:rPr lang="nl-NL" baseline="0" dirty="0" smtClean="0"/>
              <a:t> geheime van de aanvraag en de uitreiking is uiteraard al een verrassing!</a:t>
            </a:r>
          </a:p>
          <a:p>
            <a:pPr marL="171450" indent="-171450">
              <a:buFont typeface="Wingdings" panose="05000000000000000000" pitchFamily="2" charset="2"/>
              <a:buChar char="Ø"/>
            </a:pPr>
            <a:r>
              <a:rPr lang="nl-NL" baseline="0" dirty="0" smtClean="0"/>
              <a:t>Nodig familieleden en betrokken scouts uit. Denk ook aan de andere teams waar iemand werkzaam is (regio – land). </a:t>
            </a:r>
          </a:p>
          <a:p>
            <a:pPr marL="171450" indent="-171450">
              <a:buFont typeface="Wingdings" panose="05000000000000000000" pitchFamily="2" charset="2"/>
              <a:buChar char="Ø"/>
            </a:pPr>
            <a:r>
              <a:rPr lang="nl-NL" baseline="0" dirty="0" smtClean="0"/>
              <a:t>Het Teken van Moed en de Zilveren wolf worden altijd uitgereikt door iemand van het landelijke bestuur. Jullie stemmen met elkaar af hoe en wat en waar..  De LBW helpt mee dat jullie in contact komen met elkaar.</a:t>
            </a:r>
          </a:p>
          <a:p>
            <a:pPr marL="0" indent="0">
              <a:buFont typeface="Wingdings" panose="05000000000000000000" pitchFamily="2" charset="2"/>
              <a:buNone/>
            </a:pPr>
            <a:endParaRPr lang="nl-NL" baseline="0" dirty="0" smtClean="0"/>
          </a:p>
          <a:p>
            <a:pPr marL="171450" indent="-171450">
              <a:buFont typeface="Wingdings" panose="05000000000000000000" pitchFamily="2" charset="2"/>
              <a:buChar char="Ø"/>
            </a:pPr>
            <a:r>
              <a:rPr lang="nl-NL" baseline="0" dirty="0" smtClean="0"/>
              <a:t>Vergeet niet om trots en zichtbaar te zijn: een artikel in de plaatselijke krant of een item op de lokale tv?. Sowieso natuurlijk in de eigen nieuwsbrief: ouders en vrienden van de groep/regio/landelijk team mogen het ook weten!</a:t>
            </a:r>
          </a:p>
          <a:p>
            <a:pPr marL="171450" indent="-171450">
              <a:buFont typeface="Wingdings" panose="05000000000000000000" pitchFamily="2" charset="2"/>
              <a:buChar char="Ø"/>
            </a:pPr>
            <a:endParaRPr lang="nl-NL" baseline="0" dirty="0" smtClean="0"/>
          </a:p>
          <a:p>
            <a:pPr marL="171450" indent="-171450">
              <a:buFont typeface="Wingdings" panose="05000000000000000000" pitchFamily="2" charset="2"/>
              <a:buChar char="Ø"/>
            </a:pPr>
            <a:r>
              <a:rPr lang="nl-NL" baseline="0" dirty="0" smtClean="0"/>
              <a:t>Pas er voor op dat je een waarderingsteken niet pas aanvraagt als iemand WEG gaat: het is geen oprotpremie </a:t>
            </a:r>
            <a:r>
              <a:rPr lang="nl-NL" baseline="0" dirty="0" smtClean="0">
                <a:sym typeface="Wingdings" panose="05000000000000000000" pitchFamily="2" charset="2"/>
              </a:rPr>
              <a:t>… het is een aanmoediging om vooral zo goed bezig te blijven  en voor anderen een bron van inspiratie.</a:t>
            </a:r>
            <a:endParaRPr lang="nl-NL" baseline="0" dirty="0" smtClean="0"/>
          </a:p>
        </p:txBody>
      </p:sp>
      <p:sp>
        <p:nvSpPr>
          <p:cNvPr id="4" name="Tijdelijke aanduiding voor dianummer 3"/>
          <p:cNvSpPr>
            <a:spLocks noGrp="1"/>
          </p:cNvSpPr>
          <p:nvPr>
            <p:ph type="sldNum" sz="quarter" idx="10"/>
          </p:nvPr>
        </p:nvSpPr>
        <p:spPr/>
        <p:txBody>
          <a:bodyPr/>
          <a:lstStyle/>
          <a:p>
            <a:fld id="{FB3923A5-7F5B-4E04-A4E7-EA5881012AA9}" type="slidenum">
              <a:rPr lang="nl-NL" smtClean="0"/>
              <a:t>14</a:t>
            </a:fld>
            <a:endParaRPr lang="nl-NL"/>
          </a:p>
        </p:txBody>
      </p:sp>
    </p:spTree>
    <p:extLst>
      <p:ext uri="{BB962C8B-B14F-4D97-AF65-F5344CB8AC3E}">
        <p14:creationId xmlns:p14="http://schemas.microsoft.com/office/powerpoint/2010/main" val="37270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r>
              <a:rPr lang="nl-NL" dirty="0" smtClean="0"/>
              <a:t>Waarderen</a:t>
            </a:r>
            <a:r>
              <a:rPr lang="nl-NL" baseline="0" dirty="0" smtClean="0"/>
              <a:t> kan uiteraard op meer manieren.  </a:t>
            </a:r>
            <a:endParaRPr lang="nl-NL" dirty="0" smtClean="0"/>
          </a:p>
          <a:p>
            <a:r>
              <a:rPr lang="nl-NL" dirty="0" smtClean="0"/>
              <a:t>Meer </a:t>
            </a:r>
            <a:r>
              <a:rPr lang="nl-NL" dirty="0" smtClean="0"/>
              <a:t>informatie over waardering </a:t>
            </a:r>
            <a:r>
              <a:rPr lang="nl-NL" dirty="0" smtClean="0"/>
              <a:t>en ideeën</a:t>
            </a:r>
            <a:r>
              <a:rPr lang="nl-NL" baseline="0" dirty="0" smtClean="0"/>
              <a:t> voor</a:t>
            </a:r>
            <a:r>
              <a:rPr lang="nl-NL" dirty="0" smtClean="0"/>
              <a:t> </a:t>
            </a:r>
            <a:r>
              <a:rPr lang="nl-NL" dirty="0" smtClean="0"/>
              <a:t>andere vormen van waarderen zijn</a:t>
            </a:r>
            <a:r>
              <a:rPr lang="nl-NL" baseline="0" dirty="0" smtClean="0"/>
              <a:t> te vinden op de website bij duurzaam vrijwilligersbeleid: de digitale Walvis: </a:t>
            </a:r>
            <a:r>
              <a:rPr lang="nl-NL" b="1" baseline="0" dirty="0" smtClean="0"/>
              <a:t>Binden</a:t>
            </a:r>
            <a:r>
              <a:rPr lang="nl-NL" baseline="0" dirty="0" smtClean="0"/>
              <a:t> (werken aan relatie</a:t>
            </a:r>
            <a:r>
              <a:rPr lang="nl-NL" baseline="0" dirty="0" smtClean="0"/>
              <a:t>)</a:t>
            </a:r>
          </a:p>
          <a:p>
            <a:endParaRPr lang="nl-NL" baseline="0" dirty="0" smtClean="0"/>
          </a:p>
          <a:p>
            <a:r>
              <a:rPr lang="nl-NL" baseline="0" dirty="0" smtClean="0"/>
              <a:t>Vragen over duurzaam vrijwilligersbeleid: hrm@scouting.nl</a:t>
            </a:r>
          </a:p>
          <a:p>
            <a:r>
              <a:rPr lang="nl-NL" baseline="0" dirty="0" smtClean="0"/>
              <a:t>De waarderingstekens worden geborgd door de Landelijke Beoordelingscommissie Waarderingstekens (LBW), onderdeel van het landelijke HRM team. </a:t>
            </a:r>
            <a:endParaRPr lang="nl-NL" dirty="0"/>
          </a:p>
        </p:txBody>
      </p:sp>
      <p:sp>
        <p:nvSpPr>
          <p:cNvPr id="4" name="Tijdelijke aanduiding voor dianummer 3"/>
          <p:cNvSpPr>
            <a:spLocks noGrp="1"/>
          </p:cNvSpPr>
          <p:nvPr>
            <p:ph type="sldNum" sz="quarter" idx="10"/>
          </p:nvPr>
        </p:nvSpPr>
        <p:spPr/>
        <p:txBody>
          <a:bodyPr/>
          <a:lstStyle/>
          <a:p>
            <a:fld id="{FB3923A5-7F5B-4E04-A4E7-EA5881012AA9}" type="slidenum">
              <a:rPr lang="nl-NL" smtClean="0"/>
              <a:t>15</a:t>
            </a:fld>
            <a:endParaRPr lang="nl-NL"/>
          </a:p>
        </p:txBody>
      </p:sp>
    </p:spTree>
    <p:extLst>
      <p:ext uri="{BB962C8B-B14F-4D97-AF65-F5344CB8AC3E}">
        <p14:creationId xmlns:p14="http://schemas.microsoft.com/office/powerpoint/2010/main" val="4029650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3923A5-7F5B-4E04-A4E7-EA5881012AA9}" type="slidenum">
              <a:rPr lang="nl-NL" smtClean="0"/>
              <a:t>16</a:t>
            </a:fld>
            <a:endParaRPr lang="nl-NL"/>
          </a:p>
        </p:txBody>
      </p:sp>
    </p:spTree>
    <p:extLst>
      <p:ext uri="{BB962C8B-B14F-4D97-AF65-F5344CB8AC3E}">
        <p14:creationId xmlns:p14="http://schemas.microsoft.com/office/powerpoint/2010/main" val="408098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a:t>
            </a:r>
            <a:r>
              <a:rPr lang="nl-NL" baseline="0" dirty="0" smtClean="0"/>
              <a:t> zijn vier nieuwe waarderingstekens: de Gouden Vos, de Gouden Oehoe, het Gouden Edelhert en de Zilveren Wolf.</a:t>
            </a:r>
          </a:p>
          <a:p>
            <a:endParaRPr lang="nl-NL" baseline="0" dirty="0" smtClean="0"/>
          </a:p>
          <a:p>
            <a:r>
              <a:rPr lang="nl-NL" baseline="0" dirty="0" smtClean="0"/>
              <a:t>De Zilveren Wolf is het hoogste waarderingsteken. </a:t>
            </a:r>
            <a:endParaRPr lang="nl-NL" dirty="0"/>
          </a:p>
        </p:txBody>
      </p:sp>
      <p:sp>
        <p:nvSpPr>
          <p:cNvPr id="4" name="Tijdelijke aanduiding voor dianummer 3"/>
          <p:cNvSpPr>
            <a:spLocks noGrp="1"/>
          </p:cNvSpPr>
          <p:nvPr>
            <p:ph type="sldNum" sz="quarter" idx="10"/>
          </p:nvPr>
        </p:nvSpPr>
        <p:spPr/>
        <p:txBody>
          <a:bodyPr/>
          <a:lstStyle/>
          <a:p>
            <a:fld id="{FB3923A5-7F5B-4E04-A4E7-EA5881012AA9}" type="slidenum">
              <a:rPr lang="nl-NL" smtClean="0"/>
              <a:t>3</a:t>
            </a:fld>
            <a:endParaRPr lang="nl-NL"/>
          </a:p>
        </p:txBody>
      </p:sp>
    </p:spTree>
    <p:extLst>
      <p:ext uri="{BB962C8B-B14F-4D97-AF65-F5344CB8AC3E}">
        <p14:creationId xmlns:p14="http://schemas.microsoft.com/office/powerpoint/2010/main" val="317417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Iedereen die</a:t>
            </a:r>
            <a:r>
              <a:rPr lang="nl-NL" baseline="0" dirty="0" smtClean="0"/>
              <a:t> een waarderingsteken ‘oude stijl’ heeft ontvangen kan vanaf nu een bijbehorende badge kopen in de webshop van de Scoutshop.  Voordat je het koopt wordt gecontroleerd of je in SOL inderdaad een teken geregistreerd hebt staan</a:t>
            </a:r>
            <a:endParaRPr lang="nl-NL" dirty="0"/>
          </a:p>
        </p:txBody>
      </p:sp>
      <p:sp>
        <p:nvSpPr>
          <p:cNvPr id="4" name="Tijdelijke aanduiding voor dianummer 3"/>
          <p:cNvSpPr>
            <a:spLocks noGrp="1"/>
          </p:cNvSpPr>
          <p:nvPr>
            <p:ph type="sldNum" sz="quarter" idx="10"/>
          </p:nvPr>
        </p:nvSpPr>
        <p:spPr/>
        <p:txBody>
          <a:bodyPr/>
          <a:lstStyle/>
          <a:p>
            <a:fld id="{FB3923A5-7F5B-4E04-A4E7-EA5881012AA9}" type="slidenum">
              <a:rPr lang="nl-NL" smtClean="0"/>
              <a:t>4</a:t>
            </a:fld>
            <a:endParaRPr lang="nl-NL"/>
          </a:p>
        </p:txBody>
      </p:sp>
    </p:spTree>
    <p:extLst>
      <p:ext uri="{BB962C8B-B14F-4D97-AF65-F5344CB8AC3E}">
        <p14:creationId xmlns:p14="http://schemas.microsoft.com/office/powerpoint/2010/main" val="305840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De</a:t>
            </a:r>
            <a:r>
              <a:rPr lang="nl-NL" baseline="0" dirty="0" smtClean="0"/>
              <a:t> omgekeerde volgorde wordt veroorzaakt door het feit dat de nieuwe waarderingstekens aansluiten bij de WOSM waar de bronzen wolf de hoogste onderscheiding is. De WAGGGS heeft een bronzen medaille als waarderingsteken.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FB3923A5-7F5B-4E04-A4E7-EA5881012AA9}" type="slidenum">
              <a:rPr lang="nl-NL" smtClean="0"/>
              <a:t>5</a:t>
            </a:fld>
            <a:endParaRPr lang="nl-NL"/>
          </a:p>
        </p:txBody>
      </p:sp>
    </p:spTree>
    <p:extLst>
      <p:ext uri="{BB962C8B-B14F-4D97-AF65-F5344CB8AC3E}">
        <p14:creationId xmlns:p14="http://schemas.microsoft.com/office/powerpoint/2010/main" val="316271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a:t>
            </a:r>
            <a:r>
              <a:rPr lang="nl-NL" baseline="0" dirty="0" smtClean="0"/>
              <a:t> mogelijkheden voor het Vriendschapsteken en het Teken van Moed zijn uitgebreid:</a:t>
            </a:r>
          </a:p>
          <a:p>
            <a:pPr marL="171450" indent="-171450">
              <a:buFontTx/>
              <a:buChar char="-"/>
            </a:pPr>
            <a:r>
              <a:rPr lang="nl-NL" baseline="0" dirty="0" smtClean="0"/>
              <a:t>Het Vriendschapsteken kan nu ook aan medescouts uitgereikt worden.</a:t>
            </a:r>
          </a:p>
          <a:p>
            <a:pPr marL="171450" indent="-171450">
              <a:buFontTx/>
              <a:buChar char="-"/>
            </a:pPr>
            <a:r>
              <a:rPr lang="nl-NL" baseline="0" dirty="0" smtClean="0"/>
              <a:t>Het Teken van Moed kan ook aan volwassen leden uitgereikt worden</a:t>
            </a:r>
          </a:p>
          <a:p>
            <a:pPr marL="171450" indent="-171450">
              <a:buFontTx/>
              <a:buChar char="-"/>
            </a:pPr>
            <a:endParaRPr lang="nl-NL" baseline="0" dirty="0" smtClean="0"/>
          </a:p>
          <a:p>
            <a:pPr marL="0" indent="0">
              <a:buFontTx/>
              <a:buNone/>
            </a:pPr>
            <a:r>
              <a:rPr lang="nl-NL" baseline="0" dirty="0" smtClean="0"/>
              <a:t>Er zijn daarnaast drie nieuwe tekens: Teken voor Bijzondere Verdienste, Teken voor Maatschappelijk Inzet en Ereteken. </a:t>
            </a:r>
          </a:p>
          <a:p>
            <a:pPr marL="0" indent="0">
              <a:buFontTx/>
              <a:buNone/>
            </a:pPr>
            <a:endParaRPr lang="nl-NL" baseline="0" dirty="0" smtClean="0"/>
          </a:p>
          <a:p>
            <a:pPr marL="0" indent="0">
              <a:buFontTx/>
              <a:buNone/>
            </a:pPr>
            <a:r>
              <a:rPr lang="nl-NL" baseline="0" dirty="0" smtClean="0"/>
              <a:t>Teken voor Bijzondere Verdienste is voor bijzondere maar </a:t>
            </a:r>
            <a:r>
              <a:rPr lang="nl-NL" baseline="0" dirty="0" err="1" smtClean="0"/>
              <a:t>kortdurige</a:t>
            </a:r>
            <a:r>
              <a:rPr lang="nl-NL" baseline="0" dirty="0" smtClean="0"/>
              <a:t> inzet, bijvoorbeeld bij het (meehelpen) organiseren van een evenement. Het Teken voor Maatschappelijke inzet is voor leden die zich inzetten voor de maatschappij en hierbij initiator zijn van activiteiten. Ook jeugdleden (scouts, </a:t>
            </a:r>
            <a:r>
              <a:rPr lang="nl-NL" baseline="0" dirty="0" err="1" smtClean="0"/>
              <a:t>explorers</a:t>
            </a:r>
            <a:r>
              <a:rPr lang="nl-NL" baseline="0" dirty="0" smtClean="0"/>
              <a:t>, roverscouts) kunnen in aanmerking komen. </a:t>
            </a:r>
          </a:p>
          <a:p>
            <a:pPr marL="0" indent="0">
              <a:buFontTx/>
              <a:buNone/>
            </a:pPr>
            <a:endParaRPr lang="nl-NL" baseline="0" dirty="0" smtClean="0"/>
          </a:p>
          <a:p>
            <a:pPr marL="0" indent="0">
              <a:buFontTx/>
              <a:buNone/>
            </a:pPr>
            <a:r>
              <a:rPr lang="nl-NL" sz="1200" kern="1200" dirty="0" smtClean="0">
                <a:solidFill>
                  <a:schemeClr val="tx1"/>
                </a:solidFill>
                <a:effectLst/>
                <a:latin typeface="+mn-lt"/>
                <a:ea typeface="+mn-ea"/>
                <a:cs typeface="+mn-cs"/>
              </a:rPr>
              <a:t>Het Ereteken is een teken dat gezien kan worden als bedankje voor iemands inzet, bijvoorbeeld voor oud-leden van een groep. Aan het toekennen van dit teken zijn verder geen eisen gesteld. </a:t>
            </a:r>
            <a:endParaRPr lang="nl-NL" dirty="0"/>
          </a:p>
        </p:txBody>
      </p:sp>
      <p:sp>
        <p:nvSpPr>
          <p:cNvPr id="4" name="Tijdelijke aanduiding voor dianummer 3"/>
          <p:cNvSpPr>
            <a:spLocks noGrp="1"/>
          </p:cNvSpPr>
          <p:nvPr>
            <p:ph type="sldNum" sz="quarter" idx="10"/>
          </p:nvPr>
        </p:nvSpPr>
        <p:spPr/>
        <p:txBody>
          <a:bodyPr/>
          <a:lstStyle/>
          <a:p>
            <a:fld id="{FB3923A5-7F5B-4E04-A4E7-EA5881012AA9}" type="slidenum">
              <a:rPr lang="nl-NL" smtClean="0"/>
              <a:t>6</a:t>
            </a:fld>
            <a:endParaRPr lang="nl-NL"/>
          </a:p>
        </p:txBody>
      </p:sp>
    </p:spTree>
    <p:extLst>
      <p:ext uri="{BB962C8B-B14F-4D97-AF65-F5344CB8AC3E}">
        <p14:creationId xmlns:p14="http://schemas.microsoft.com/office/powerpoint/2010/main" val="990168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Nieuw is dat het teken van moed nu ook een medaille is. Voorheen was het alleen een certificaat</a:t>
            </a:r>
            <a:endParaRPr lang="nl-NL" dirty="0"/>
          </a:p>
        </p:txBody>
      </p:sp>
      <p:sp>
        <p:nvSpPr>
          <p:cNvPr id="4" name="Tijdelijke aanduiding voor dianummer 3"/>
          <p:cNvSpPr>
            <a:spLocks noGrp="1"/>
          </p:cNvSpPr>
          <p:nvPr>
            <p:ph type="sldNum" sz="quarter" idx="10"/>
          </p:nvPr>
        </p:nvSpPr>
        <p:spPr/>
        <p:txBody>
          <a:bodyPr/>
          <a:lstStyle/>
          <a:p>
            <a:fld id="{FB3923A5-7F5B-4E04-A4E7-EA5881012AA9}" type="slidenum">
              <a:rPr lang="nl-NL" smtClean="0"/>
              <a:t>7</a:t>
            </a:fld>
            <a:endParaRPr lang="nl-NL"/>
          </a:p>
        </p:txBody>
      </p:sp>
    </p:spTree>
    <p:extLst>
      <p:ext uri="{BB962C8B-B14F-4D97-AF65-F5344CB8AC3E}">
        <p14:creationId xmlns:p14="http://schemas.microsoft.com/office/powerpoint/2010/main" val="77605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Voorbeelden:</a:t>
            </a:r>
          </a:p>
          <a:p>
            <a:r>
              <a:rPr lang="nl-NL" dirty="0" smtClean="0"/>
              <a:t>externe sponsor die je groep heeft geholpen, </a:t>
            </a:r>
          </a:p>
          <a:p>
            <a:r>
              <a:rPr lang="nl-NL" dirty="0" smtClean="0"/>
              <a:t>een ouder die al jaren klust op het gebouw of </a:t>
            </a:r>
          </a:p>
          <a:p>
            <a:r>
              <a:rPr lang="nl-NL" dirty="0" smtClean="0"/>
              <a:t>een internationale scout of guide met wie je in het buitenland in contact bent gekomen</a:t>
            </a:r>
            <a:endParaRPr lang="nl-NL" dirty="0"/>
          </a:p>
        </p:txBody>
      </p:sp>
      <p:sp>
        <p:nvSpPr>
          <p:cNvPr id="4" name="Tijdelijke aanduiding voor dianummer 3"/>
          <p:cNvSpPr>
            <a:spLocks noGrp="1"/>
          </p:cNvSpPr>
          <p:nvPr>
            <p:ph type="sldNum" sz="quarter" idx="10"/>
          </p:nvPr>
        </p:nvSpPr>
        <p:spPr/>
        <p:txBody>
          <a:bodyPr/>
          <a:lstStyle/>
          <a:p>
            <a:fld id="{FB3923A5-7F5B-4E04-A4E7-EA5881012AA9}" type="slidenum">
              <a:rPr lang="nl-NL" smtClean="0"/>
              <a:t>8</a:t>
            </a:fld>
            <a:endParaRPr lang="nl-NL"/>
          </a:p>
        </p:txBody>
      </p:sp>
    </p:spTree>
    <p:extLst>
      <p:ext uri="{BB962C8B-B14F-4D97-AF65-F5344CB8AC3E}">
        <p14:creationId xmlns:p14="http://schemas.microsoft.com/office/powerpoint/2010/main" val="2034941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Dit teken is bedoeld voor vrijwilligers die zich een korte periode bovengemiddeld in gezet hebben voor Scouting Nederland, bijvoorbeeld voor het ondersteunen van een landelijk project. </a:t>
            </a:r>
          </a:p>
          <a:p>
            <a:pPr marL="0" indent="0">
              <a:buNone/>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FB3923A5-7F5B-4E04-A4E7-EA5881012AA9}" type="slidenum">
              <a:rPr lang="nl-NL" smtClean="0"/>
              <a:t>9</a:t>
            </a:fld>
            <a:endParaRPr lang="nl-NL"/>
          </a:p>
        </p:txBody>
      </p:sp>
    </p:spTree>
    <p:extLst>
      <p:ext uri="{BB962C8B-B14F-4D97-AF65-F5344CB8AC3E}">
        <p14:creationId xmlns:p14="http://schemas.microsoft.com/office/powerpoint/2010/main" val="150223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Een lid dat zich </a:t>
            </a:r>
            <a:r>
              <a:rPr lang="nl-NL" dirty="0" smtClean="0"/>
              <a:t>opvallend heeft </a:t>
            </a:r>
            <a:r>
              <a:rPr lang="nl-NL" dirty="0" smtClean="0"/>
              <a:t>ingezet een voor (lokale) maatschappelijke kwesties. Denk aan inzet voor samenwerking, diversiteit of de natuur om ons heen. </a:t>
            </a:r>
          </a:p>
          <a:p>
            <a:pPr marL="0" indent="0">
              <a:buNone/>
            </a:pPr>
            <a:endParaRPr lang="nl-NL" dirty="0" smtClean="0"/>
          </a:p>
          <a:p>
            <a:r>
              <a:rPr lang="nl-NL" dirty="0" smtClean="0"/>
              <a:t>Een vrijwilliger die initiator is van een activiteit, kan een teken voor maatschappelijke inzet ontvangen.</a:t>
            </a:r>
          </a:p>
          <a:p>
            <a:endParaRPr lang="nl-NL" dirty="0" smtClean="0"/>
          </a:p>
          <a:p>
            <a:r>
              <a:rPr lang="nl-NL" dirty="0" smtClean="0"/>
              <a:t>Voor jeugdleden (scouts, </a:t>
            </a:r>
            <a:r>
              <a:rPr lang="nl-NL" dirty="0" err="1" smtClean="0"/>
              <a:t>explorers</a:t>
            </a:r>
            <a:r>
              <a:rPr lang="nl-NL" dirty="0" smtClean="0"/>
              <a:t> en roverscouts) moet er aantoonbaar meer zijn gedaan dan de deelname aan reguliere activiteiten die al voorkomen in het Scoutingprogramma.</a:t>
            </a:r>
          </a:p>
          <a:p>
            <a:endParaRPr lang="nl-NL" dirty="0"/>
          </a:p>
        </p:txBody>
      </p:sp>
      <p:sp>
        <p:nvSpPr>
          <p:cNvPr id="4" name="Tijdelijke aanduiding voor dianummer 3"/>
          <p:cNvSpPr>
            <a:spLocks noGrp="1"/>
          </p:cNvSpPr>
          <p:nvPr>
            <p:ph type="sldNum" sz="quarter" idx="10"/>
          </p:nvPr>
        </p:nvSpPr>
        <p:spPr/>
        <p:txBody>
          <a:bodyPr/>
          <a:lstStyle/>
          <a:p>
            <a:fld id="{FB3923A5-7F5B-4E04-A4E7-EA5881012AA9}" type="slidenum">
              <a:rPr lang="nl-NL" smtClean="0"/>
              <a:t>10</a:t>
            </a:fld>
            <a:endParaRPr lang="nl-NL"/>
          </a:p>
        </p:txBody>
      </p:sp>
    </p:spTree>
    <p:extLst>
      <p:ext uri="{BB962C8B-B14F-4D97-AF65-F5344CB8AC3E}">
        <p14:creationId xmlns:p14="http://schemas.microsoft.com/office/powerpoint/2010/main" val="3769504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243668"/>
            <a:ext cx="12203113" cy="2073276"/>
          </a:xfrm>
          <a:prstGeom prst="rect">
            <a:avLst/>
          </a:prstGeom>
        </p:spPr>
      </p:pic>
      <p:sp>
        <p:nvSpPr>
          <p:cNvPr id="2" name="Titel 1"/>
          <p:cNvSpPr>
            <a:spLocks noGrp="1"/>
          </p:cNvSpPr>
          <p:nvPr>
            <p:ph type="ctrTitle"/>
          </p:nvPr>
        </p:nvSpPr>
        <p:spPr>
          <a:xfrm>
            <a:off x="1524000" y="2530477"/>
            <a:ext cx="9144000" cy="749829"/>
          </a:xfrm>
        </p:spPr>
        <p:txBody>
          <a:bodyPr anchor="b">
            <a:normAutofit/>
          </a:bodyPr>
          <a:lstStyle>
            <a:lvl1pPr algn="l">
              <a:defRPr sz="4000">
                <a:latin typeface="Impact" panose="020B080603090205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1524000" y="3280306"/>
            <a:ext cx="9144000" cy="741361"/>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p:cNvSpPr>
            <a:spLocks noGrp="1"/>
          </p:cNvSpPr>
          <p:nvPr>
            <p:ph type="dt" sz="half" idx="10"/>
          </p:nvPr>
        </p:nvSpPr>
        <p:spPr/>
        <p:txBody>
          <a:bodyPr/>
          <a:lstStyle/>
          <a:p>
            <a:fld id="{6FA084DF-3D93-4688-84FB-12C754A53BB2}" type="datetimeFigureOut">
              <a:rPr lang="nl-NL" smtClean="0"/>
              <a:t>17-4-2019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3" cstate="print">
            <a:extLst>
              <a:ext uri="{28A0092B-C50C-407E-A947-70E740481C1C}">
                <a14:useLocalDpi xmlns:a14="http://schemas.microsoft.com/office/drawing/2010/main" val="0"/>
              </a:ext>
            </a:extLst>
          </a:blip>
          <a:stretch>
            <a:fillRect/>
          </a:stretch>
        </p:blipFill>
        <p:spPr>
          <a:xfrm>
            <a:off x="9643533" y="2530477"/>
            <a:ext cx="1626859" cy="1527334"/>
          </a:xfrm>
          <a:prstGeom prst="rect">
            <a:avLst/>
          </a:prstGeom>
        </p:spPr>
      </p:pic>
    </p:spTree>
    <p:extLst>
      <p:ext uri="{BB962C8B-B14F-4D97-AF65-F5344CB8AC3E}">
        <p14:creationId xmlns:p14="http://schemas.microsoft.com/office/powerpoint/2010/main" val="90594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FA084DF-3D93-4688-84FB-12C754A53BB2}" type="datetimeFigureOut">
              <a:rPr lang="nl-NL" smtClean="0"/>
              <a:t>17-4-2019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7"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715676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FA084DF-3D93-4688-84FB-12C754A53BB2}" type="datetimeFigureOut">
              <a:rPr lang="nl-NL" smtClean="0"/>
              <a:t>17-4-2019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7"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32091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 y="365118"/>
            <a:ext cx="12192086" cy="639493"/>
          </a:xfrm>
          <a:prstGeom prst="rect">
            <a:avLst/>
          </a:prstGeom>
        </p:spPr>
      </p:pic>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FA084DF-3D93-4688-84FB-12C754A53BB2}" type="datetimeFigureOut">
              <a:rPr lang="nl-NL" smtClean="0"/>
              <a:t>17-4-2019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3"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307182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6FA084DF-3D93-4688-84FB-12C754A53BB2}" type="datetimeFigureOut">
              <a:rPr lang="nl-NL" smtClean="0"/>
              <a:t>17-4-2019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7"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312458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FA084DF-3D93-4688-84FB-12C754A53BB2}" type="datetimeFigureOut">
              <a:rPr lang="nl-NL" smtClean="0"/>
              <a:t>17-4-2019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08833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FA084DF-3D93-4688-84FB-12C754A53BB2}" type="datetimeFigureOut">
              <a:rPr lang="nl-NL" smtClean="0"/>
              <a:t>17-4-2019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1064720-9D41-41ED-BA0B-EC04DD3983EB}" type="slidenum">
              <a:rPr lang="nl-NL" smtClean="0"/>
              <a:t>‹nr.›</a:t>
            </a:fld>
            <a:endParaRPr lang="nl-NL"/>
          </a:p>
        </p:txBody>
      </p:sp>
      <p:pic>
        <p:nvPicPr>
          <p:cNvPr id="10"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108856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6FA084DF-3D93-4688-84FB-12C754A53BB2}" type="datetimeFigureOut">
              <a:rPr lang="nl-NL" smtClean="0"/>
              <a:t>17-4-2019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1064720-9D41-41ED-BA0B-EC04DD3983EB}" type="slidenum">
              <a:rPr lang="nl-NL" smtClean="0"/>
              <a:t>‹nr.›</a:t>
            </a:fld>
            <a:endParaRPr lang="nl-NL"/>
          </a:p>
        </p:txBody>
      </p:sp>
      <p:pic>
        <p:nvPicPr>
          <p:cNvPr id="6"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06374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FA084DF-3D93-4688-84FB-12C754A53BB2}" type="datetimeFigureOut">
              <a:rPr lang="nl-NL" smtClean="0"/>
              <a:t>17-4-2019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1064720-9D41-41ED-BA0B-EC04DD3983EB}" type="slidenum">
              <a:rPr lang="nl-NL" smtClean="0"/>
              <a:t>‹nr.›</a:t>
            </a:fld>
            <a:endParaRPr lang="nl-NL"/>
          </a:p>
        </p:txBody>
      </p:sp>
      <p:pic>
        <p:nvPicPr>
          <p:cNvPr id="5"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95750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FA084DF-3D93-4688-84FB-12C754A53BB2}" type="datetimeFigureOut">
              <a:rPr lang="nl-NL" smtClean="0"/>
              <a:t>17-4-2019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08663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FA084DF-3D93-4688-84FB-12C754A53BB2}" type="datetimeFigureOut">
              <a:rPr lang="nl-NL" smtClean="0"/>
              <a:t>17-4-2019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369211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639489"/>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326092"/>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084DF-3D93-4688-84FB-12C754A53BB2}" type="datetimeFigureOut">
              <a:rPr lang="nl-NL" smtClean="0"/>
              <a:t>17-4-2019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11514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64720-9D41-41ED-BA0B-EC04DD3983EB}" type="slidenum">
              <a:rPr lang="nl-NL" smtClean="0"/>
              <a:t>‹nr.›</a:t>
            </a:fld>
            <a:endParaRPr lang="nl-NL"/>
          </a:p>
        </p:txBody>
      </p:sp>
    </p:spTree>
    <p:extLst>
      <p:ext uri="{BB962C8B-B14F-4D97-AF65-F5344CB8AC3E}">
        <p14:creationId xmlns:p14="http://schemas.microsoft.com/office/powerpoint/2010/main" val="1321050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Waarderingstekens</a:t>
            </a:r>
          </a:p>
        </p:txBody>
      </p:sp>
      <p:sp>
        <p:nvSpPr>
          <p:cNvPr id="3" name="Ondertitel 2"/>
          <p:cNvSpPr>
            <a:spLocks noGrp="1"/>
          </p:cNvSpPr>
          <p:nvPr>
            <p:ph type="subTitle" idx="1"/>
          </p:nvPr>
        </p:nvSpPr>
        <p:spPr/>
        <p:txBody>
          <a:bodyPr/>
          <a:lstStyle/>
          <a:p>
            <a:r>
              <a:rPr lang="nl-NL" dirty="0"/>
              <a:t>Korte presentatie bestemd voor de </a:t>
            </a:r>
            <a:r>
              <a:rPr lang="nl-NL" dirty="0" smtClean="0"/>
              <a:t>groepsraad of regioraad</a:t>
            </a:r>
            <a:endParaRPr lang="nl-NL" dirty="0"/>
          </a:p>
        </p:txBody>
      </p:sp>
      <p:pic>
        <p:nvPicPr>
          <p:cNvPr id="4" name="Afbeelding 3">
            <a:extLst>
              <a:ext uri="{FF2B5EF4-FFF2-40B4-BE49-F238E27FC236}">
                <a16:creationId xmlns:a16="http://schemas.microsoft.com/office/drawing/2014/main" xmlns="" id="{FA983D44-B808-438E-A550-6EE82A3631E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6860" y="4466757"/>
            <a:ext cx="2265680" cy="2243273"/>
          </a:xfrm>
          <a:prstGeom prst="rect">
            <a:avLst/>
          </a:prstGeom>
        </p:spPr>
      </p:pic>
    </p:spTree>
    <p:extLst>
      <p:ext uri="{BB962C8B-B14F-4D97-AF65-F5344CB8AC3E}">
        <p14:creationId xmlns:p14="http://schemas.microsoft.com/office/powerpoint/2010/main" val="1277820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57CF33D-9792-437F-B091-2BE7E14F50F9}"/>
              </a:ext>
            </a:extLst>
          </p:cNvPr>
          <p:cNvSpPr>
            <a:spLocks noGrp="1"/>
          </p:cNvSpPr>
          <p:nvPr>
            <p:ph type="title"/>
          </p:nvPr>
        </p:nvSpPr>
        <p:spPr/>
        <p:txBody>
          <a:bodyPr>
            <a:normAutofit/>
          </a:bodyPr>
          <a:lstStyle/>
          <a:p>
            <a:r>
              <a:rPr lang="nl-NL" dirty="0"/>
              <a:t>Teken voor Maatschappelijk Inzet</a:t>
            </a:r>
          </a:p>
        </p:txBody>
      </p:sp>
      <p:sp>
        <p:nvSpPr>
          <p:cNvPr id="3" name="Tijdelijke aanduiding voor inhoud 2">
            <a:extLst>
              <a:ext uri="{FF2B5EF4-FFF2-40B4-BE49-F238E27FC236}">
                <a16:creationId xmlns:a16="http://schemas.microsoft.com/office/drawing/2014/main" xmlns="" id="{430B092C-F58D-4EF1-92A3-372D8B214B0A}"/>
              </a:ext>
            </a:extLst>
          </p:cNvPr>
          <p:cNvSpPr>
            <a:spLocks noGrp="1"/>
          </p:cNvSpPr>
          <p:nvPr>
            <p:ph idx="1"/>
          </p:nvPr>
        </p:nvSpPr>
        <p:spPr>
          <a:xfrm>
            <a:off x="838200" y="1326091"/>
            <a:ext cx="8991600" cy="5046133"/>
          </a:xfrm>
        </p:spPr>
        <p:txBody>
          <a:bodyPr>
            <a:normAutofit/>
          </a:bodyPr>
          <a:lstStyle/>
          <a:p>
            <a:pPr marL="0" indent="0">
              <a:buNone/>
            </a:pPr>
            <a:r>
              <a:rPr lang="nl-NL" dirty="0"/>
              <a:t>Een lid dat zich heeft ingezet een voor (lokale) maatschappelijke kwesties. </a:t>
            </a:r>
            <a:endParaRPr lang="nl-NL" dirty="0" smtClean="0"/>
          </a:p>
          <a:p>
            <a:pPr marL="0" indent="0">
              <a:buNone/>
            </a:pPr>
            <a:endParaRPr lang="nl-NL" dirty="0"/>
          </a:p>
          <a:p>
            <a:pPr marL="0" indent="0">
              <a:buNone/>
            </a:pPr>
            <a:r>
              <a:rPr lang="nl-NL" dirty="0" smtClean="0"/>
              <a:t>Vrijwilliger: initiator </a:t>
            </a:r>
            <a:r>
              <a:rPr lang="nl-NL" dirty="0"/>
              <a:t>is van een </a:t>
            </a:r>
            <a:r>
              <a:rPr lang="nl-NL" dirty="0" smtClean="0"/>
              <a:t>activiteit.</a:t>
            </a:r>
            <a:endParaRPr lang="nl-NL" dirty="0"/>
          </a:p>
          <a:p>
            <a:pPr marL="0" indent="0">
              <a:buNone/>
            </a:pPr>
            <a:endParaRPr lang="nl-NL" dirty="0" smtClean="0"/>
          </a:p>
          <a:p>
            <a:pPr marL="0" indent="0">
              <a:buNone/>
            </a:pPr>
            <a:r>
              <a:rPr lang="nl-NL" dirty="0" smtClean="0"/>
              <a:t>Jeugdleden: </a:t>
            </a:r>
            <a:endParaRPr lang="nl-NL" dirty="0" smtClean="0"/>
          </a:p>
          <a:p>
            <a:pPr marL="0" indent="0">
              <a:buNone/>
            </a:pPr>
            <a:r>
              <a:rPr lang="nl-NL" dirty="0" smtClean="0"/>
              <a:t>meer </a:t>
            </a:r>
            <a:r>
              <a:rPr lang="nl-NL" dirty="0" smtClean="0"/>
              <a:t>inzet dan </a:t>
            </a:r>
            <a:r>
              <a:rPr lang="nl-NL" dirty="0"/>
              <a:t>de deelname aan reguliere </a:t>
            </a:r>
            <a:r>
              <a:rPr lang="nl-NL" dirty="0" smtClean="0"/>
              <a:t>activiteiten</a:t>
            </a:r>
            <a:endParaRPr lang="nl-NL" dirty="0"/>
          </a:p>
        </p:txBody>
      </p:sp>
      <p:pic>
        <p:nvPicPr>
          <p:cNvPr id="6" name="Afbeelding 5">
            <a:extLst>
              <a:ext uri="{FF2B5EF4-FFF2-40B4-BE49-F238E27FC236}">
                <a16:creationId xmlns:a16="http://schemas.microsoft.com/office/drawing/2014/main" xmlns="" id="{96B6888C-00F0-4F4A-8BF6-CC09CB368B2E}"/>
              </a:ext>
            </a:extLst>
          </p:cNvPr>
          <p:cNvPicPr/>
          <p:nvPr/>
        </p:nvPicPr>
        <p:blipFill>
          <a:blip r:embed="rId3">
            <a:extLst>
              <a:ext uri="{28A0092B-C50C-407E-A947-70E740481C1C}">
                <a14:useLocalDpi xmlns:a14="http://schemas.microsoft.com/office/drawing/2010/main" val="0"/>
              </a:ext>
            </a:extLst>
          </a:blip>
          <a:stretch>
            <a:fillRect/>
          </a:stretch>
        </p:blipFill>
        <p:spPr>
          <a:xfrm>
            <a:off x="9923404" y="1302491"/>
            <a:ext cx="1342577" cy="3062680"/>
          </a:xfrm>
          <a:prstGeom prst="rect">
            <a:avLst/>
          </a:prstGeom>
        </p:spPr>
      </p:pic>
      <p:pic>
        <p:nvPicPr>
          <p:cNvPr id="7" name="Afbeelding 6">
            <a:extLst>
              <a:ext uri="{FF2B5EF4-FFF2-40B4-BE49-F238E27FC236}">
                <a16:creationId xmlns:a16="http://schemas.microsoft.com/office/drawing/2014/main" xmlns="" id="{968B3B3D-04C7-4D04-9164-2156263D9585}"/>
              </a:ext>
            </a:extLst>
          </p:cNvPr>
          <p:cNvPicPr/>
          <p:nvPr/>
        </p:nvPicPr>
        <p:blipFill>
          <a:blip r:embed="rId4">
            <a:extLst>
              <a:ext uri="{28A0092B-C50C-407E-A947-70E740481C1C}">
                <a14:useLocalDpi xmlns:a14="http://schemas.microsoft.com/office/drawing/2010/main" val="0"/>
              </a:ext>
            </a:extLst>
          </a:blip>
          <a:stretch>
            <a:fillRect/>
          </a:stretch>
        </p:blipFill>
        <p:spPr>
          <a:xfrm>
            <a:off x="9923404" y="4510648"/>
            <a:ext cx="1342577" cy="511031"/>
          </a:xfrm>
          <a:prstGeom prst="rect">
            <a:avLst/>
          </a:prstGeom>
        </p:spPr>
      </p:pic>
    </p:spTree>
    <p:extLst>
      <p:ext uri="{BB962C8B-B14F-4D97-AF65-F5344CB8AC3E}">
        <p14:creationId xmlns:p14="http://schemas.microsoft.com/office/powerpoint/2010/main" val="3952710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57CF33D-9792-437F-B091-2BE7E14F50F9}"/>
              </a:ext>
            </a:extLst>
          </p:cNvPr>
          <p:cNvSpPr>
            <a:spLocks noGrp="1"/>
          </p:cNvSpPr>
          <p:nvPr>
            <p:ph type="title"/>
          </p:nvPr>
        </p:nvSpPr>
        <p:spPr/>
        <p:txBody>
          <a:bodyPr>
            <a:normAutofit/>
          </a:bodyPr>
          <a:lstStyle/>
          <a:p>
            <a:r>
              <a:rPr lang="nl-NL" b="1" dirty="0"/>
              <a:t>Ereteken </a:t>
            </a:r>
            <a:r>
              <a:rPr lang="nl-NL" dirty="0">
                <a:latin typeface="Arial Black" panose="020B0A04020102020204" pitchFamily="34" charset="0"/>
              </a:rPr>
              <a:t>(</a:t>
            </a:r>
            <a:r>
              <a:rPr lang="nl-NL" dirty="0"/>
              <a:t>voor </a:t>
            </a:r>
            <a:r>
              <a:rPr lang="nl-NL" dirty="0" smtClean="0"/>
              <a:t>ereleden</a:t>
            </a:r>
            <a:r>
              <a:rPr lang="nl-NL" dirty="0">
                <a:latin typeface="Arial Black" panose="020B0A04020102020204" pitchFamily="34" charset="0"/>
              </a:rPr>
              <a:t>)</a:t>
            </a:r>
          </a:p>
        </p:txBody>
      </p:sp>
      <p:sp>
        <p:nvSpPr>
          <p:cNvPr id="3" name="Tijdelijke aanduiding voor inhoud 2">
            <a:extLst>
              <a:ext uri="{FF2B5EF4-FFF2-40B4-BE49-F238E27FC236}">
                <a16:creationId xmlns:a16="http://schemas.microsoft.com/office/drawing/2014/main" xmlns="" id="{430B092C-F58D-4EF1-92A3-372D8B214B0A}"/>
              </a:ext>
            </a:extLst>
          </p:cNvPr>
          <p:cNvSpPr>
            <a:spLocks noGrp="1"/>
          </p:cNvSpPr>
          <p:nvPr>
            <p:ph idx="1"/>
          </p:nvPr>
        </p:nvSpPr>
        <p:spPr>
          <a:xfrm>
            <a:off x="838200" y="1326092"/>
            <a:ext cx="8991600" cy="4351338"/>
          </a:xfrm>
        </p:spPr>
        <p:txBody>
          <a:bodyPr>
            <a:normAutofit/>
          </a:bodyPr>
          <a:lstStyle/>
          <a:p>
            <a:pPr marL="0" indent="0">
              <a:buNone/>
            </a:pPr>
            <a:r>
              <a:rPr lang="nl-NL" dirty="0" smtClean="0"/>
              <a:t>Bedankje </a:t>
            </a:r>
            <a:r>
              <a:rPr lang="nl-NL" dirty="0"/>
              <a:t>voor iemands’ inzet, bijvoorbeeld voor oud-leden van een groep. </a:t>
            </a:r>
            <a:endParaRPr lang="nl-NL" dirty="0" smtClean="0"/>
          </a:p>
          <a:p>
            <a:pPr marL="0" indent="0">
              <a:buNone/>
            </a:pPr>
            <a:endParaRPr lang="nl-NL" dirty="0" smtClean="0"/>
          </a:p>
          <a:p>
            <a:pPr marL="0" indent="0">
              <a:buNone/>
            </a:pPr>
            <a:r>
              <a:rPr lang="nl-NL" dirty="0" smtClean="0"/>
              <a:t>Geen </a:t>
            </a:r>
            <a:r>
              <a:rPr lang="nl-NL" dirty="0"/>
              <a:t>eisen.</a:t>
            </a:r>
          </a:p>
        </p:txBody>
      </p:sp>
      <p:pic>
        <p:nvPicPr>
          <p:cNvPr id="6" name="Afbeelding 5">
            <a:extLst>
              <a:ext uri="{FF2B5EF4-FFF2-40B4-BE49-F238E27FC236}">
                <a16:creationId xmlns:a16="http://schemas.microsoft.com/office/drawing/2014/main" xmlns="" id="{D2D9DC50-AB95-4FFE-BD6F-8E554BB7311C}"/>
              </a:ext>
            </a:extLst>
          </p:cNvPr>
          <p:cNvPicPr>
            <a:picLocks noChangeAspect="1"/>
          </p:cNvPicPr>
          <p:nvPr/>
        </p:nvPicPr>
        <p:blipFill>
          <a:blip r:embed="rId3"/>
          <a:stretch>
            <a:fillRect/>
          </a:stretch>
        </p:blipFill>
        <p:spPr>
          <a:xfrm>
            <a:off x="8514692" y="5336735"/>
            <a:ext cx="1903137" cy="662173"/>
          </a:xfrm>
          <a:prstGeom prst="rect">
            <a:avLst/>
          </a:prstGeom>
        </p:spPr>
      </p:pic>
      <p:pic>
        <p:nvPicPr>
          <p:cNvPr id="7" name="Afbeelding 6">
            <a:extLst>
              <a:ext uri="{FF2B5EF4-FFF2-40B4-BE49-F238E27FC236}">
                <a16:creationId xmlns:a16="http://schemas.microsoft.com/office/drawing/2014/main" xmlns="" id="{250888EA-F385-4870-BDD2-D55CF1EB17A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66315" y="1904999"/>
            <a:ext cx="2662080" cy="3233058"/>
          </a:xfrm>
          <a:prstGeom prst="rect">
            <a:avLst/>
          </a:prstGeom>
          <a:noFill/>
          <a:ln>
            <a:noFill/>
          </a:ln>
        </p:spPr>
      </p:pic>
    </p:spTree>
    <p:extLst>
      <p:ext uri="{BB962C8B-B14F-4D97-AF65-F5344CB8AC3E}">
        <p14:creationId xmlns:p14="http://schemas.microsoft.com/office/powerpoint/2010/main" val="272534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20295F8-A6E7-49B3-B192-F33082A6BAA3}"/>
              </a:ext>
            </a:extLst>
          </p:cNvPr>
          <p:cNvSpPr>
            <a:spLocks noGrp="1"/>
          </p:cNvSpPr>
          <p:nvPr>
            <p:ph type="title"/>
          </p:nvPr>
        </p:nvSpPr>
        <p:spPr/>
        <p:txBody>
          <a:bodyPr/>
          <a:lstStyle/>
          <a:p>
            <a:r>
              <a:rPr lang="nl-NL" dirty="0"/>
              <a:t>Lustrumtekens</a:t>
            </a:r>
          </a:p>
        </p:txBody>
      </p:sp>
      <p:sp>
        <p:nvSpPr>
          <p:cNvPr id="3" name="Tijdelijke aanduiding voor inhoud 2">
            <a:extLst>
              <a:ext uri="{FF2B5EF4-FFF2-40B4-BE49-F238E27FC236}">
                <a16:creationId xmlns:a16="http://schemas.microsoft.com/office/drawing/2014/main" xmlns="" id="{0F6D8221-35C9-4BB9-AED4-D6BBA2FA80D6}"/>
              </a:ext>
            </a:extLst>
          </p:cNvPr>
          <p:cNvSpPr>
            <a:spLocks noGrp="1"/>
          </p:cNvSpPr>
          <p:nvPr>
            <p:ph idx="1"/>
          </p:nvPr>
        </p:nvSpPr>
        <p:spPr>
          <a:xfrm>
            <a:off x="838199" y="1326092"/>
            <a:ext cx="6334125" cy="5350933"/>
          </a:xfrm>
        </p:spPr>
        <p:txBody>
          <a:bodyPr>
            <a:normAutofit/>
          </a:bodyPr>
          <a:lstStyle/>
          <a:p>
            <a:pPr marL="0" indent="0">
              <a:buNone/>
            </a:pPr>
            <a:r>
              <a:rPr lang="nl-NL" dirty="0" smtClean="0"/>
              <a:t>Lustrum teken geeft aantal jaren lidmaatschap aan.</a:t>
            </a:r>
          </a:p>
          <a:p>
            <a:pPr marL="0" indent="0">
              <a:buNone/>
            </a:pPr>
            <a:endParaRPr lang="nl-NL" dirty="0"/>
          </a:p>
          <a:p>
            <a:pPr marL="0" indent="0">
              <a:buNone/>
            </a:pPr>
            <a:r>
              <a:rPr lang="nl-NL" dirty="0" smtClean="0"/>
              <a:t>Jaren </a:t>
            </a:r>
            <a:r>
              <a:rPr lang="nl-NL" dirty="0"/>
              <a:t>als jeugdlid </a:t>
            </a:r>
            <a:r>
              <a:rPr lang="nl-NL" dirty="0" smtClean="0"/>
              <a:t>en als </a:t>
            </a:r>
            <a:r>
              <a:rPr lang="nl-NL" dirty="0"/>
              <a:t>vrijwilliger </a:t>
            </a:r>
            <a:r>
              <a:rPr lang="nl-NL" dirty="0" smtClean="0"/>
              <a:t>tellen.</a:t>
            </a:r>
          </a:p>
          <a:p>
            <a:pPr marL="0" indent="0">
              <a:buNone/>
            </a:pPr>
            <a:endParaRPr lang="nl-NL" dirty="0"/>
          </a:p>
          <a:p>
            <a:pPr marL="0" indent="0">
              <a:buNone/>
            </a:pPr>
            <a:r>
              <a:rPr lang="nl-NL" dirty="0" smtClean="0"/>
              <a:t>Er zijn pinnen en badges</a:t>
            </a:r>
            <a:endParaRPr lang="nl-NL" dirty="0"/>
          </a:p>
        </p:txBody>
      </p:sp>
      <p:pic>
        <p:nvPicPr>
          <p:cNvPr id="4" name="Afbeelding 3">
            <a:extLst>
              <a:ext uri="{FF2B5EF4-FFF2-40B4-BE49-F238E27FC236}">
                <a16:creationId xmlns:a16="http://schemas.microsoft.com/office/drawing/2014/main" xmlns="" id="{53B6A56A-8359-4827-91E2-05193437732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93653" y="1364192"/>
            <a:ext cx="1823682" cy="4605122"/>
          </a:xfrm>
          <a:prstGeom prst="rect">
            <a:avLst/>
          </a:prstGeom>
          <a:noFill/>
          <a:ln>
            <a:noFill/>
          </a:ln>
        </p:spPr>
      </p:pic>
      <p:pic>
        <p:nvPicPr>
          <p:cNvPr id="5" name="Afbeelding 4">
            <a:extLst>
              <a:ext uri="{FF2B5EF4-FFF2-40B4-BE49-F238E27FC236}">
                <a16:creationId xmlns:a16="http://schemas.microsoft.com/office/drawing/2014/main" xmlns="" id="{40140B74-5DD5-4E00-BCAE-FA498346B72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7558" y="1412021"/>
            <a:ext cx="1666242" cy="4552644"/>
          </a:xfrm>
          <a:prstGeom prst="rect">
            <a:avLst/>
          </a:prstGeom>
          <a:noFill/>
          <a:ln>
            <a:noFill/>
          </a:ln>
        </p:spPr>
      </p:pic>
    </p:spTree>
    <p:extLst>
      <p:ext uri="{BB962C8B-B14F-4D97-AF65-F5344CB8AC3E}">
        <p14:creationId xmlns:p14="http://schemas.microsoft.com/office/powerpoint/2010/main" val="4017879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5FD14D8-86A8-4444-9EEE-E1168FBE7A7F}"/>
              </a:ext>
            </a:extLst>
          </p:cNvPr>
          <p:cNvSpPr>
            <a:spLocks noGrp="1"/>
          </p:cNvSpPr>
          <p:nvPr>
            <p:ph type="title"/>
          </p:nvPr>
        </p:nvSpPr>
        <p:spPr/>
        <p:txBody>
          <a:bodyPr/>
          <a:lstStyle/>
          <a:p>
            <a:r>
              <a:rPr lang="nl-NL" dirty="0"/>
              <a:t>Aanvragen van een teken</a:t>
            </a:r>
          </a:p>
        </p:txBody>
      </p:sp>
      <p:sp>
        <p:nvSpPr>
          <p:cNvPr id="3" name="Tijdelijke aanduiding voor inhoud 2">
            <a:extLst>
              <a:ext uri="{FF2B5EF4-FFF2-40B4-BE49-F238E27FC236}">
                <a16:creationId xmlns:a16="http://schemas.microsoft.com/office/drawing/2014/main" xmlns="" id="{308AFA60-F16B-4860-971D-141A76AB7D47}"/>
              </a:ext>
            </a:extLst>
          </p:cNvPr>
          <p:cNvSpPr>
            <a:spLocks noGrp="1"/>
          </p:cNvSpPr>
          <p:nvPr>
            <p:ph idx="1"/>
          </p:nvPr>
        </p:nvSpPr>
        <p:spPr>
          <a:xfrm>
            <a:off x="838200" y="1326091"/>
            <a:ext cx="10515600" cy="4824337"/>
          </a:xfrm>
        </p:spPr>
        <p:txBody>
          <a:bodyPr>
            <a:normAutofit fontScale="92500" lnSpcReduction="10000"/>
          </a:bodyPr>
          <a:lstStyle/>
          <a:p>
            <a:pPr marL="0" indent="0">
              <a:buNone/>
            </a:pPr>
            <a:r>
              <a:rPr lang="nl-NL" dirty="0" smtClean="0"/>
              <a:t>Aanvragen: via scouting.nl/waarderingstekens</a:t>
            </a:r>
          </a:p>
          <a:p>
            <a:pPr marL="0" indent="0">
              <a:buNone/>
            </a:pPr>
            <a:endParaRPr lang="nl-NL" dirty="0" smtClean="0"/>
          </a:p>
          <a:p>
            <a:pPr marL="0" indent="0">
              <a:buNone/>
            </a:pPr>
            <a:r>
              <a:rPr lang="nl-NL" dirty="0" smtClean="0"/>
              <a:t>Aanvraag formulier, eventueel aangevuld met referenties</a:t>
            </a:r>
          </a:p>
          <a:p>
            <a:pPr marL="0" indent="0">
              <a:buNone/>
            </a:pPr>
            <a:r>
              <a:rPr lang="nl-NL" dirty="0"/>
              <a:t/>
            </a:r>
            <a:br>
              <a:rPr lang="nl-NL" dirty="0"/>
            </a:br>
            <a:r>
              <a:rPr lang="nl-NL" dirty="0" smtClean="0"/>
              <a:t>Aanvraag beoordeeld </a:t>
            </a:r>
            <a:r>
              <a:rPr lang="nl-NL" dirty="0"/>
              <a:t>door </a:t>
            </a:r>
            <a:r>
              <a:rPr lang="nl-NL" dirty="0" smtClean="0"/>
              <a:t>interregionale commissies (IBW). Bij hogere tekens wordt beoordeling gedaan door landelijke beoordelingscommissie (LBW) of het landelijk </a:t>
            </a:r>
            <a:r>
              <a:rPr lang="nl-NL" dirty="0" smtClean="0"/>
              <a:t>bestuur</a:t>
            </a:r>
          </a:p>
          <a:p>
            <a:pPr>
              <a:buFont typeface="Wingdings" panose="05000000000000000000" pitchFamily="2" charset="2"/>
              <a:buChar char="Ø"/>
            </a:pPr>
            <a:r>
              <a:rPr lang="nl-NL" dirty="0" smtClean="0">
                <a:solidFill>
                  <a:srgbClr val="00B050"/>
                </a:solidFill>
              </a:rPr>
              <a:t>Na toekenning pas digitaal te bestellen bij de Scoutshop!</a:t>
            </a:r>
            <a:endParaRPr lang="nl-NL" dirty="0" smtClean="0">
              <a:solidFill>
                <a:srgbClr val="00B050"/>
              </a:solidFill>
            </a:endParaRPr>
          </a:p>
          <a:p>
            <a:pPr>
              <a:buFont typeface="Wingdings" panose="05000000000000000000" pitchFamily="2" charset="2"/>
              <a:buChar char="Ø"/>
            </a:pPr>
            <a:r>
              <a:rPr lang="nl-NL" dirty="0" smtClean="0">
                <a:solidFill>
                  <a:srgbClr val="0070C0"/>
                </a:solidFill>
              </a:rPr>
              <a:t>Doorlooptijd vanaf volledige aanvraag: ong. 2 maanden</a:t>
            </a:r>
          </a:p>
          <a:p>
            <a:pPr marL="0" indent="0">
              <a:buNone/>
            </a:pPr>
            <a:r>
              <a:rPr lang="nl-NL" dirty="0"/>
              <a:t/>
            </a:r>
            <a:br>
              <a:rPr lang="nl-NL" dirty="0"/>
            </a:br>
            <a:r>
              <a:rPr lang="nl-NL" dirty="0" smtClean="0"/>
              <a:t>Eretekens, Vriendschapstekens </a:t>
            </a:r>
            <a:r>
              <a:rPr lang="nl-NL" dirty="0"/>
              <a:t>en </a:t>
            </a:r>
            <a:r>
              <a:rPr lang="nl-NL" dirty="0" smtClean="0"/>
              <a:t>lustrumtekens </a:t>
            </a:r>
            <a:r>
              <a:rPr lang="nl-NL" dirty="0"/>
              <a:t>zijn direct via de </a:t>
            </a:r>
            <a:r>
              <a:rPr lang="nl-NL" dirty="0" err="1"/>
              <a:t>ScoutShop</a:t>
            </a:r>
            <a:r>
              <a:rPr lang="nl-NL" dirty="0"/>
              <a:t> </a:t>
            </a:r>
            <a:r>
              <a:rPr lang="nl-NL" dirty="0" smtClean="0"/>
              <a:t>verkrijgbaar</a:t>
            </a:r>
            <a:endParaRPr lang="nl-NL" dirty="0"/>
          </a:p>
        </p:txBody>
      </p:sp>
    </p:spTree>
    <p:extLst>
      <p:ext uri="{BB962C8B-B14F-4D97-AF65-F5344CB8AC3E}">
        <p14:creationId xmlns:p14="http://schemas.microsoft.com/office/powerpoint/2010/main" val="277839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924" y="1208314"/>
            <a:ext cx="10769246" cy="5214258"/>
          </a:xfrm>
          <a:prstGeom prst="rect">
            <a:avLst/>
          </a:prstGeom>
        </p:spPr>
      </p:pic>
      <p:sp>
        <p:nvSpPr>
          <p:cNvPr id="2" name="Titel 1"/>
          <p:cNvSpPr>
            <a:spLocks noGrp="1"/>
          </p:cNvSpPr>
          <p:nvPr>
            <p:ph type="title"/>
          </p:nvPr>
        </p:nvSpPr>
        <p:spPr/>
        <p:txBody>
          <a:bodyPr/>
          <a:lstStyle/>
          <a:p>
            <a:r>
              <a:rPr lang="nl-NL" dirty="0" smtClean="0"/>
              <a:t>Uitreiking	</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smtClean="0"/>
          </a:p>
          <a:p>
            <a:pPr marL="0" indent="0">
              <a:buNone/>
            </a:pPr>
            <a:endParaRPr lang="nl-NL" dirty="0"/>
          </a:p>
          <a:p>
            <a:pPr marL="0" indent="0">
              <a:buNone/>
            </a:pPr>
            <a:r>
              <a:rPr lang="nl-NL" dirty="0" smtClean="0"/>
              <a:t>* Maak er een waarderend feestje van! </a:t>
            </a:r>
            <a:endParaRPr lang="nl-NL" dirty="0"/>
          </a:p>
        </p:txBody>
      </p:sp>
    </p:spTree>
    <p:extLst>
      <p:ext uri="{BB962C8B-B14F-4D97-AF65-F5344CB8AC3E}">
        <p14:creationId xmlns:p14="http://schemas.microsoft.com/office/powerpoint/2010/main" val="1524357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Waarderen binnen </a:t>
            </a:r>
            <a:r>
              <a:rPr lang="nl-NL" dirty="0" smtClean="0"/>
              <a:t>duurzaam </a:t>
            </a:r>
            <a:r>
              <a:rPr lang="nl-NL" dirty="0" err="1" smtClean="0"/>
              <a:t>vrijwillgersbeleid</a:t>
            </a:r>
            <a:endParaRPr lang="nl-NL" dirty="0"/>
          </a:p>
        </p:txBody>
      </p:sp>
      <p:pic>
        <p:nvPicPr>
          <p:cNvPr id="5" name="Tijdelijke aanduiding voor inhou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23188" y="1664811"/>
            <a:ext cx="9945624" cy="3672840"/>
          </a:xfrm>
        </p:spPr>
      </p:pic>
    </p:spTree>
    <p:extLst>
      <p:ext uri="{BB962C8B-B14F-4D97-AF65-F5344CB8AC3E}">
        <p14:creationId xmlns:p14="http://schemas.microsoft.com/office/powerpoint/2010/main" val="417674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Waarderen = investeren in mensen!</a:t>
            </a:r>
            <a:endParaRPr lang="nl-NL" dirty="0"/>
          </a:p>
        </p:txBody>
      </p:sp>
      <p:sp>
        <p:nvSpPr>
          <p:cNvPr id="3" name="Tijdelijke aanduiding voor inhoud 2"/>
          <p:cNvSpPr>
            <a:spLocks noGrp="1"/>
          </p:cNvSpPr>
          <p:nvPr>
            <p:ph idx="1"/>
          </p:nvPr>
        </p:nvSpPr>
        <p:spPr>
          <a:xfrm>
            <a:off x="838200" y="1481882"/>
            <a:ext cx="10515600" cy="4351338"/>
          </a:xfrm>
        </p:spPr>
        <p:txBody>
          <a:bodyPr/>
          <a:lstStyle/>
          <a:p>
            <a:endParaRPr lang="nl-NL" dirty="0"/>
          </a:p>
        </p:txBody>
      </p:sp>
      <p:pic>
        <p:nvPicPr>
          <p:cNvPr id="4" name="Tijdelijke aanduiding voor inhou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386" y="1117232"/>
            <a:ext cx="5060070" cy="5080639"/>
          </a:xfrm>
          <a:prstGeom prst="rect">
            <a:avLst/>
          </a:prstGeom>
        </p:spPr>
      </p:pic>
    </p:spTree>
    <p:extLst>
      <p:ext uri="{BB962C8B-B14F-4D97-AF65-F5344CB8AC3E}">
        <p14:creationId xmlns:p14="http://schemas.microsoft.com/office/powerpoint/2010/main" val="165252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9CCEDDD-D71D-4B62-B042-95D5FF55C8F8}"/>
              </a:ext>
            </a:extLst>
          </p:cNvPr>
          <p:cNvSpPr>
            <a:spLocks noGrp="1"/>
          </p:cNvSpPr>
          <p:nvPr>
            <p:ph type="title"/>
          </p:nvPr>
        </p:nvSpPr>
        <p:spPr/>
        <p:txBody>
          <a:bodyPr/>
          <a:lstStyle/>
          <a:p>
            <a:r>
              <a:rPr lang="nl-NL" dirty="0" smtClean="0"/>
              <a:t>Waarderingstekens: </a:t>
            </a:r>
            <a:r>
              <a:rPr lang="nl-NL" dirty="0"/>
              <a:t>wat zijn </a:t>
            </a:r>
            <a:r>
              <a:rPr lang="nl-NL" dirty="0" smtClean="0"/>
              <a:t>dat?</a:t>
            </a:r>
            <a:endParaRPr lang="nl-NL" dirty="0"/>
          </a:p>
        </p:txBody>
      </p:sp>
      <p:sp>
        <p:nvSpPr>
          <p:cNvPr id="3" name="Tijdelijke aanduiding voor inhoud 2">
            <a:extLst>
              <a:ext uri="{FF2B5EF4-FFF2-40B4-BE49-F238E27FC236}">
                <a16:creationId xmlns:a16="http://schemas.microsoft.com/office/drawing/2014/main" xmlns="" id="{434B947C-6745-436D-A5B6-4D8DA988B481}"/>
              </a:ext>
            </a:extLst>
          </p:cNvPr>
          <p:cNvSpPr>
            <a:spLocks noGrp="1"/>
          </p:cNvSpPr>
          <p:nvPr>
            <p:ph idx="1"/>
          </p:nvPr>
        </p:nvSpPr>
        <p:spPr/>
        <p:txBody>
          <a:bodyPr>
            <a:normAutofit fontScale="92500" lnSpcReduction="10000"/>
          </a:bodyPr>
          <a:lstStyle/>
          <a:p>
            <a:pPr marL="0" indent="0">
              <a:buNone/>
            </a:pPr>
            <a:r>
              <a:rPr lang="nl-NL" dirty="0"/>
              <a:t>Een </a:t>
            </a:r>
            <a:r>
              <a:rPr lang="nl-NL" dirty="0" smtClean="0"/>
              <a:t>waarderingsteken </a:t>
            </a:r>
            <a:r>
              <a:rPr lang="nl-NL" dirty="0"/>
              <a:t>is de formele manier van Scouting Nederland om vrijwilligers, leden en niet-leden te bedanken voor </a:t>
            </a:r>
            <a:r>
              <a:rPr lang="nl-NL" dirty="0" smtClean="0"/>
              <a:t>hun getoonde </a:t>
            </a:r>
            <a:r>
              <a:rPr lang="nl-NL" dirty="0"/>
              <a:t>inzet.</a:t>
            </a:r>
          </a:p>
          <a:p>
            <a:endParaRPr lang="nl-NL" dirty="0"/>
          </a:p>
          <a:p>
            <a:pPr marL="0" indent="0">
              <a:buNone/>
            </a:pPr>
            <a:r>
              <a:rPr lang="nl-NL" dirty="0" smtClean="0"/>
              <a:t>Sinds </a:t>
            </a:r>
            <a:r>
              <a:rPr lang="nl-NL" dirty="0"/>
              <a:t>A</a:t>
            </a:r>
            <a:r>
              <a:rPr lang="nl-NL" dirty="0" smtClean="0"/>
              <a:t>pril 2019:</a:t>
            </a:r>
          </a:p>
          <a:p>
            <a:pPr marL="0" indent="0">
              <a:buNone/>
            </a:pPr>
            <a:endParaRPr lang="nl-NL" dirty="0" smtClean="0"/>
          </a:p>
          <a:p>
            <a:pPr marL="0" indent="0">
              <a:buNone/>
            </a:pPr>
            <a:r>
              <a:rPr lang="nl-NL" dirty="0"/>
              <a:t>N</a:t>
            </a:r>
            <a:r>
              <a:rPr lang="nl-NL" dirty="0" smtClean="0"/>
              <a:t>ieuwe </a:t>
            </a:r>
            <a:r>
              <a:rPr lang="nl-NL" dirty="0"/>
              <a:t>waarderingstekens, onderscheidingen en lustrumtekens.</a:t>
            </a:r>
          </a:p>
          <a:p>
            <a:r>
              <a:rPr lang="nl-NL" dirty="0"/>
              <a:t>4 waarderingstekens</a:t>
            </a:r>
          </a:p>
          <a:p>
            <a:r>
              <a:rPr lang="nl-NL" dirty="0"/>
              <a:t>5 onderscheidingen</a:t>
            </a:r>
          </a:p>
          <a:p>
            <a:r>
              <a:rPr lang="nl-NL" dirty="0"/>
              <a:t>9 lustrumtekens</a:t>
            </a:r>
          </a:p>
        </p:txBody>
      </p:sp>
    </p:spTree>
    <p:extLst>
      <p:ext uri="{BB962C8B-B14F-4D97-AF65-F5344CB8AC3E}">
        <p14:creationId xmlns:p14="http://schemas.microsoft.com/office/powerpoint/2010/main" val="340684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ep 40">
            <a:extLst>
              <a:ext uri="{FF2B5EF4-FFF2-40B4-BE49-F238E27FC236}">
                <a16:creationId xmlns:a16="http://schemas.microsoft.com/office/drawing/2014/main" xmlns="" id="{900089DA-5308-4202-90CC-94B1F8CB75BE}"/>
              </a:ext>
            </a:extLst>
          </p:cNvPr>
          <p:cNvGrpSpPr/>
          <p:nvPr/>
        </p:nvGrpSpPr>
        <p:grpSpPr>
          <a:xfrm>
            <a:off x="8115290" y="1444632"/>
            <a:ext cx="1755543" cy="3516547"/>
            <a:chOff x="8115290" y="1444632"/>
            <a:chExt cx="1755543" cy="3516547"/>
          </a:xfrm>
        </p:grpSpPr>
        <p:pic>
          <p:nvPicPr>
            <p:cNvPr id="15" name="Afbeelding 14">
              <a:extLst>
                <a:ext uri="{FF2B5EF4-FFF2-40B4-BE49-F238E27FC236}">
                  <a16:creationId xmlns:a16="http://schemas.microsoft.com/office/drawing/2014/main" xmlns="" id="{A9892A64-9656-4B44-9DAA-498CC5FDBFA1}"/>
                </a:ext>
              </a:extLst>
            </p:cNvPr>
            <p:cNvPicPr/>
            <p:nvPr/>
          </p:nvPicPr>
          <p:blipFill>
            <a:blip r:embed="rId3">
              <a:extLst>
                <a:ext uri="{28A0092B-C50C-407E-A947-70E740481C1C}">
                  <a14:useLocalDpi xmlns:a14="http://schemas.microsoft.com/office/drawing/2010/main" val="0"/>
                </a:ext>
              </a:extLst>
            </a:blip>
            <a:stretch>
              <a:fillRect/>
            </a:stretch>
          </p:blipFill>
          <p:spPr>
            <a:xfrm>
              <a:off x="8115290" y="1444632"/>
              <a:ext cx="1755543" cy="2900215"/>
            </a:xfrm>
            <a:prstGeom prst="rect">
              <a:avLst/>
            </a:prstGeom>
          </p:spPr>
        </p:pic>
        <p:pic>
          <p:nvPicPr>
            <p:cNvPr id="16" name="Afbeelding 15">
              <a:extLst>
                <a:ext uri="{FF2B5EF4-FFF2-40B4-BE49-F238E27FC236}">
                  <a16:creationId xmlns:a16="http://schemas.microsoft.com/office/drawing/2014/main" xmlns="" id="{C512BC45-8EE2-4B01-BB29-ECCA29AB3728}"/>
                </a:ext>
              </a:extLst>
            </p:cNvPr>
            <p:cNvPicPr/>
            <p:nvPr/>
          </p:nvPicPr>
          <p:blipFill>
            <a:blip r:embed="rId4">
              <a:extLst>
                <a:ext uri="{28A0092B-C50C-407E-A947-70E740481C1C}">
                  <a14:useLocalDpi xmlns:a14="http://schemas.microsoft.com/office/drawing/2010/main" val="0"/>
                </a:ext>
              </a:extLst>
            </a:blip>
            <a:stretch>
              <a:fillRect/>
            </a:stretch>
          </p:blipFill>
          <p:spPr>
            <a:xfrm>
              <a:off x="8336381" y="4468121"/>
              <a:ext cx="1313360" cy="493058"/>
            </a:xfrm>
            <a:prstGeom prst="rect">
              <a:avLst/>
            </a:prstGeom>
          </p:spPr>
        </p:pic>
      </p:grpSp>
      <p:sp>
        <p:nvSpPr>
          <p:cNvPr id="2" name="Titel 1">
            <a:extLst>
              <a:ext uri="{FF2B5EF4-FFF2-40B4-BE49-F238E27FC236}">
                <a16:creationId xmlns:a16="http://schemas.microsoft.com/office/drawing/2014/main" xmlns="" id="{BD15AB8F-73C8-4517-90E7-0EE6712C2AC7}"/>
              </a:ext>
            </a:extLst>
          </p:cNvPr>
          <p:cNvSpPr>
            <a:spLocks noGrp="1"/>
          </p:cNvSpPr>
          <p:nvPr>
            <p:ph type="title"/>
          </p:nvPr>
        </p:nvSpPr>
        <p:spPr/>
        <p:txBody>
          <a:bodyPr/>
          <a:lstStyle/>
          <a:p>
            <a:r>
              <a:rPr lang="nl-NL" dirty="0" smtClean="0"/>
              <a:t>Nieuwe </a:t>
            </a:r>
            <a:r>
              <a:rPr lang="nl-NL" dirty="0"/>
              <a:t>waarderingstekens</a:t>
            </a:r>
          </a:p>
        </p:txBody>
      </p:sp>
      <p:grpSp>
        <p:nvGrpSpPr>
          <p:cNvPr id="42" name="Groep 41">
            <a:extLst>
              <a:ext uri="{FF2B5EF4-FFF2-40B4-BE49-F238E27FC236}">
                <a16:creationId xmlns:a16="http://schemas.microsoft.com/office/drawing/2014/main" xmlns="" id="{C76E616A-1809-4E6A-8371-A714CD405D9A}"/>
              </a:ext>
            </a:extLst>
          </p:cNvPr>
          <p:cNvGrpSpPr/>
          <p:nvPr/>
        </p:nvGrpSpPr>
        <p:grpSpPr>
          <a:xfrm>
            <a:off x="5925481" y="1762655"/>
            <a:ext cx="2008031" cy="3800475"/>
            <a:chOff x="5925481" y="1762655"/>
            <a:chExt cx="2008031" cy="3800475"/>
          </a:xfrm>
        </p:grpSpPr>
        <p:pic>
          <p:nvPicPr>
            <p:cNvPr id="17" name="Afbeelding 16">
              <a:extLst>
                <a:ext uri="{FF2B5EF4-FFF2-40B4-BE49-F238E27FC236}">
                  <a16:creationId xmlns:a16="http://schemas.microsoft.com/office/drawing/2014/main" xmlns="" id="{7C6C88A2-C35A-4379-B850-4962AD84CF07}"/>
                </a:ext>
              </a:extLst>
            </p:cNvPr>
            <p:cNvPicPr/>
            <p:nvPr/>
          </p:nvPicPr>
          <p:blipFill>
            <a:blip r:embed="rId5">
              <a:extLst>
                <a:ext uri="{28A0092B-C50C-407E-A947-70E740481C1C}">
                  <a14:useLocalDpi xmlns:a14="http://schemas.microsoft.com/office/drawing/2010/main" val="0"/>
                </a:ext>
              </a:extLst>
            </a:blip>
            <a:stretch>
              <a:fillRect/>
            </a:stretch>
          </p:blipFill>
          <p:spPr>
            <a:xfrm>
              <a:off x="5925481" y="1762655"/>
              <a:ext cx="2008031" cy="3159382"/>
            </a:xfrm>
            <a:prstGeom prst="rect">
              <a:avLst/>
            </a:prstGeom>
          </p:spPr>
        </p:pic>
        <p:pic>
          <p:nvPicPr>
            <p:cNvPr id="18" name="Afbeelding 17">
              <a:extLst>
                <a:ext uri="{FF2B5EF4-FFF2-40B4-BE49-F238E27FC236}">
                  <a16:creationId xmlns:a16="http://schemas.microsoft.com/office/drawing/2014/main" xmlns="" id="{04A5D538-5851-452E-8EB8-530FF5E2B96E}"/>
                </a:ext>
              </a:extLst>
            </p:cNvPr>
            <p:cNvPicPr/>
            <p:nvPr/>
          </p:nvPicPr>
          <p:blipFill>
            <a:blip r:embed="rId6">
              <a:extLst>
                <a:ext uri="{28A0092B-C50C-407E-A947-70E740481C1C}">
                  <a14:useLocalDpi xmlns:a14="http://schemas.microsoft.com/office/drawing/2010/main" val="0"/>
                </a:ext>
              </a:extLst>
            </a:blip>
            <a:stretch>
              <a:fillRect/>
            </a:stretch>
          </p:blipFill>
          <p:spPr>
            <a:xfrm>
              <a:off x="6287791" y="5030628"/>
              <a:ext cx="1312629" cy="532502"/>
            </a:xfrm>
            <a:prstGeom prst="rect">
              <a:avLst/>
            </a:prstGeom>
          </p:spPr>
        </p:pic>
      </p:grpSp>
      <p:grpSp>
        <p:nvGrpSpPr>
          <p:cNvPr id="44" name="Groep 43">
            <a:extLst>
              <a:ext uri="{FF2B5EF4-FFF2-40B4-BE49-F238E27FC236}">
                <a16:creationId xmlns:a16="http://schemas.microsoft.com/office/drawing/2014/main" xmlns="" id="{56FA32C5-84B1-48DD-A929-7A163CD5DB11}"/>
              </a:ext>
            </a:extLst>
          </p:cNvPr>
          <p:cNvGrpSpPr/>
          <p:nvPr/>
        </p:nvGrpSpPr>
        <p:grpSpPr>
          <a:xfrm>
            <a:off x="2216662" y="2441761"/>
            <a:ext cx="1312629" cy="3116318"/>
            <a:chOff x="2216662" y="2441761"/>
            <a:chExt cx="1312629" cy="3116318"/>
          </a:xfrm>
        </p:grpSpPr>
        <p:pic>
          <p:nvPicPr>
            <p:cNvPr id="20" name="Afbeelding 19">
              <a:extLst>
                <a:ext uri="{FF2B5EF4-FFF2-40B4-BE49-F238E27FC236}">
                  <a16:creationId xmlns:a16="http://schemas.microsoft.com/office/drawing/2014/main" xmlns="" id="{B4AAC4FA-654E-4FA0-9A2E-12E85D4DC4A8}"/>
                </a:ext>
              </a:extLst>
            </p:cNvPr>
            <p:cNvPicPr/>
            <p:nvPr/>
          </p:nvPicPr>
          <p:blipFill>
            <a:blip r:embed="rId7">
              <a:extLst>
                <a:ext uri="{28A0092B-C50C-407E-A947-70E740481C1C}">
                  <a14:useLocalDpi xmlns:a14="http://schemas.microsoft.com/office/drawing/2010/main" val="0"/>
                </a:ext>
              </a:extLst>
            </a:blip>
            <a:stretch>
              <a:fillRect/>
            </a:stretch>
          </p:blipFill>
          <p:spPr>
            <a:xfrm>
              <a:off x="2324720" y="2441761"/>
              <a:ext cx="1051856" cy="2479167"/>
            </a:xfrm>
            <a:prstGeom prst="rect">
              <a:avLst/>
            </a:prstGeom>
          </p:spPr>
        </p:pic>
        <p:pic>
          <p:nvPicPr>
            <p:cNvPr id="21" name="Afbeelding 20">
              <a:extLst>
                <a:ext uri="{FF2B5EF4-FFF2-40B4-BE49-F238E27FC236}">
                  <a16:creationId xmlns:a16="http://schemas.microsoft.com/office/drawing/2014/main" xmlns="" id="{F31AFB8F-AF06-4A7D-9311-4979E313A324}"/>
                </a:ext>
              </a:extLst>
            </p:cNvPr>
            <p:cNvPicPr/>
            <p:nvPr/>
          </p:nvPicPr>
          <p:blipFill>
            <a:blip r:embed="rId8">
              <a:extLst>
                <a:ext uri="{28A0092B-C50C-407E-A947-70E740481C1C}">
                  <a14:useLocalDpi xmlns:a14="http://schemas.microsoft.com/office/drawing/2010/main" val="0"/>
                </a:ext>
              </a:extLst>
            </a:blip>
            <a:stretch>
              <a:fillRect/>
            </a:stretch>
          </p:blipFill>
          <p:spPr>
            <a:xfrm>
              <a:off x="2216662" y="5023385"/>
              <a:ext cx="1312629" cy="534694"/>
            </a:xfrm>
            <a:prstGeom prst="rect">
              <a:avLst/>
            </a:prstGeom>
          </p:spPr>
        </p:pic>
      </p:grpSp>
      <p:grpSp>
        <p:nvGrpSpPr>
          <p:cNvPr id="43" name="Groep 42">
            <a:extLst>
              <a:ext uri="{FF2B5EF4-FFF2-40B4-BE49-F238E27FC236}">
                <a16:creationId xmlns:a16="http://schemas.microsoft.com/office/drawing/2014/main" xmlns="" id="{7D4356E1-352F-4736-B4CA-EBC3D7864C53}"/>
              </a:ext>
            </a:extLst>
          </p:cNvPr>
          <p:cNvGrpSpPr/>
          <p:nvPr/>
        </p:nvGrpSpPr>
        <p:grpSpPr>
          <a:xfrm>
            <a:off x="4249945" y="2354272"/>
            <a:ext cx="1312629" cy="3180080"/>
            <a:chOff x="4249945" y="2354272"/>
            <a:chExt cx="1312629" cy="3180080"/>
          </a:xfrm>
        </p:grpSpPr>
        <p:pic>
          <p:nvPicPr>
            <p:cNvPr id="19" name="Afbeelding 18">
              <a:extLst>
                <a:ext uri="{FF2B5EF4-FFF2-40B4-BE49-F238E27FC236}">
                  <a16:creationId xmlns:a16="http://schemas.microsoft.com/office/drawing/2014/main" xmlns="" id="{BE7286F1-2F5C-4378-A070-8AA993CF4095}"/>
                </a:ext>
              </a:extLst>
            </p:cNvPr>
            <p:cNvPicPr/>
            <p:nvPr/>
          </p:nvPicPr>
          <p:blipFill>
            <a:blip r:embed="rId9">
              <a:extLst>
                <a:ext uri="{28A0092B-C50C-407E-A947-70E740481C1C}">
                  <a14:useLocalDpi xmlns:a14="http://schemas.microsoft.com/office/drawing/2010/main" val="0"/>
                </a:ext>
              </a:extLst>
            </a:blip>
            <a:stretch>
              <a:fillRect/>
            </a:stretch>
          </p:blipFill>
          <p:spPr>
            <a:xfrm>
              <a:off x="4396121" y="2354272"/>
              <a:ext cx="1106641" cy="2603345"/>
            </a:xfrm>
            <a:prstGeom prst="rect">
              <a:avLst/>
            </a:prstGeom>
          </p:spPr>
        </p:pic>
        <p:pic>
          <p:nvPicPr>
            <p:cNvPr id="22" name="Afbeelding 21">
              <a:extLst>
                <a:ext uri="{FF2B5EF4-FFF2-40B4-BE49-F238E27FC236}">
                  <a16:creationId xmlns:a16="http://schemas.microsoft.com/office/drawing/2014/main" xmlns="" id="{F4B9D46F-B029-45E2-9162-30F3CBE0C78B}"/>
                </a:ext>
              </a:extLst>
            </p:cNvPr>
            <p:cNvPicPr/>
            <p:nvPr/>
          </p:nvPicPr>
          <p:blipFill>
            <a:blip r:embed="rId10">
              <a:extLst>
                <a:ext uri="{28A0092B-C50C-407E-A947-70E740481C1C}">
                  <a14:useLocalDpi xmlns:a14="http://schemas.microsoft.com/office/drawing/2010/main" val="0"/>
                </a:ext>
              </a:extLst>
            </a:blip>
            <a:stretch>
              <a:fillRect/>
            </a:stretch>
          </p:blipFill>
          <p:spPr>
            <a:xfrm>
              <a:off x="4249945" y="5049329"/>
              <a:ext cx="1312629" cy="485023"/>
            </a:xfrm>
            <a:prstGeom prst="rect">
              <a:avLst/>
            </a:prstGeom>
          </p:spPr>
        </p:pic>
      </p:grpSp>
      <p:sp>
        <p:nvSpPr>
          <p:cNvPr id="3" name="Tijdelijke aanduiding voor inhoud 2">
            <a:extLst>
              <a:ext uri="{FF2B5EF4-FFF2-40B4-BE49-F238E27FC236}">
                <a16:creationId xmlns:a16="http://schemas.microsoft.com/office/drawing/2014/main" xmlns="" id="{0A1C4A23-20FB-4A76-93C7-CED7384E86A2}"/>
              </a:ext>
            </a:extLst>
          </p:cNvPr>
          <p:cNvSpPr>
            <a:spLocks noGrp="1"/>
          </p:cNvSpPr>
          <p:nvPr>
            <p:ph idx="1"/>
          </p:nvPr>
        </p:nvSpPr>
        <p:spPr>
          <a:xfrm>
            <a:off x="800100" y="1452823"/>
            <a:ext cx="7095312" cy="602201"/>
          </a:xfrm>
        </p:spPr>
        <p:txBody>
          <a:bodyPr/>
          <a:lstStyle/>
          <a:p>
            <a:pPr marL="0" indent="0" algn="r">
              <a:buNone/>
            </a:pPr>
            <a:r>
              <a:rPr lang="nl-NL" dirty="0"/>
              <a:t>Het hoogste teken: de Zilveren Wolf</a:t>
            </a:r>
          </a:p>
        </p:txBody>
      </p:sp>
      <p:sp>
        <p:nvSpPr>
          <p:cNvPr id="25" name="Tijdelijke aanduiding voor inhoud 2">
            <a:extLst>
              <a:ext uri="{FF2B5EF4-FFF2-40B4-BE49-F238E27FC236}">
                <a16:creationId xmlns:a16="http://schemas.microsoft.com/office/drawing/2014/main" xmlns="" id="{AF737F2F-0090-4184-8707-C42E61AB8099}"/>
              </a:ext>
            </a:extLst>
          </p:cNvPr>
          <p:cNvSpPr txBox="1">
            <a:spLocks/>
          </p:cNvSpPr>
          <p:nvPr/>
        </p:nvSpPr>
        <p:spPr>
          <a:xfrm>
            <a:off x="6092729" y="5633621"/>
            <a:ext cx="1713784" cy="1021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dirty="0"/>
              <a:t>Gouden </a:t>
            </a:r>
          </a:p>
          <a:p>
            <a:pPr marL="0" indent="0" algn="ctr">
              <a:buNone/>
            </a:pPr>
            <a:r>
              <a:rPr lang="nl-NL" dirty="0"/>
              <a:t>Edelhert</a:t>
            </a:r>
          </a:p>
        </p:txBody>
      </p:sp>
      <p:sp>
        <p:nvSpPr>
          <p:cNvPr id="39" name="Tijdelijke aanduiding voor inhoud 2">
            <a:extLst>
              <a:ext uri="{FF2B5EF4-FFF2-40B4-BE49-F238E27FC236}">
                <a16:creationId xmlns:a16="http://schemas.microsoft.com/office/drawing/2014/main" xmlns="" id="{2D1FED0E-01C5-4ED0-BD0C-B6EC8A7E010B}"/>
              </a:ext>
            </a:extLst>
          </p:cNvPr>
          <p:cNvSpPr txBox="1">
            <a:spLocks/>
          </p:cNvSpPr>
          <p:nvPr/>
        </p:nvSpPr>
        <p:spPr>
          <a:xfrm>
            <a:off x="4057934" y="5630982"/>
            <a:ext cx="1713784" cy="1021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dirty="0"/>
              <a:t>Gouden </a:t>
            </a:r>
          </a:p>
          <a:p>
            <a:pPr marL="0" indent="0" algn="ctr">
              <a:buNone/>
            </a:pPr>
            <a:r>
              <a:rPr lang="nl-NL" dirty="0"/>
              <a:t>Oehoe</a:t>
            </a:r>
          </a:p>
        </p:txBody>
      </p:sp>
      <p:sp>
        <p:nvSpPr>
          <p:cNvPr id="40" name="Tijdelijke aanduiding voor inhoud 2">
            <a:extLst>
              <a:ext uri="{FF2B5EF4-FFF2-40B4-BE49-F238E27FC236}">
                <a16:creationId xmlns:a16="http://schemas.microsoft.com/office/drawing/2014/main" xmlns="" id="{6E4A5AD7-B01C-4E5A-B525-D1FDD90E647D}"/>
              </a:ext>
            </a:extLst>
          </p:cNvPr>
          <p:cNvSpPr txBox="1">
            <a:spLocks/>
          </p:cNvSpPr>
          <p:nvPr/>
        </p:nvSpPr>
        <p:spPr>
          <a:xfrm>
            <a:off x="2000534" y="5630982"/>
            <a:ext cx="1713784" cy="1021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dirty="0"/>
              <a:t>Gouden </a:t>
            </a:r>
          </a:p>
          <a:p>
            <a:pPr marL="0" indent="0" algn="ctr">
              <a:buNone/>
            </a:pPr>
            <a:r>
              <a:rPr lang="nl-NL" dirty="0"/>
              <a:t>Vos</a:t>
            </a:r>
          </a:p>
        </p:txBody>
      </p:sp>
    </p:spTree>
    <p:extLst>
      <p:ext uri="{BB962C8B-B14F-4D97-AF65-F5344CB8AC3E}">
        <p14:creationId xmlns:p14="http://schemas.microsoft.com/office/powerpoint/2010/main" val="40860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jdelijke aanduiding voor inhoud 2">
            <a:extLst>
              <a:ext uri="{FF2B5EF4-FFF2-40B4-BE49-F238E27FC236}">
                <a16:creationId xmlns:a16="http://schemas.microsoft.com/office/drawing/2014/main" xmlns="" id="{995D5CE7-766F-4818-9219-E607A7DF0C48}"/>
              </a:ext>
            </a:extLst>
          </p:cNvPr>
          <p:cNvSpPr txBox="1">
            <a:spLocks/>
          </p:cNvSpPr>
          <p:nvPr/>
        </p:nvSpPr>
        <p:spPr>
          <a:xfrm>
            <a:off x="4888911" y="1973273"/>
            <a:ext cx="6669917" cy="1455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Bij de volgende aanvraag kom je in aanmerking voor een hoger teken.</a:t>
            </a:r>
          </a:p>
          <a:p>
            <a:pPr marL="0" indent="0">
              <a:buFont typeface="Arial" panose="020B0604020202020204" pitchFamily="34" charset="0"/>
              <a:buNone/>
            </a:pPr>
            <a:r>
              <a:rPr lang="nl-NL" dirty="0"/>
              <a:t>Bij brons is dat de Gouden Oehoe</a:t>
            </a:r>
          </a:p>
        </p:txBody>
      </p:sp>
      <p:sp>
        <p:nvSpPr>
          <p:cNvPr id="2" name="Titel 1">
            <a:extLst>
              <a:ext uri="{FF2B5EF4-FFF2-40B4-BE49-F238E27FC236}">
                <a16:creationId xmlns:a16="http://schemas.microsoft.com/office/drawing/2014/main" xmlns="" id="{BD15AB8F-73C8-4517-90E7-0EE6712C2AC7}"/>
              </a:ext>
            </a:extLst>
          </p:cNvPr>
          <p:cNvSpPr>
            <a:spLocks noGrp="1"/>
          </p:cNvSpPr>
          <p:nvPr>
            <p:ph type="title"/>
          </p:nvPr>
        </p:nvSpPr>
        <p:spPr/>
        <p:txBody>
          <a:bodyPr/>
          <a:lstStyle/>
          <a:p>
            <a:r>
              <a:rPr lang="nl-NL" dirty="0"/>
              <a:t>Had </a:t>
            </a:r>
            <a:r>
              <a:rPr lang="nl-NL" dirty="0" smtClean="0"/>
              <a:t>je al </a:t>
            </a:r>
            <a:r>
              <a:rPr lang="nl-NL" dirty="0"/>
              <a:t>een waarderingsteken?</a:t>
            </a:r>
          </a:p>
        </p:txBody>
      </p:sp>
      <p:pic>
        <p:nvPicPr>
          <p:cNvPr id="20" name="Afbeelding 19">
            <a:extLst>
              <a:ext uri="{FF2B5EF4-FFF2-40B4-BE49-F238E27FC236}">
                <a16:creationId xmlns:a16="http://schemas.microsoft.com/office/drawing/2014/main" xmlns="" id="{B4AAC4FA-654E-4FA0-9A2E-12E85D4DC4A8}"/>
              </a:ext>
            </a:extLst>
          </p:cNvPr>
          <p:cNvPicPr/>
          <p:nvPr/>
        </p:nvPicPr>
        <p:blipFill>
          <a:blip r:embed="rId3">
            <a:extLst>
              <a:ext uri="{28A0092B-C50C-407E-A947-70E740481C1C}">
                <a14:useLocalDpi xmlns:a14="http://schemas.microsoft.com/office/drawing/2010/main" val="0"/>
              </a:ext>
            </a:extLst>
          </a:blip>
          <a:stretch>
            <a:fillRect/>
          </a:stretch>
        </p:blipFill>
        <p:spPr>
          <a:xfrm>
            <a:off x="1473820" y="2060761"/>
            <a:ext cx="1051856" cy="2479167"/>
          </a:xfrm>
          <a:prstGeom prst="rect">
            <a:avLst/>
          </a:prstGeom>
        </p:spPr>
      </p:pic>
      <p:pic>
        <p:nvPicPr>
          <p:cNvPr id="19" name="Afbeelding 18">
            <a:extLst>
              <a:ext uri="{FF2B5EF4-FFF2-40B4-BE49-F238E27FC236}">
                <a16:creationId xmlns:a16="http://schemas.microsoft.com/office/drawing/2014/main" xmlns="" id="{BE7286F1-2F5C-4378-A070-8AA993CF4095}"/>
              </a:ext>
            </a:extLst>
          </p:cNvPr>
          <p:cNvPicPr/>
          <p:nvPr/>
        </p:nvPicPr>
        <p:blipFill>
          <a:blip r:embed="rId4">
            <a:extLst>
              <a:ext uri="{28A0092B-C50C-407E-A947-70E740481C1C}">
                <a14:useLocalDpi xmlns:a14="http://schemas.microsoft.com/office/drawing/2010/main" val="0"/>
              </a:ext>
            </a:extLst>
          </a:blip>
          <a:stretch>
            <a:fillRect/>
          </a:stretch>
        </p:blipFill>
        <p:spPr>
          <a:xfrm>
            <a:off x="3786521" y="1973272"/>
            <a:ext cx="1106641" cy="2603345"/>
          </a:xfrm>
          <a:prstGeom prst="rect">
            <a:avLst/>
          </a:prstGeom>
        </p:spPr>
      </p:pic>
      <p:pic>
        <p:nvPicPr>
          <p:cNvPr id="26" name="Afbeelding 25">
            <a:extLst>
              <a:ext uri="{FF2B5EF4-FFF2-40B4-BE49-F238E27FC236}">
                <a16:creationId xmlns:a16="http://schemas.microsoft.com/office/drawing/2014/main" xmlns="" id="{0335E567-6DCF-4412-B566-C6768D11C57A}"/>
              </a:ext>
            </a:extLst>
          </p:cNvPr>
          <p:cNvPicPr>
            <a:picLocks noChangeAspect="1"/>
          </p:cNvPicPr>
          <p:nvPr/>
        </p:nvPicPr>
        <p:blipFill>
          <a:blip r:embed="rId5"/>
          <a:stretch>
            <a:fillRect/>
          </a:stretch>
        </p:blipFill>
        <p:spPr>
          <a:xfrm>
            <a:off x="2746431" y="4037313"/>
            <a:ext cx="835062" cy="2279764"/>
          </a:xfrm>
          <a:prstGeom prst="rect">
            <a:avLst/>
          </a:prstGeom>
        </p:spPr>
      </p:pic>
      <p:sp>
        <p:nvSpPr>
          <p:cNvPr id="31" name="Pijl: gebogen 30">
            <a:extLst>
              <a:ext uri="{FF2B5EF4-FFF2-40B4-BE49-F238E27FC236}">
                <a16:creationId xmlns:a16="http://schemas.microsoft.com/office/drawing/2014/main" xmlns="" id="{43800DEA-D0A0-4814-B41D-6A8326A04D23}"/>
              </a:ext>
            </a:extLst>
          </p:cNvPr>
          <p:cNvSpPr/>
          <p:nvPr/>
        </p:nvSpPr>
        <p:spPr>
          <a:xfrm rot="5400000" flipH="1">
            <a:off x="3497553" y="4897040"/>
            <a:ext cx="1342232" cy="954088"/>
          </a:xfrm>
          <a:prstGeom prst="bentArrow">
            <a:avLst>
              <a:gd name="adj1" fmla="val 25000"/>
              <a:gd name="adj2" fmla="val 34859"/>
              <a:gd name="adj3" fmla="val 25000"/>
              <a:gd name="adj4" fmla="val 6065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NL">
              <a:solidFill>
                <a:schemeClr val="tx1"/>
              </a:solidFill>
            </a:endParaRPr>
          </a:p>
        </p:txBody>
      </p:sp>
      <p:sp>
        <p:nvSpPr>
          <p:cNvPr id="5" name="Tijdelijke aanduiding voor inhoud 4">
            <a:extLst>
              <a:ext uri="{FF2B5EF4-FFF2-40B4-BE49-F238E27FC236}">
                <a16:creationId xmlns:a16="http://schemas.microsoft.com/office/drawing/2014/main" xmlns="" id="{A6072508-091C-4304-88A9-BC5A1B591040}"/>
              </a:ext>
            </a:extLst>
          </p:cNvPr>
          <p:cNvSpPr>
            <a:spLocks noGrp="1"/>
          </p:cNvSpPr>
          <p:nvPr>
            <p:ph idx="1"/>
          </p:nvPr>
        </p:nvSpPr>
        <p:spPr/>
        <p:txBody>
          <a:bodyPr/>
          <a:lstStyle/>
          <a:p>
            <a:pPr marL="0" indent="0">
              <a:buNone/>
            </a:pPr>
            <a:r>
              <a:rPr lang="nl-NL" dirty="0"/>
              <a:t>Dan werkt het zo</a:t>
            </a:r>
          </a:p>
        </p:txBody>
      </p:sp>
      <p:sp>
        <p:nvSpPr>
          <p:cNvPr id="32" name="Pijl: gebogen 31">
            <a:extLst>
              <a:ext uri="{FF2B5EF4-FFF2-40B4-BE49-F238E27FC236}">
                <a16:creationId xmlns:a16="http://schemas.microsoft.com/office/drawing/2014/main" xmlns="" id="{DB3C90CC-02F6-489A-BAFC-4F379EE16CF9}"/>
              </a:ext>
            </a:extLst>
          </p:cNvPr>
          <p:cNvSpPr/>
          <p:nvPr/>
        </p:nvSpPr>
        <p:spPr>
          <a:xfrm rot="5400000" flipH="1">
            <a:off x="5707353" y="4909740"/>
            <a:ext cx="1342232" cy="954088"/>
          </a:xfrm>
          <a:prstGeom prst="bentArrow">
            <a:avLst>
              <a:gd name="adj1" fmla="val 25000"/>
              <a:gd name="adj2" fmla="val 34859"/>
              <a:gd name="adj3" fmla="val 25000"/>
              <a:gd name="adj4" fmla="val 6065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NL">
              <a:solidFill>
                <a:schemeClr val="tx1"/>
              </a:solidFill>
            </a:endParaRPr>
          </a:p>
        </p:txBody>
      </p:sp>
      <p:sp>
        <p:nvSpPr>
          <p:cNvPr id="8" name="Rechthoek 7">
            <a:extLst>
              <a:ext uri="{FF2B5EF4-FFF2-40B4-BE49-F238E27FC236}">
                <a16:creationId xmlns:a16="http://schemas.microsoft.com/office/drawing/2014/main" xmlns="" id="{0FE13EF6-EF8C-4C91-9E88-6AE85CD98AF3}"/>
              </a:ext>
            </a:extLst>
          </p:cNvPr>
          <p:cNvSpPr/>
          <p:nvPr/>
        </p:nvSpPr>
        <p:spPr>
          <a:xfrm>
            <a:off x="4752975" y="1973272"/>
            <a:ext cx="5965205" cy="1408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ijdelijke aanduiding voor inhoud 2">
            <a:extLst>
              <a:ext uri="{FF2B5EF4-FFF2-40B4-BE49-F238E27FC236}">
                <a16:creationId xmlns:a16="http://schemas.microsoft.com/office/drawing/2014/main" xmlns="" id="{54F05A70-1019-4DAA-A01B-149113FEB496}"/>
              </a:ext>
            </a:extLst>
          </p:cNvPr>
          <p:cNvSpPr txBox="1">
            <a:spLocks/>
          </p:cNvSpPr>
          <p:nvPr/>
        </p:nvSpPr>
        <p:spPr>
          <a:xfrm>
            <a:off x="7539313" y="1973272"/>
            <a:ext cx="4299935" cy="9699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Bij zilver is dat het Gouden Edelhert</a:t>
            </a:r>
          </a:p>
        </p:txBody>
      </p:sp>
      <p:pic>
        <p:nvPicPr>
          <p:cNvPr id="17" name="Afbeelding 16">
            <a:extLst>
              <a:ext uri="{FF2B5EF4-FFF2-40B4-BE49-F238E27FC236}">
                <a16:creationId xmlns:a16="http://schemas.microsoft.com/office/drawing/2014/main" xmlns="" id="{7C6C88A2-C35A-4379-B850-4962AD84CF07}"/>
              </a:ext>
            </a:extLst>
          </p:cNvPr>
          <p:cNvPicPr/>
          <p:nvPr/>
        </p:nvPicPr>
        <p:blipFill>
          <a:blip r:embed="rId6">
            <a:extLst>
              <a:ext uri="{28A0092B-C50C-407E-A947-70E740481C1C}">
                <a14:useLocalDpi xmlns:a14="http://schemas.microsoft.com/office/drawing/2010/main" val="0"/>
              </a:ext>
            </a:extLst>
          </a:blip>
          <a:stretch>
            <a:fillRect/>
          </a:stretch>
        </p:blipFill>
        <p:spPr>
          <a:xfrm>
            <a:off x="5480981" y="1381655"/>
            <a:ext cx="2008031" cy="3159382"/>
          </a:xfrm>
          <a:prstGeom prst="rect">
            <a:avLst/>
          </a:prstGeom>
        </p:spPr>
      </p:pic>
      <p:pic>
        <p:nvPicPr>
          <p:cNvPr id="24" name="Afbeelding 23">
            <a:extLst>
              <a:ext uri="{FF2B5EF4-FFF2-40B4-BE49-F238E27FC236}">
                <a16:creationId xmlns:a16="http://schemas.microsoft.com/office/drawing/2014/main" xmlns="" id="{733767D4-A12D-4A15-8172-0930417DCEE0}"/>
              </a:ext>
            </a:extLst>
          </p:cNvPr>
          <p:cNvPicPr>
            <a:picLocks noChangeAspect="1"/>
          </p:cNvPicPr>
          <p:nvPr/>
        </p:nvPicPr>
        <p:blipFill>
          <a:blip r:embed="rId7"/>
          <a:stretch>
            <a:fillRect/>
          </a:stretch>
        </p:blipFill>
        <p:spPr>
          <a:xfrm>
            <a:off x="4995533" y="4025326"/>
            <a:ext cx="845310" cy="2290015"/>
          </a:xfrm>
          <a:prstGeom prst="rect">
            <a:avLst/>
          </a:prstGeom>
        </p:spPr>
      </p:pic>
      <p:sp>
        <p:nvSpPr>
          <p:cNvPr id="9" name="Rechthoek 8">
            <a:extLst>
              <a:ext uri="{FF2B5EF4-FFF2-40B4-BE49-F238E27FC236}">
                <a16:creationId xmlns:a16="http://schemas.microsoft.com/office/drawing/2014/main" xmlns="" id="{0DC6F908-F568-4FAB-BA3F-3431FB429594}"/>
              </a:ext>
            </a:extLst>
          </p:cNvPr>
          <p:cNvSpPr/>
          <p:nvPr/>
        </p:nvSpPr>
        <p:spPr>
          <a:xfrm>
            <a:off x="7462244" y="1118737"/>
            <a:ext cx="3177182" cy="176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a:extLst>
              <a:ext uri="{FF2B5EF4-FFF2-40B4-BE49-F238E27FC236}">
                <a16:creationId xmlns:a16="http://schemas.microsoft.com/office/drawing/2014/main" xmlns="" id="{A9892A64-9656-4B44-9DAA-498CC5FDBFA1}"/>
              </a:ext>
            </a:extLst>
          </p:cNvPr>
          <p:cNvPicPr/>
          <p:nvPr/>
        </p:nvPicPr>
        <p:blipFill>
          <a:blip r:embed="rId8">
            <a:extLst>
              <a:ext uri="{28A0092B-C50C-407E-A947-70E740481C1C}">
                <a14:useLocalDpi xmlns:a14="http://schemas.microsoft.com/office/drawing/2010/main" val="0"/>
              </a:ext>
            </a:extLst>
          </a:blip>
          <a:stretch>
            <a:fillRect/>
          </a:stretch>
        </p:blipFill>
        <p:spPr>
          <a:xfrm>
            <a:off x="8801090" y="1647832"/>
            <a:ext cx="1755543" cy="2900215"/>
          </a:xfrm>
          <a:prstGeom prst="rect">
            <a:avLst/>
          </a:prstGeom>
        </p:spPr>
      </p:pic>
      <p:pic>
        <p:nvPicPr>
          <p:cNvPr id="27" name="Afbeelding 26">
            <a:extLst>
              <a:ext uri="{FF2B5EF4-FFF2-40B4-BE49-F238E27FC236}">
                <a16:creationId xmlns:a16="http://schemas.microsoft.com/office/drawing/2014/main" xmlns="" id="{42C505B6-533C-408D-9DEC-CD9840A7E1CC}"/>
              </a:ext>
            </a:extLst>
          </p:cNvPr>
          <p:cNvPicPr>
            <a:picLocks noChangeAspect="1"/>
          </p:cNvPicPr>
          <p:nvPr/>
        </p:nvPicPr>
        <p:blipFill>
          <a:blip r:embed="rId9"/>
          <a:stretch>
            <a:fillRect/>
          </a:stretch>
        </p:blipFill>
        <p:spPr>
          <a:xfrm>
            <a:off x="7200070" y="3868665"/>
            <a:ext cx="1834164" cy="2452153"/>
          </a:xfrm>
          <a:prstGeom prst="rect">
            <a:avLst/>
          </a:prstGeom>
        </p:spPr>
      </p:pic>
      <p:sp>
        <p:nvSpPr>
          <p:cNvPr id="33" name="Pijl: gebogen 32">
            <a:extLst>
              <a:ext uri="{FF2B5EF4-FFF2-40B4-BE49-F238E27FC236}">
                <a16:creationId xmlns:a16="http://schemas.microsoft.com/office/drawing/2014/main" xmlns="" id="{2FCABA71-0689-4E6A-9587-F207575BE9E5}"/>
              </a:ext>
            </a:extLst>
          </p:cNvPr>
          <p:cNvSpPr/>
          <p:nvPr/>
        </p:nvSpPr>
        <p:spPr>
          <a:xfrm rot="5400000" flipH="1">
            <a:off x="8630390" y="4695877"/>
            <a:ext cx="1342232" cy="1381814"/>
          </a:xfrm>
          <a:prstGeom prst="bentArrow">
            <a:avLst>
              <a:gd name="adj1" fmla="val 17548"/>
              <a:gd name="adj2" fmla="val 24658"/>
              <a:gd name="adj3" fmla="val 17549"/>
              <a:gd name="adj4" fmla="val 4237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NL">
              <a:solidFill>
                <a:schemeClr val="tx1"/>
              </a:solidFill>
            </a:endParaRPr>
          </a:p>
        </p:txBody>
      </p:sp>
      <p:sp>
        <p:nvSpPr>
          <p:cNvPr id="38" name="Tijdelijke aanduiding voor inhoud 2">
            <a:extLst>
              <a:ext uri="{FF2B5EF4-FFF2-40B4-BE49-F238E27FC236}">
                <a16:creationId xmlns:a16="http://schemas.microsoft.com/office/drawing/2014/main" xmlns="" id="{2DB16846-A846-4F93-ADB5-B84798F4BA94}"/>
              </a:ext>
            </a:extLst>
          </p:cNvPr>
          <p:cNvSpPr txBox="1">
            <a:spLocks/>
          </p:cNvSpPr>
          <p:nvPr/>
        </p:nvSpPr>
        <p:spPr>
          <a:xfrm>
            <a:off x="9831198" y="3140624"/>
            <a:ext cx="2334813" cy="1712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dirty="0"/>
              <a:t>Bij goud de </a:t>
            </a:r>
          </a:p>
          <a:p>
            <a:pPr marL="0" indent="0" algn="ctr">
              <a:buFont typeface="Arial" panose="020B0604020202020204" pitchFamily="34" charset="0"/>
              <a:buNone/>
            </a:pPr>
            <a:r>
              <a:rPr lang="nl-NL" dirty="0"/>
              <a:t>Zilveren</a:t>
            </a:r>
          </a:p>
          <a:p>
            <a:pPr marL="0" indent="0" algn="ctr">
              <a:buFont typeface="Arial" panose="020B0604020202020204" pitchFamily="34" charset="0"/>
              <a:buNone/>
            </a:pPr>
            <a:r>
              <a:rPr lang="nl-NL" dirty="0"/>
              <a:t>Wolf</a:t>
            </a:r>
          </a:p>
        </p:txBody>
      </p:sp>
    </p:spTree>
    <p:extLst>
      <p:ext uri="{BB962C8B-B14F-4D97-AF65-F5344CB8AC3E}">
        <p14:creationId xmlns:p14="http://schemas.microsoft.com/office/powerpoint/2010/main" val="411052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1" grpId="0" animBg="1"/>
      <p:bldP spid="32" grpId="0" animBg="1"/>
      <p:bldP spid="8" grpId="0" animBg="1"/>
      <p:bldP spid="36" grpId="0"/>
      <p:bldP spid="9" grpId="0" animBg="1"/>
      <p:bldP spid="33" grpId="0"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D5835B7-4744-477F-95EB-2EE64A2703C6}"/>
              </a:ext>
            </a:extLst>
          </p:cNvPr>
          <p:cNvSpPr>
            <a:spLocks noGrp="1"/>
          </p:cNvSpPr>
          <p:nvPr>
            <p:ph type="title"/>
          </p:nvPr>
        </p:nvSpPr>
        <p:spPr/>
        <p:txBody>
          <a:bodyPr/>
          <a:lstStyle/>
          <a:p>
            <a:r>
              <a:rPr lang="nl-NL" dirty="0"/>
              <a:t>Waarom dieren… en waarom zilver als hoogst?</a:t>
            </a:r>
          </a:p>
        </p:txBody>
      </p:sp>
      <p:sp>
        <p:nvSpPr>
          <p:cNvPr id="3" name="Tijdelijke aanduiding voor inhoud 2">
            <a:extLst>
              <a:ext uri="{FF2B5EF4-FFF2-40B4-BE49-F238E27FC236}">
                <a16:creationId xmlns:a16="http://schemas.microsoft.com/office/drawing/2014/main" xmlns="" id="{D47EF266-E92B-429C-8684-B4EA15581A55}"/>
              </a:ext>
            </a:extLst>
          </p:cNvPr>
          <p:cNvSpPr>
            <a:spLocks noGrp="1"/>
          </p:cNvSpPr>
          <p:nvPr>
            <p:ph idx="1"/>
          </p:nvPr>
        </p:nvSpPr>
        <p:spPr/>
        <p:txBody>
          <a:bodyPr/>
          <a:lstStyle/>
          <a:p>
            <a:pPr marL="0" indent="0">
              <a:buNone/>
            </a:pPr>
            <a:r>
              <a:rPr lang="nl-NL" dirty="0"/>
              <a:t>Omdat dat een internationaal gebruik is bij Scouting</a:t>
            </a:r>
          </a:p>
        </p:txBody>
      </p:sp>
      <p:pic>
        <p:nvPicPr>
          <p:cNvPr id="4" name="Picture 8" descr="J:\Dropbox\Waarderingstekens\voorstel\Belize_Silver Wolf_10_resize_resized.jpg">
            <a:extLst>
              <a:ext uri="{FF2B5EF4-FFF2-40B4-BE49-F238E27FC236}">
                <a16:creationId xmlns:a16="http://schemas.microsoft.com/office/drawing/2014/main" xmlns="" id="{3DBEE924-6307-4721-85FC-79B54A727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662" y="3243008"/>
            <a:ext cx="3452813"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J:\Dropbox\Waarderingstekens\voorstel\order of silver Springbok.jpg">
            <a:extLst>
              <a:ext uri="{FF2B5EF4-FFF2-40B4-BE49-F238E27FC236}">
                <a16:creationId xmlns:a16="http://schemas.microsoft.com/office/drawing/2014/main" xmlns="" id="{3AAB1E38-BAEC-412C-B29F-92B31E1B1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4788" y="2674683"/>
            <a:ext cx="1343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J:\Dropbox\Waarderingstekens\voorstel\DSCN2339.JPG">
            <a:extLst>
              <a:ext uri="{FF2B5EF4-FFF2-40B4-BE49-F238E27FC236}">
                <a16:creationId xmlns:a16="http://schemas.microsoft.com/office/drawing/2014/main" xmlns="" id="{9ECF7BB8-53CD-4A13-9796-CFE9AAF9A3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2088" y="2674683"/>
            <a:ext cx="13970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J:\Dropbox\Waarderingstekens\voorstel\Sølvulv_nsf_nå.jpg">
            <a:extLst>
              <a:ext uri="{FF2B5EF4-FFF2-40B4-BE49-F238E27FC236}">
                <a16:creationId xmlns:a16="http://schemas.microsoft.com/office/drawing/2014/main" xmlns="" id="{850B1A4E-4910-41F7-9BEA-C279706FB8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 y="2603245"/>
            <a:ext cx="15525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J:\Dropbox\Waarderingstekens\06 onderzoek internationaal\Silver_Buffalo_Award.png">
            <a:extLst>
              <a:ext uri="{FF2B5EF4-FFF2-40B4-BE49-F238E27FC236}">
                <a16:creationId xmlns:a16="http://schemas.microsoft.com/office/drawing/2014/main" xmlns="" id="{2025F658-47A1-467D-B6D0-DF9C8FE69D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488" y="2674683"/>
            <a:ext cx="129857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J:\Dropbox\Waarderingstekens\06 onderzoek internationaal\download.jpg">
            <a:extLst>
              <a:ext uri="{FF2B5EF4-FFF2-40B4-BE49-F238E27FC236}">
                <a16:creationId xmlns:a16="http://schemas.microsoft.com/office/drawing/2014/main" xmlns="" id="{8682E4BD-7A34-4ABE-9CBC-E08226D921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6600" y="2796920"/>
            <a:ext cx="1905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inhoud 2">
            <a:extLst>
              <a:ext uri="{FF2B5EF4-FFF2-40B4-BE49-F238E27FC236}">
                <a16:creationId xmlns:a16="http://schemas.microsoft.com/office/drawing/2014/main" xmlns="" id="{15B2B6BD-96D7-47E1-A032-05EDB66B5A37}"/>
              </a:ext>
            </a:extLst>
          </p:cNvPr>
          <p:cNvSpPr txBox="1">
            <a:spLocks/>
          </p:cNvSpPr>
          <p:nvPr/>
        </p:nvSpPr>
        <p:spPr>
          <a:xfrm>
            <a:off x="477979" y="2090602"/>
            <a:ext cx="2038066" cy="512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dirty="0"/>
              <a:t>Noorwegen</a:t>
            </a:r>
          </a:p>
        </p:txBody>
      </p:sp>
      <p:sp>
        <p:nvSpPr>
          <p:cNvPr id="11" name="Tijdelijke aanduiding voor inhoud 2">
            <a:extLst>
              <a:ext uri="{FF2B5EF4-FFF2-40B4-BE49-F238E27FC236}">
                <a16:creationId xmlns:a16="http://schemas.microsoft.com/office/drawing/2014/main" xmlns="" id="{EE6A48E0-EC85-45B7-B31E-98F5EBEC2C07}"/>
              </a:ext>
            </a:extLst>
          </p:cNvPr>
          <p:cNvSpPr txBox="1">
            <a:spLocks/>
          </p:cNvSpPr>
          <p:nvPr/>
        </p:nvSpPr>
        <p:spPr>
          <a:xfrm>
            <a:off x="1998662" y="6054590"/>
            <a:ext cx="3452814" cy="512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dirty="0"/>
              <a:t>Verenigd Koninkrijk</a:t>
            </a:r>
          </a:p>
        </p:txBody>
      </p:sp>
      <p:sp>
        <p:nvSpPr>
          <p:cNvPr id="12" name="Tijdelijke aanduiding voor inhoud 2">
            <a:extLst>
              <a:ext uri="{FF2B5EF4-FFF2-40B4-BE49-F238E27FC236}">
                <a16:creationId xmlns:a16="http://schemas.microsoft.com/office/drawing/2014/main" xmlns="" id="{94D0240C-3AAB-439F-B8A3-88A1BF3C8243}"/>
              </a:ext>
            </a:extLst>
          </p:cNvPr>
          <p:cNvSpPr txBox="1">
            <a:spLocks/>
          </p:cNvSpPr>
          <p:nvPr/>
        </p:nvSpPr>
        <p:spPr>
          <a:xfrm>
            <a:off x="4951555" y="2166432"/>
            <a:ext cx="2038066" cy="512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dirty="0"/>
              <a:t>Canada</a:t>
            </a:r>
          </a:p>
        </p:txBody>
      </p:sp>
      <p:sp>
        <p:nvSpPr>
          <p:cNvPr id="13" name="Tijdelijke aanduiding voor inhoud 2">
            <a:extLst>
              <a:ext uri="{FF2B5EF4-FFF2-40B4-BE49-F238E27FC236}">
                <a16:creationId xmlns:a16="http://schemas.microsoft.com/office/drawing/2014/main" xmlns="" id="{F132DC20-4510-494C-9752-C2116D90E835}"/>
              </a:ext>
            </a:extLst>
          </p:cNvPr>
          <p:cNvSpPr txBox="1">
            <a:spLocks/>
          </p:cNvSpPr>
          <p:nvPr/>
        </p:nvSpPr>
        <p:spPr>
          <a:xfrm>
            <a:off x="6611937" y="5120848"/>
            <a:ext cx="2038066" cy="512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dirty="0"/>
              <a:t>Amerika</a:t>
            </a:r>
          </a:p>
        </p:txBody>
      </p:sp>
      <p:sp>
        <p:nvSpPr>
          <p:cNvPr id="14" name="Tijdelijke aanduiding voor inhoud 2">
            <a:extLst>
              <a:ext uri="{FF2B5EF4-FFF2-40B4-BE49-F238E27FC236}">
                <a16:creationId xmlns:a16="http://schemas.microsoft.com/office/drawing/2014/main" xmlns="" id="{6BB9E56F-0F28-4094-87D5-9B6093537B08}"/>
              </a:ext>
            </a:extLst>
          </p:cNvPr>
          <p:cNvSpPr txBox="1">
            <a:spLocks/>
          </p:cNvSpPr>
          <p:nvPr/>
        </p:nvSpPr>
        <p:spPr>
          <a:xfrm>
            <a:off x="8290067" y="2454505"/>
            <a:ext cx="2038066" cy="512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dirty="0"/>
              <a:t>Finland</a:t>
            </a:r>
          </a:p>
        </p:txBody>
      </p:sp>
      <p:sp>
        <p:nvSpPr>
          <p:cNvPr id="15" name="Tijdelijke aanduiding voor inhoud 2">
            <a:extLst>
              <a:ext uri="{FF2B5EF4-FFF2-40B4-BE49-F238E27FC236}">
                <a16:creationId xmlns:a16="http://schemas.microsoft.com/office/drawing/2014/main" xmlns="" id="{E5E624FE-949C-4FD6-A417-E31A2A1DA0C7}"/>
              </a:ext>
            </a:extLst>
          </p:cNvPr>
          <p:cNvSpPr txBox="1">
            <a:spLocks/>
          </p:cNvSpPr>
          <p:nvPr/>
        </p:nvSpPr>
        <p:spPr>
          <a:xfrm>
            <a:off x="10017267" y="5199176"/>
            <a:ext cx="2038066" cy="512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dirty="0"/>
              <a:t>Zuid-Afrika</a:t>
            </a:r>
          </a:p>
        </p:txBody>
      </p:sp>
    </p:spTree>
    <p:extLst>
      <p:ext uri="{BB962C8B-B14F-4D97-AF65-F5344CB8AC3E}">
        <p14:creationId xmlns:p14="http://schemas.microsoft.com/office/powerpoint/2010/main" val="294879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24C24C0-12D1-4C18-BB0C-DF5B6346D74E}"/>
              </a:ext>
            </a:extLst>
          </p:cNvPr>
          <p:cNvSpPr>
            <a:spLocks noGrp="1"/>
          </p:cNvSpPr>
          <p:nvPr>
            <p:ph type="title"/>
          </p:nvPr>
        </p:nvSpPr>
        <p:spPr/>
        <p:txBody>
          <a:bodyPr/>
          <a:lstStyle/>
          <a:p>
            <a:r>
              <a:rPr lang="nl-NL" dirty="0"/>
              <a:t>Onderscheidingen</a:t>
            </a:r>
          </a:p>
        </p:txBody>
      </p:sp>
      <p:sp>
        <p:nvSpPr>
          <p:cNvPr id="3" name="Tijdelijke aanduiding voor inhoud 2">
            <a:extLst>
              <a:ext uri="{FF2B5EF4-FFF2-40B4-BE49-F238E27FC236}">
                <a16:creationId xmlns:a16="http://schemas.microsoft.com/office/drawing/2014/main" xmlns="" id="{81C51AB0-5C20-4ACB-94BA-82E869FB6437}"/>
              </a:ext>
            </a:extLst>
          </p:cNvPr>
          <p:cNvSpPr>
            <a:spLocks noGrp="1"/>
          </p:cNvSpPr>
          <p:nvPr>
            <p:ph idx="1"/>
          </p:nvPr>
        </p:nvSpPr>
        <p:spPr>
          <a:xfrm>
            <a:off x="838200" y="1326092"/>
            <a:ext cx="10515600" cy="4922308"/>
          </a:xfrm>
        </p:spPr>
        <p:txBody>
          <a:bodyPr/>
          <a:lstStyle/>
          <a:p>
            <a:pPr marL="0" indent="0">
              <a:buNone/>
            </a:pPr>
            <a:r>
              <a:rPr lang="nl-NL" dirty="0"/>
              <a:t>Scouting kende naast de waarderingstekens al twee </a:t>
            </a:r>
            <a:r>
              <a:rPr lang="nl-NL" dirty="0" smtClean="0"/>
              <a:t>andere </a:t>
            </a:r>
            <a:r>
              <a:rPr lang="nl-NL" dirty="0"/>
              <a:t>onderscheidingen:</a:t>
            </a:r>
          </a:p>
          <a:p>
            <a:r>
              <a:rPr lang="nl-NL" dirty="0"/>
              <a:t>Vriendschapsteken (sinds 1924)</a:t>
            </a:r>
          </a:p>
          <a:p>
            <a:r>
              <a:rPr lang="nl-NL" dirty="0"/>
              <a:t>Teken van Moed</a:t>
            </a:r>
          </a:p>
          <a:p>
            <a:pPr marL="0" indent="0">
              <a:buNone/>
            </a:pPr>
            <a:endParaRPr lang="nl-NL" dirty="0"/>
          </a:p>
          <a:p>
            <a:pPr marL="0" indent="0">
              <a:buNone/>
            </a:pPr>
            <a:r>
              <a:rPr lang="nl-NL" dirty="0"/>
              <a:t>Daar zijn nu aan toegevoegd:</a:t>
            </a:r>
          </a:p>
          <a:p>
            <a:r>
              <a:rPr lang="nl-NL" dirty="0"/>
              <a:t>Teken voor Bijzondere Verdienste</a:t>
            </a:r>
          </a:p>
          <a:p>
            <a:r>
              <a:rPr lang="nl-NL" dirty="0"/>
              <a:t>Teken voor Maatschappelijk Inzet</a:t>
            </a:r>
          </a:p>
          <a:p>
            <a:r>
              <a:rPr lang="nl-NL" dirty="0"/>
              <a:t>Ereteken (voor </a:t>
            </a:r>
            <a:r>
              <a:rPr lang="nl-NL" dirty="0" err="1"/>
              <a:t>ere-leden</a:t>
            </a:r>
            <a:r>
              <a:rPr lang="nl-NL" dirty="0"/>
              <a:t>)</a:t>
            </a:r>
          </a:p>
        </p:txBody>
      </p:sp>
    </p:spTree>
    <p:extLst>
      <p:ext uri="{BB962C8B-B14F-4D97-AF65-F5344CB8AC3E}">
        <p14:creationId xmlns:p14="http://schemas.microsoft.com/office/powerpoint/2010/main" val="149239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xmlns="" id="{B4FB4791-30E3-4FF0-9F67-6E14890E4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853" y="4050912"/>
            <a:ext cx="5912797" cy="2447291"/>
          </a:xfrm>
          <a:prstGeom prst="rect">
            <a:avLst/>
          </a:prstGeom>
        </p:spPr>
      </p:pic>
      <p:sp>
        <p:nvSpPr>
          <p:cNvPr id="2" name="Titel 1">
            <a:extLst>
              <a:ext uri="{FF2B5EF4-FFF2-40B4-BE49-F238E27FC236}">
                <a16:creationId xmlns:a16="http://schemas.microsoft.com/office/drawing/2014/main" xmlns="" id="{957CF33D-9792-437F-B091-2BE7E14F50F9}"/>
              </a:ext>
            </a:extLst>
          </p:cNvPr>
          <p:cNvSpPr>
            <a:spLocks noGrp="1"/>
          </p:cNvSpPr>
          <p:nvPr>
            <p:ph type="title"/>
          </p:nvPr>
        </p:nvSpPr>
        <p:spPr/>
        <p:txBody>
          <a:bodyPr>
            <a:normAutofit/>
          </a:bodyPr>
          <a:lstStyle/>
          <a:p>
            <a:r>
              <a:rPr lang="nl-NL" dirty="0"/>
              <a:t>Het Teken van Moed</a:t>
            </a:r>
          </a:p>
        </p:txBody>
      </p:sp>
      <p:sp>
        <p:nvSpPr>
          <p:cNvPr id="3" name="Tijdelijke aanduiding voor inhoud 2">
            <a:extLst>
              <a:ext uri="{FF2B5EF4-FFF2-40B4-BE49-F238E27FC236}">
                <a16:creationId xmlns:a16="http://schemas.microsoft.com/office/drawing/2014/main" xmlns="" id="{430B092C-F58D-4EF1-92A3-372D8B214B0A}"/>
              </a:ext>
            </a:extLst>
          </p:cNvPr>
          <p:cNvSpPr>
            <a:spLocks noGrp="1"/>
          </p:cNvSpPr>
          <p:nvPr>
            <p:ph idx="1"/>
          </p:nvPr>
        </p:nvSpPr>
        <p:spPr>
          <a:xfrm>
            <a:off x="838200" y="1326092"/>
            <a:ext cx="8991600" cy="4351338"/>
          </a:xfrm>
        </p:spPr>
        <p:txBody>
          <a:bodyPr>
            <a:normAutofit/>
          </a:bodyPr>
          <a:lstStyle/>
          <a:p>
            <a:pPr marL="0" indent="0">
              <a:buNone/>
            </a:pPr>
            <a:r>
              <a:rPr lang="nl-NL" dirty="0"/>
              <a:t>Alle leden van Scouting kunnen in bijzondere gevallen van moedig optreden ten dienste van een ander </a:t>
            </a:r>
            <a:r>
              <a:rPr lang="nl-NL" dirty="0" smtClean="0"/>
              <a:t>of </a:t>
            </a:r>
            <a:r>
              <a:rPr lang="nl-NL" dirty="0"/>
              <a:t>anderen een teken van moed ontvangen.</a:t>
            </a:r>
          </a:p>
          <a:p>
            <a:pPr marL="0" indent="0">
              <a:lnSpc>
                <a:spcPct val="150000"/>
              </a:lnSpc>
              <a:spcBef>
                <a:spcPts val="0"/>
              </a:spcBef>
              <a:buNone/>
            </a:pPr>
            <a:r>
              <a:rPr lang="nl-NL" sz="1600" dirty="0"/>
              <a:t/>
            </a:r>
            <a:br>
              <a:rPr lang="nl-NL" sz="1600" dirty="0"/>
            </a:br>
            <a:r>
              <a:rPr lang="nl-NL" sz="1600" dirty="0"/>
              <a:t>Voorbeelden</a:t>
            </a:r>
          </a:p>
          <a:p>
            <a:pPr marL="0" indent="0">
              <a:lnSpc>
                <a:spcPct val="100000"/>
              </a:lnSpc>
              <a:spcBef>
                <a:spcPts val="300"/>
              </a:spcBef>
              <a:buNone/>
            </a:pPr>
            <a:r>
              <a:rPr lang="nl-NL" sz="1600" dirty="0"/>
              <a:t>2014 - De ploeg van Lotte, Myrthe, Michelle, Giel, Damian en Stef redden een vrouw uit het water</a:t>
            </a:r>
          </a:p>
          <a:p>
            <a:pPr marL="0" indent="0">
              <a:lnSpc>
                <a:spcPct val="100000"/>
              </a:lnSpc>
              <a:spcBef>
                <a:spcPts val="300"/>
              </a:spcBef>
              <a:buNone/>
            </a:pPr>
            <a:r>
              <a:rPr lang="nl-NL" sz="1600" dirty="0"/>
              <a:t>2009 - Luc 9 jaar belde 112 toen zijn broertje aan het stikken was</a:t>
            </a:r>
          </a:p>
        </p:txBody>
      </p:sp>
      <p:pic>
        <p:nvPicPr>
          <p:cNvPr id="5" name="Afbeelding 4">
            <a:extLst>
              <a:ext uri="{FF2B5EF4-FFF2-40B4-BE49-F238E27FC236}">
                <a16:creationId xmlns:a16="http://schemas.microsoft.com/office/drawing/2014/main" xmlns="" id="{9DC4D138-7B8A-4E72-94AA-D249CFA8E7B8}"/>
              </a:ext>
            </a:extLst>
          </p:cNvPr>
          <p:cNvPicPr/>
          <p:nvPr/>
        </p:nvPicPr>
        <p:blipFill>
          <a:blip r:embed="rId4">
            <a:extLst>
              <a:ext uri="{28A0092B-C50C-407E-A947-70E740481C1C}">
                <a14:useLocalDpi xmlns:a14="http://schemas.microsoft.com/office/drawing/2010/main" val="0"/>
              </a:ext>
            </a:extLst>
          </a:blip>
          <a:stretch>
            <a:fillRect/>
          </a:stretch>
        </p:blipFill>
        <p:spPr>
          <a:xfrm>
            <a:off x="10198462" y="1275703"/>
            <a:ext cx="1373051" cy="3187440"/>
          </a:xfrm>
          <a:prstGeom prst="rect">
            <a:avLst/>
          </a:prstGeom>
        </p:spPr>
      </p:pic>
      <p:pic>
        <p:nvPicPr>
          <p:cNvPr id="6" name="Afbeelding 5">
            <a:extLst>
              <a:ext uri="{FF2B5EF4-FFF2-40B4-BE49-F238E27FC236}">
                <a16:creationId xmlns:a16="http://schemas.microsoft.com/office/drawing/2014/main" xmlns="" id="{541E8B11-7CA7-4837-9E4E-2249AAC47622}"/>
              </a:ext>
            </a:extLst>
          </p:cNvPr>
          <p:cNvPicPr/>
          <p:nvPr/>
        </p:nvPicPr>
        <p:blipFill>
          <a:blip r:embed="rId5">
            <a:extLst>
              <a:ext uri="{28A0092B-C50C-407E-A947-70E740481C1C}">
                <a14:useLocalDpi xmlns:a14="http://schemas.microsoft.com/office/drawing/2010/main" val="0"/>
              </a:ext>
            </a:extLst>
          </a:blip>
          <a:stretch>
            <a:fillRect/>
          </a:stretch>
        </p:blipFill>
        <p:spPr>
          <a:xfrm>
            <a:off x="10198462" y="4734232"/>
            <a:ext cx="1347509" cy="496411"/>
          </a:xfrm>
          <a:prstGeom prst="rect">
            <a:avLst/>
          </a:prstGeom>
        </p:spPr>
      </p:pic>
      <p:pic>
        <p:nvPicPr>
          <p:cNvPr id="14" name="Afbeelding 13">
            <a:extLst>
              <a:ext uri="{FF2B5EF4-FFF2-40B4-BE49-F238E27FC236}">
                <a16:creationId xmlns:a16="http://schemas.microsoft.com/office/drawing/2014/main" xmlns="" id="{08965BC0-02AA-4A90-8FBE-529D7C4EAF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750" y="4024349"/>
            <a:ext cx="2587988" cy="2435225"/>
          </a:xfrm>
          <a:prstGeom prst="rect">
            <a:avLst/>
          </a:prstGeom>
        </p:spPr>
      </p:pic>
    </p:spTree>
    <p:extLst>
      <p:ext uri="{BB962C8B-B14F-4D97-AF65-F5344CB8AC3E}">
        <p14:creationId xmlns:p14="http://schemas.microsoft.com/office/powerpoint/2010/main" val="2885912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xmlns="" id="{0718EBC7-FE6F-485B-A65C-91B401E2C5DD}"/>
              </a:ext>
            </a:extLst>
          </p:cNvPr>
          <p:cNvPicPr/>
          <p:nvPr/>
        </p:nvPicPr>
        <p:blipFill>
          <a:blip r:embed="rId3">
            <a:extLst>
              <a:ext uri="{28A0092B-C50C-407E-A947-70E740481C1C}">
                <a14:useLocalDpi xmlns:a14="http://schemas.microsoft.com/office/drawing/2010/main" val="0"/>
              </a:ext>
            </a:extLst>
          </a:blip>
          <a:stretch>
            <a:fillRect/>
          </a:stretch>
        </p:blipFill>
        <p:spPr>
          <a:xfrm>
            <a:off x="10006291" y="1326093"/>
            <a:ext cx="1347509" cy="3104394"/>
          </a:xfrm>
          <a:prstGeom prst="rect">
            <a:avLst/>
          </a:prstGeom>
        </p:spPr>
      </p:pic>
      <p:pic>
        <p:nvPicPr>
          <p:cNvPr id="10" name="Afbeelding 9">
            <a:extLst>
              <a:ext uri="{FF2B5EF4-FFF2-40B4-BE49-F238E27FC236}">
                <a16:creationId xmlns:a16="http://schemas.microsoft.com/office/drawing/2014/main" xmlns="" id="{D736E143-D56F-4613-9B40-BB631E297FAC}"/>
              </a:ext>
            </a:extLst>
          </p:cNvPr>
          <p:cNvPicPr/>
          <p:nvPr/>
        </p:nvPicPr>
        <p:blipFill>
          <a:blip r:embed="rId4">
            <a:extLst>
              <a:ext uri="{28A0092B-C50C-407E-A947-70E740481C1C}">
                <a14:useLocalDpi xmlns:a14="http://schemas.microsoft.com/office/drawing/2010/main" val="0"/>
              </a:ext>
            </a:extLst>
          </a:blip>
          <a:stretch>
            <a:fillRect/>
          </a:stretch>
        </p:blipFill>
        <p:spPr>
          <a:xfrm>
            <a:off x="10006291" y="4698133"/>
            <a:ext cx="1347509" cy="500910"/>
          </a:xfrm>
          <a:prstGeom prst="rect">
            <a:avLst/>
          </a:prstGeom>
        </p:spPr>
      </p:pic>
      <p:sp>
        <p:nvSpPr>
          <p:cNvPr id="2" name="Titel 1">
            <a:extLst>
              <a:ext uri="{FF2B5EF4-FFF2-40B4-BE49-F238E27FC236}">
                <a16:creationId xmlns:a16="http://schemas.microsoft.com/office/drawing/2014/main" xmlns="" id="{957CF33D-9792-437F-B091-2BE7E14F50F9}"/>
              </a:ext>
            </a:extLst>
          </p:cNvPr>
          <p:cNvSpPr>
            <a:spLocks noGrp="1"/>
          </p:cNvSpPr>
          <p:nvPr>
            <p:ph type="title"/>
          </p:nvPr>
        </p:nvSpPr>
        <p:spPr/>
        <p:txBody>
          <a:bodyPr>
            <a:normAutofit/>
          </a:bodyPr>
          <a:lstStyle/>
          <a:p>
            <a:r>
              <a:rPr lang="nl-NL" dirty="0"/>
              <a:t>Vriendschapsteken </a:t>
            </a:r>
            <a:r>
              <a:rPr lang="nl-NL" dirty="0">
                <a:latin typeface="Arial Black" panose="020B0A04020102020204" pitchFamily="34" charset="0"/>
              </a:rPr>
              <a:t>(</a:t>
            </a:r>
            <a:r>
              <a:rPr lang="nl-NL" dirty="0"/>
              <a:t>sinds 1924</a:t>
            </a:r>
            <a:r>
              <a:rPr lang="nl-NL" dirty="0">
                <a:latin typeface="Arial Black" panose="020B0A04020102020204" pitchFamily="34" charset="0"/>
              </a:rPr>
              <a:t>)</a:t>
            </a:r>
          </a:p>
        </p:txBody>
      </p:sp>
      <p:sp>
        <p:nvSpPr>
          <p:cNvPr id="3" name="Tijdelijke aanduiding voor inhoud 2">
            <a:extLst>
              <a:ext uri="{FF2B5EF4-FFF2-40B4-BE49-F238E27FC236}">
                <a16:creationId xmlns:a16="http://schemas.microsoft.com/office/drawing/2014/main" xmlns="" id="{430B092C-F58D-4EF1-92A3-372D8B214B0A}"/>
              </a:ext>
            </a:extLst>
          </p:cNvPr>
          <p:cNvSpPr>
            <a:spLocks noGrp="1"/>
          </p:cNvSpPr>
          <p:nvPr>
            <p:ph idx="1"/>
          </p:nvPr>
        </p:nvSpPr>
        <p:spPr>
          <a:xfrm>
            <a:off x="838200" y="1326092"/>
            <a:ext cx="8991600" cy="4351338"/>
          </a:xfrm>
        </p:spPr>
        <p:txBody>
          <a:bodyPr>
            <a:normAutofit/>
          </a:bodyPr>
          <a:lstStyle/>
          <a:p>
            <a:pPr marL="0" indent="0">
              <a:buNone/>
            </a:pPr>
            <a:r>
              <a:rPr lang="nl-NL" dirty="0"/>
              <a:t>Alle leden kunnen een vriendschapsteken uitreiken aan een persoon die een bijzondere diens aan Scouting bewezen heeft.</a:t>
            </a:r>
          </a:p>
          <a:p>
            <a:pPr marL="0" indent="0">
              <a:buNone/>
            </a:pPr>
            <a:endParaRPr lang="nl-NL" dirty="0"/>
          </a:p>
          <a:p>
            <a:pPr marL="0" indent="0">
              <a:buNone/>
            </a:pPr>
            <a:r>
              <a:rPr lang="nl-NL" dirty="0" smtClean="0"/>
              <a:t>.</a:t>
            </a:r>
            <a:endParaRPr lang="nl-NL" dirty="0"/>
          </a:p>
        </p:txBody>
      </p:sp>
    </p:spTree>
    <p:extLst>
      <p:ext uri="{BB962C8B-B14F-4D97-AF65-F5344CB8AC3E}">
        <p14:creationId xmlns:p14="http://schemas.microsoft.com/office/powerpoint/2010/main" val="391136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xmlns="" id="{AF1A3703-0D8E-4100-AA3D-95792A7F4401}"/>
              </a:ext>
            </a:extLst>
          </p:cNvPr>
          <p:cNvPicPr/>
          <p:nvPr/>
        </p:nvPicPr>
        <p:blipFill>
          <a:blip r:embed="rId3">
            <a:extLst>
              <a:ext uri="{28A0092B-C50C-407E-A947-70E740481C1C}">
                <a14:useLocalDpi xmlns:a14="http://schemas.microsoft.com/office/drawing/2010/main" val="0"/>
              </a:ext>
            </a:extLst>
          </a:blip>
          <a:stretch>
            <a:fillRect/>
          </a:stretch>
        </p:blipFill>
        <p:spPr>
          <a:xfrm>
            <a:off x="9999544" y="1220041"/>
            <a:ext cx="1234033" cy="3047159"/>
          </a:xfrm>
          <a:prstGeom prst="rect">
            <a:avLst/>
          </a:prstGeom>
        </p:spPr>
      </p:pic>
      <p:sp>
        <p:nvSpPr>
          <p:cNvPr id="2" name="Titel 1">
            <a:extLst>
              <a:ext uri="{FF2B5EF4-FFF2-40B4-BE49-F238E27FC236}">
                <a16:creationId xmlns:a16="http://schemas.microsoft.com/office/drawing/2014/main" xmlns="" id="{957CF33D-9792-437F-B091-2BE7E14F50F9}"/>
              </a:ext>
            </a:extLst>
          </p:cNvPr>
          <p:cNvSpPr>
            <a:spLocks noGrp="1"/>
          </p:cNvSpPr>
          <p:nvPr>
            <p:ph type="title"/>
          </p:nvPr>
        </p:nvSpPr>
        <p:spPr/>
        <p:txBody>
          <a:bodyPr>
            <a:normAutofit/>
          </a:bodyPr>
          <a:lstStyle/>
          <a:p>
            <a:r>
              <a:rPr lang="nl-NL" dirty="0"/>
              <a:t>Teken voor Bijzondere Verdienste</a:t>
            </a:r>
          </a:p>
        </p:txBody>
      </p:sp>
      <p:sp>
        <p:nvSpPr>
          <p:cNvPr id="3" name="Tijdelijke aanduiding voor inhoud 2">
            <a:extLst>
              <a:ext uri="{FF2B5EF4-FFF2-40B4-BE49-F238E27FC236}">
                <a16:creationId xmlns:a16="http://schemas.microsoft.com/office/drawing/2014/main" xmlns="" id="{430B092C-F58D-4EF1-92A3-372D8B214B0A}"/>
              </a:ext>
            </a:extLst>
          </p:cNvPr>
          <p:cNvSpPr>
            <a:spLocks noGrp="1"/>
          </p:cNvSpPr>
          <p:nvPr>
            <p:ph idx="1"/>
          </p:nvPr>
        </p:nvSpPr>
        <p:spPr>
          <a:xfrm>
            <a:off x="838200" y="1326092"/>
            <a:ext cx="8991600" cy="4351338"/>
          </a:xfrm>
        </p:spPr>
        <p:txBody>
          <a:bodyPr>
            <a:normAutofit/>
          </a:bodyPr>
          <a:lstStyle/>
          <a:p>
            <a:pPr marL="0" indent="0">
              <a:buNone/>
            </a:pPr>
            <a:r>
              <a:rPr lang="nl-NL" dirty="0" smtClean="0"/>
              <a:t>Teken is voor vrijwilligers </a:t>
            </a:r>
            <a:r>
              <a:rPr lang="nl-NL" dirty="0"/>
              <a:t>die zich </a:t>
            </a:r>
            <a:r>
              <a:rPr lang="nl-NL" dirty="0" smtClean="0"/>
              <a:t>korte </a:t>
            </a:r>
            <a:r>
              <a:rPr lang="nl-NL" dirty="0"/>
              <a:t>periode bovengemiddeld in gezet hebben voor Scouting </a:t>
            </a:r>
            <a:r>
              <a:rPr lang="nl-NL" dirty="0" smtClean="0"/>
              <a:t>Nederland. </a:t>
            </a:r>
          </a:p>
          <a:p>
            <a:pPr marL="0" indent="0">
              <a:buNone/>
            </a:pPr>
            <a:endParaRPr lang="nl-NL" dirty="0"/>
          </a:p>
          <a:p>
            <a:pPr marL="0" indent="0">
              <a:buNone/>
            </a:pPr>
            <a:r>
              <a:rPr lang="nl-NL" dirty="0" smtClean="0"/>
              <a:t>Dit </a:t>
            </a:r>
            <a:r>
              <a:rPr lang="nl-NL" dirty="0"/>
              <a:t>teken is </a:t>
            </a:r>
            <a:r>
              <a:rPr lang="nl-NL" dirty="0" smtClean="0"/>
              <a:t>voor inzet voor </a:t>
            </a:r>
            <a:r>
              <a:rPr lang="nl-NL" dirty="0"/>
              <a:t>een kortere periode</a:t>
            </a:r>
            <a:r>
              <a:rPr lang="nl-NL" dirty="0" smtClean="0"/>
              <a:t>.</a:t>
            </a:r>
          </a:p>
          <a:p>
            <a:pPr marL="0" indent="0">
              <a:buNone/>
            </a:pPr>
            <a:endParaRPr lang="nl-NL" dirty="0"/>
          </a:p>
          <a:p>
            <a:pPr marL="0" indent="0">
              <a:buNone/>
            </a:pPr>
            <a:r>
              <a:rPr lang="nl-NL" dirty="0" smtClean="0"/>
              <a:t>Voorbeeld: het </a:t>
            </a:r>
            <a:r>
              <a:rPr lang="nl-NL" dirty="0"/>
              <a:t>ondersteunen van een landelijk project.</a:t>
            </a:r>
          </a:p>
          <a:p>
            <a:pPr marL="0" indent="0">
              <a:buNone/>
            </a:pPr>
            <a:endParaRPr lang="nl-NL" dirty="0"/>
          </a:p>
        </p:txBody>
      </p:sp>
      <p:pic>
        <p:nvPicPr>
          <p:cNvPr id="7" name="Afbeelding 6">
            <a:extLst>
              <a:ext uri="{FF2B5EF4-FFF2-40B4-BE49-F238E27FC236}">
                <a16:creationId xmlns:a16="http://schemas.microsoft.com/office/drawing/2014/main" xmlns="" id="{E960BFEC-1D5B-4C4E-A9AE-593786F46EEA}"/>
              </a:ext>
            </a:extLst>
          </p:cNvPr>
          <p:cNvPicPr/>
          <p:nvPr/>
        </p:nvPicPr>
        <p:blipFill>
          <a:blip r:embed="rId4">
            <a:extLst>
              <a:ext uri="{28A0092B-C50C-407E-A947-70E740481C1C}">
                <a14:useLocalDpi xmlns:a14="http://schemas.microsoft.com/office/drawing/2010/main" val="0"/>
              </a:ext>
            </a:extLst>
          </a:blip>
          <a:stretch>
            <a:fillRect/>
          </a:stretch>
        </p:blipFill>
        <p:spPr>
          <a:xfrm>
            <a:off x="9999544" y="4715342"/>
            <a:ext cx="1354256" cy="501158"/>
          </a:xfrm>
          <a:prstGeom prst="rect">
            <a:avLst/>
          </a:prstGeom>
        </p:spPr>
      </p:pic>
    </p:spTree>
    <p:extLst>
      <p:ext uri="{BB962C8B-B14F-4D97-AF65-F5344CB8AC3E}">
        <p14:creationId xmlns:p14="http://schemas.microsoft.com/office/powerpoint/2010/main" val="2283250670"/>
      </p:ext>
    </p:extLst>
  </p:cSld>
  <p:clrMapOvr>
    <a:masterClrMapping/>
  </p:clrMapOvr>
</p:sld>
</file>

<file path=ppt/theme/theme1.xml><?xml version="1.0" encoding="utf-8"?>
<a:theme xmlns:a="http://schemas.openxmlformats.org/drawingml/2006/main" name="Scouting Nederland">
  <a:themeElements>
    <a:clrScheme name="Scouting Nederland">
      <a:dk1>
        <a:sysClr val="windowText" lastClr="000000"/>
      </a:dk1>
      <a:lt1>
        <a:sysClr val="window" lastClr="FFFFFF"/>
      </a:lt1>
      <a:dk2>
        <a:srgbClr val="1A368D"/>
      </a:dk2>
      <a:lt2>
        <a:srgbClr val="FFFFFF"/>
      </a:lt2>
      <a:accent1>
        <a:srgbClr val="FF0000"/>
      </a:accent1>
      <a:accent2>
        <a:srgbClr val="1A368D"/>
      </a:accent2>
      <a:accent3>
        <a:srgbClr val="FFFF00"/>
      </a:accent3>
      <a:accent4>
        <a:srgbClr val="31A529"/>
      </a:accent4>
      <a:accent5>
        <a:srgbClr val="FFBF24"/>
      </a:accent5>
      <a:accent6>
        <a:srgbClr val="8C5A86"/>
      </a:accent6>
      <a:hlink>
        <a:srgbClr val="1A368D"/>
      </a:hlink>
      <a:folHlink>
        <a:srgbClr val="8C5A86"/>
      </a:folHlink>
    </a:clrScheme>
    <a:fontScheme name="Scouting Nederland">
      <a:majorFont>
        <a:latin typeface="Impact"/>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out" id="{41FADE65-964F-4FDF-8185-436C21ACA54B}" vid="{B2201A2C-5118-4339-9AC2-0C1171690623}"/>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hout</Template>
  <TotalTime>402</TotalTime>
  <Words>1206</Words>
  <Application>Microsoft Office PowerPoint</Application>
  <PresentationFormat>Breedbeeld</PresentationFormat>
  <Paragraphs>173</Paragraphs>
  <Slides>16</Slides>
  <Notes>15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Arial Black</vt:lpstr>
      <vt:lpstr>Calibri</vt:lpstr>
      <vt:lpstr>Impact</vt:lpstr>
      <vt:lpstr>Wingdings</vt:lpstr>
      <vt:lpstr>Scouting Nederland</vt:lpstr>
      <vt:lpstr>Waarderingstekens</vt:lpstr>
      <vt:lpstr>Waarderingstekens: wat zijn dat?</vt:lpstr>
      <vt:lpstr>Nieuwe waarderingstekens</vt:lpstr>
      <vt:lpstr>Had je al een waarderingsteken?</vt:lpstr>
      <vt:lpstr>Waarom dieren… en waarom zilver als hoogst?</vt:lpstr>
      <vt:lpstr>Onderscheidingen</vt:lpstr>
      <vt:lpstr>Het Teken van Moed</vt:lpstr>
      <vt:lpstr>Vriendschapsteken (sinds 1924)</vt:lpstr>
      <vt:lpstr>Teken voor Bijzondere Verdienste</vt:lpstr>
      <vt:lpstr>Teken voor Maatschappelijk Inzet</vt:lpstr>
      <vt:lpstr>Ereteken (voor ereleden)</vt:lpstr>
      <vt:lpstr>Lustrumtekens</vt:lpstr>
      <vt:lpstr>Aanvragen van een teken</vt:lpstr>
      <vt:lpstr>Uitreiking </vt:lpstr>
      <vt:lpstr>Waarderen binnen duurzaam vrijwillgersbeleid</vt:lpstr>
      <vt:lpstr>Waarderen = investeren in mensen!</vt:lpstr>
    </vt:vector>
  </TitlesOfParts>
  <Company>Scouting Nederland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Waarderingstekens</dc:title>
  <dc:creator>Merlijn</dc:creator>
  <cp:lastModifiedBy>Akkermans, Marjolein</cp:lastModifiedBy>
  <cp:revision>39</cp:revision>
  <dcterms:created xsi:type="dcterms:W3CDTF">2019-02-15T11:34:40Z</dcterms:created>
  <dcterms:modified xsi:type="dcterms:W3CDTF">2019-04-17T12:15:28Z</dcterms:modified>
</cp:coreProperties>
</file>