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2" r:id="rId4"/>
    <p:sldId id="259" r:id="rId5"/>
    <p:sldId id="272" r:id="rId6"/>
    <p:sldId id="273" r:id="rId7"/>
    <p:sldId id="260" r:id="rId8"/>
    <p:sldId id="274" r:id="rId9"/>
    <p:sldId id="275" r:id="rId10"/>
    <p:sldId id="269" r:id="rId11"/>
    <p:sldId id="270" r:id="rId12"/>
    <p:sldId id="271" r:id="rId13"/>
    <p:sldId id="277" r:id="rId14"/>
    <p:sldId id="278" r:id="rId15"/>
    <p:sldId id="279" r:id="rId16"/>
    <p:sldId id="280" r:id="rId17"/>
    <p:sldId id="281" r:id="rId18"/>
    <p:sldId id="282" r:id="rId19"/>
    <p:sldId id="261" r:id="rId20"/>
    <p:sldId id="266" r:id="rId21"/>
    <p:sldId id="267" r:id="rId22"/>
    <p:sldId id="265" r:id="rId23"/>
    <p:sldId id="268" r:id="rId24"/>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ardsectie" id="{E7B2ED57-F9B5-48AC-A9C4-F12A85D8020F}">
          <p14:sldIdLst>
            <p14:sldId id="256"/>
            <p14:sldId id="257"/>
          </p14:sldIdLst>
        </p14:section>
        <p14:section name="Naamloze sectie" id="{1621C980-A780-42D2-A5E4-296101F5A239}">
          <p14:sldIdLst>
            <p14:sldId id="262"/>
            <p14:sldId id="259"/>
            <p14:sldId id="272"/>
            <p14:sldId id="273"/>
            <p14:sldId id="260"/>
            <p14:sldId id="274"/>
            <p14:sldId id="275"/>
            <p14:sldId id="269"/>
            <p14:sldId id="270"/>
            <p14:sldId id="271"/>
            <p14:sldId id="277"/>
            <p14:sldId id="278"/>
            <p14:sldId id="279"/>
            <p14:sldId id="280"/>
            <p14:sldId id="281"/>
            <p14:sldId id="282"/>
            <p14:sldId id="261"/>
            <p14:sldId id="266"/>
            <p14:sldId id="267"/>
            <p14:sldId id="265"/>
            <p14:sldId id="2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kermans, Marjolein" initials="AM" lastIdx="1" clrIdx="0">
    <p:extLst>
      <p:ext uri="{19B8F6BF-5375-455C-9EA6-DF929625EA0E}">
        <p15:presenceInfo xmlns:p15="http://schemas.microsoft.com/office/powerpoint/2012/main" userId="S-1-5-21-3671451151-84434004-1036364636-3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BD357"/>
    <a:srgbClr val="FF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7981" autoAdjust="0"/>
    <p:restoredTop sz="94660" autoAdjust="0"/>
  </p:normalViewPr>
  <p:slideViewPr>
    <p:cSldViewPr snapToGrid="0">
      <p:cViewPr varScale="1">
        <p:scale>
          <a:sx n="92" d="100"/>
          <a:sy n="92" d="100"/>
        </p:scale>
        <p:origin x="123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267A7-590E-49C6-AF67-FD04CEF21A3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nl-NL"/>
        </a:p>
      </dgm:t>
    </dgm:pt>
    <dgm:pt modelId="{2B5E045F-11F0-414B-AC2E-E125C1A43F28}">
      <dgm:prSet phldrT="[Tekst]"/>
      <dgm:spPr/>
      <dgm:t>
        <a:bodyPr/>
        <a:lstStyle/>
        <a:p>
          <a:r>
            <a:rPr lang="nl-NL" dirty="0" smtClean="0">
              <a:solidFill>
                <a:srgbClr val="FF0000"/>
              </a:solidFill>
            </a:rPr>
            <a:t>strategie</a:t>
          </a:r>
          <a:endParaRPr lang="nl-NL" dirty="0">
            <a:solidFill>
              <a:srgbClr val="FF0000"/>
            </a:solidFill>
          </a:endParaRPr>
        </a:p>
      </dgm:t>
    </dgm:pt>
    <dgm:pt modelId="{1AAABEFF-B33C-4DC2-8421-39FCA6158B79}" type="parTrans" cxnId="{8F4BD8CE-2867-4CD9-AC65-F88BF24E8D8B}">
      <dgm:prSet/>
      <dgm:spPr/>
      <dgm:t>
        <a:bodyPr/>
        <a:lstStyle/>
        <a:p>
          <a:endParaRPr lang="nl-NL"/>
        </a:p>
      </dgm:t>
    </dgm:pt>
    <dgm:pt modelId="{592EC46E-D291-40CA-8B77-DE9C91E81503}" type="sibTrans" cxnId="{8F4BD8CE-2867-4CD9-AC65-F88BF24E8D8B}">
      <dgm:prSet/>
      <dgm:spPr/>
      <dgm:t>
        <a:bodyPr/>
        <a:lstStyle/>
        <a:p>
          <a:endParaRPr lang="nl-NL"/>
        </a:p>
      </dgm:t>
    </dgm:pt>
    <dgm:pt modelId="{68A52F25-0917-40CF-9859-78D8AE3D83A1}">
      <dgm:prSet phldrT="[Tekst]"/>
      <dgm:spPr/>
      <dgm:t>
        <a:bodyPr/>
        <a:lstStyle/>
        <a:p>
          <a:r>
            <a:rPr lang="nl-NL" dirty="0" smtClean="0">
              <a:solidFill>
                <a:srgbClr val="009900"/>
              </a:solidFill>
            </a:rPr>
            <a:t>cultuur</a:t>
          </a:r>
          <a:endParaRPr lang="nl-NL" dirty="0">
            <a:solidFill>
              <a:srgbClr val="009900"/>
            </a:solidFill>
          </a:endParaRPr>
        </a:p>
      </dgm:t>
    </dgm:pt>
    <dgm:pt modelId="{CB49D1DE-A2A7-442F-8C64-4C03E9E6D337}" type="parTrans" cxnId="{033DB29D-A31D-4653-BC9A-C15A1336E5D0}">
      <dgm:prSet/>
      <dgm:spPr/>
      <dgm:t>
        <a:bodyPr/>
        <a:lstStyle/>
        <a:p>
          <a:endParaRPr lang="nl-NL"/>
        </a:p>
      </dgm:t>
    </dgm:pt>
    <dgm:pt modelId="{FBED45C1-1F06-4606-95BB-61251C1F6F79}" type="sibTrans" cxnId="{033DB29D-A31D-4653-BC9A-C15A1336E5D0}">
      <dgm:prSet/>
      <dgm:spPr/>
      <dgm:t>
        <a:bodyPr/>
        <a:lstStyle/>
        <a:p>
          <a:endParaRPr lang="nl-NL"/>
        </a:p>
      </dgm:t>
    </dgm:pt>
    <dgm:pt modelId="{867359D8-0E11-428A-8634-B67E970189B1}">
      <dgm:prSet phldrT="[Tekst]"/>
      <dgm:spPr/>
      <dgm:t>
        <a:bodyPr/>
        <a:lstStyle/>
        <a:p>
          <a:r>
            <a:rPr lang="nl-NL" dirty="0" smtClean="0">
              <a:solidFill>
                <a:srgbClr val="0070C0"/>
              </a:solidFill>
            </a:rPr>
            <a:t>structuur</a:t>
          </a:r>
          <a:endParaRPr lang="nl-NL" dirty="0">
            <a:solidFill>
              <a:srgbClr val="0070C0"/>
            </a:solidFill>
          </a:endParaRPr>
        </a:p>
      </dgm:t>
    </dgm:pt>
    <dgm:pt modelId="{386B2D23-4769-4A86-B859-BAF22F89BBB8}" type="parTrans" cxnId="{46A0D32A-D52F-4226-9281-58DFE732E210}">
      <dgm:prSet/>
      <dgm:spPr/>
      <dgm:t>
        <a:bodyPr/>
        <a:lstStyle/>
        <a:p>
          <a:endParaRPr lang="nl-NL"/>
        </a:p>
      </dgm:t>
    </dgm:pt>
    <dgm:pt modelId="{787661DC-CBED-4583-BBF4-272F165F387C}" type="sibTrans" cxnId="{46A0D32A-D52F-4226-9281-58DFE732E210}">
      <dgm:prSet/>
      <dgm:spPr/>
      <dgm:t>
        <a:bodyPr/>
        <a:lstStyle/>
        <a:p>
          <a:endParaRPr lang="nl-NL"/>
        </a:p>
      </dgm:t>
    </dgm:pt>
    <dgm:pt modelId="{B5D6AA71-F4DC-43A4-878A-354A3C3E1DFE}" type="pres">
      <dgm:prSet presAssocID="{239267A7-590E-49C6-AF67-FD04CEF21A37}" presName="Name0" presStyleCnt="0">
        <dgm:presLayoutVars>
          <dgm:dir/>
          <dgm:resizeHandles val="exact"/>
        </dgm:presLayoutVars>
      </dgm:prSet>
      <dgm:spPr/>
      <dgm:t>
        <a:bodyPr/>
        <a:lstStyle/>
        <a:p>
          <a:endParaRPr lang="nl-NL"/>
        </a:p>
      </dgm:t>
    </dgm:pt>
    <dgm:pt modelId="{116F4DED-160E-4134-BB5E-9D21C9BCA2B9}" type="pres">
      <dgm:prSet presAssocID="{2B5E045F-11F0-414B-AC2E-E125C1A43F28}" presName="node" presStyleLbl="node1" presStyleIdx="0" presStyleCnt="3">
        <dgm:presLayoutVars>
          <dgm:bulletEnabled val="1"/>
        </dgm:presLayoutVars>
      </dgm:prSet>
      <dgm:spPr/>
      <dgm:t>
        <a:bodyPr/>
        <a:lstStyle/>
        <a:p>
          <a:endParaRPr lang="nl-NL"/>
        </a:p>
      </dgm:t>
    </dgm:pt>
    <dgm:pt modelId="{CD08409F-E96F-442E-807E-62F6C9811A83}" type="pres">
      <dgm:prSet presAssocID="{592EC46E-D291-40CA-8B77-DE9C91E81503}" presName="sibTrans" presStyleLbl="sibTrans2D1" presStyleIdx="0" presStyleCnt="3"/>
      <dgm:spPr/>
      <dgm:t>
        <a:bodyPr/>
        <a:lstStyle/>
        <a:p>
          <a:endParaRPr lang="nl-NL"/>
        </a:p>
      </dgm:t>
    </dgm:pt>
    <dgm:pt modelId="{F2D79D71-9A2B-4403-8169-8E2623347D68}" type="pres">
      <dgm:prSet presAssocID="{592EC46E-D291-40CA-8B77-DE9C91E81503}" presName="connectorText" presStyleLbl="sibTrans2D1" presStyleIdx="0" presStyleCnt="3"/>
      <dgm:spPr/>
      <dgm:t>
        <a:bodyPr/>
        <a:lstStyle/>
        <a:p>
          <a:endParaRPr lang="nl-NL"/>
        </a:p>
      </dgm:t>
    </dgm:pt>
    <dgm:pt modelId="{7594DEB1-82A9-48E4-BB81-23EB445AA45C}" type="pres">
      <dgm:prSet presAssocID="{68A52F25-0917-40CF-9859-78D8AE3D83A1}" presName="node" presStyleLbl="node1" presStyleIdx="1" presStyleCnt="3">
        <dgm:presLayoutVars>
          <dgm:bulletEnabled val="1"/>
        </dgm:presLayoutVars>
      </dgm:prSet>
      <dgm:spPr/>
      <dgm:t>
        <a:bodyPr/>
        <a:lstStyle/>
        <a:p>
          <a:endParaRPr lang="nl-NL"/>
        </a:p>
      </dgm:t>
    </dgm:pt>
    <dgm:pt modelId="{D2EF3430-615F-4999-9C01-4C5D031760AB}" type="pres">
      <dgm:prSet presAssocID="{FBED45C1-1F06-4606-95BB-61251C1F6F79}" presName="sibTrans" presStyleLbl="sibTrans2D1" presStyleIdx="1" presStyleCnt="3"/>
      <dgm:spPr/>
      <dgm:t>
        <a:bodyPr/>
        <a:lstStyle/>
        <a:p>
          <a:endParaRPr lang="nl-NL"/>
        </a:p>
      </dgm:t>
    </dgm:pt>
    <dgm:pt modelId="{A23AC6EC-93CD-4C70-8AA6-0E8E32DF1861}" type="pres">
      <dgm:prSet presAssocID="{FBED45C1-1F06-4606-95BB-61251C1F6F79}" presName="connectorText" presStyleLbl="sibTrans2D1" presStyleIdx="1" presStyleCnt="3"/>
      <dgm:spPr/>
      <dgm:t>
        <a:bodyPr/>
        <a:lstStyle/>
        <a:p>
          <a:endParaRPr lang="nl-NL"/>
        </a:p>
      </dgm:t>
    </dgm:pt>
    <dgm:pt modelId="{3985C77E-62E2-4815-84CA-906D658E6257}" type="pres">
      <dgm:prSet presAssocID="{867359D8-0E11-428A-8634-B67E970189B1}" presName="node" presStyleLbl="node1" presStyleIdx="2" presStyleCnt="3">
        <dgm:presLayoutVars>
          <dgm:bulletEnabled val="1"/>
        </dgm:presLayoutVars>
      </dgm:prSet>
      <dgm:spPr/>
      <dgm:t>
        <a:bodyPr/>
        <a:lstStyle/>
        <a:p>
          <a:endParaRPr lang="nl-NL"/>
        </a:p>
      </dgm:t>
    </dgm:pt>
    <dgm:pt modelId="{313F0EF5-F801-4387-ABAB-9EB3AC9BE7E6}" type="pres">
      <dgm:prSet presAssocID="{787661DC-CBED-4583-BBF4-272F165F387C}" presName="sibTrans" presStyleLbl="sibTrans2D1" presStyleIdx="2" presStyleCnt="3"/>
      <dgm:spPr/>
      <dgm:t>
        <a:bodyPr/>
        <a:lstStyle/>
        <a:p>
          <a:endParaRPr lang="nl-NL"/>
        </a:p>
      </dgm:t>
    </dgm:pt>
    <dgm:pt modelId="{1076102A-506B-487D-AEA6-5A1234ED36C9}" type="pres">
      <dgm:prSet presAssocID="{787661DC-CBED-4583-BBF4-272F165F387C}" presName="connectorText" presStyleLbl="sibTrans2D1" presStyleIdx="2" presStyleCnt="3"/>
      <dgm:spPr/>
      <dgm:t>
        <a:bodyPr/>
        <a:lstStyle/>
        <a:p>
          <a:endParaRPr lang="nl-NL"/>
        </a:p>
      </dgm:t>
    </dgm:pt>
  </dgm:ptLst>
  <dgm:cxnLst>
    <dgm:cxn modelId="{46A0D32A-D52F-4226-9281-58DFE732E210}" srcId="{239267A7-590E-49C6-AF67-FD04CEF21A37}" destId="{867359D8-0E11-428A-8634-B67E970189B1}" srcOrd="2" destOrd="0" parTransId="{386B2D23-4769-4A86-B859-BAF22F89BBB8}" sibTransId="{787661DC-CBED-4583-BBF4-272F165F387C}"/>
    <dgm:cxn modelId="{8F4BD8CE-2867-4CD9-AC65-F88BF24E8D8B}" srcId="{239267A7-590E-49C6-AF67-FD04CEF21A37}" destId="{2B5E045F-11F0-414B-AC2E-E125C1A43F28}" srcOrd="0" destOrd="0" parTransId="{1AAABEFF-B33C-4DC2-8421-39FCA6158B79}" sibTransId="{592EC46E-D291-40CA-8B77-DE9C91E81503}"/>
    <dgm:cxn modelId="{695CBDFE-D7EA-4D73-A9F9-81800756D975}" type="presOf" srcId="{787661DC-CBED-4583-BBF4-272F165F387C}" destId="{1076102A-506B-487D-AEA6-5A1234ED36C9}" srcOrd="1" destOrd="0" presId="urn:microsoft.com/office/officeart/2005/8/layout/cycle7"/>
    <dgm:cxn modelId="{A902C69E-6427-49CB-A3DA-92132FCDC845}" type="presOf" srcId="{2B5E045F-11F0-414B-AC2E-E125C1A43F28}" destId="{116F4DED-160E-4134-BB5E-9D21C9BCA2B9}" srcOrd="0" destOrd="0" presId="urn:microsoft.com/office/officeart/2005/8/layout/cycle7"/>
    <dgm:cxn modelId="{AEE2ADF2-B28B-40AD-950C-DE4B029E85C6}" type="presOf" srcId="{592EC46E-D291-40CA-8B77-DE9C91E81503}" destId="{CD08409F-E96F-442E-807E-62F6C9811A83}" srcOrd="0" destOrd="0" presId="urn:microsoft.com/office/officeart/2005/8/layout/cycle7"/>
    <dgm:cxn modelId="{FB8872F3-E119-4D1F-9B09-FEBB017043C8}" type="presOf" srcId="{592EC46E-D291-40CA-8B77-DE9C91E81503}" destId="{F2D79D71-9A2B-4403-8169-8E2623347D68}" srcOrd="1" destOrd="0" presId="urn:microsoft.com/office/officeart/2005/8/layout/cycle7"/>
    <dgm:cxn modelId="{36C6CF19-1DCA-4620-A39F-13CF8C146B1A}" type="presOf" srcId="{FBED45C1-1F06-4606-95BB-61251C1F6F79}" destId="{D2EF3430-615F-4999-9C01-4C5D031760AB}" srcOrd="0" destOrd="0" presId="urn:microsoft.com/office/officeart/2005/8/layout/cycle7"/>
    <dgm:cxn modelId="{033DB29D-A31D-4653-BC9A-C15A1336E5D0}" srcId="{239267A7-590E-49C6-AF67-FD04CEF21A37}" destId="{68A52F25-0917-40CF-9859-78D8AE3D83A1}" srcOrd="1" destOrd="0" parTransId="{CB49D1DE-A2A7-442F-8C64-4C03E9E6D337}" sibTransId="{FBED45C1-1F06-4606-95BB-61251C1F6F79}"/>
    <dgm:cxn modelId="{55C9D16C-1392-4540-A6D2-2DEB5D48C5D3}" type="presOf" srcId="{239267A7-590E-49C6-AF67-FD04CEF21A37}" destId="{B5D6AA71-F4DC-43A4-878A-354A3C3E1DFE}" srcOrd="0" destOrd="0" presId="urn:microsoft.com/office/officeart/2005/8/layout/cycle7"/>
    <dgm:cxn modelId="{409795C2-A2AF-4EF9-8FA5-BFB48831439B}" type="presOf" srcId="{68A52F25-0917-40CF-9859-78D8AE3D83A1}" destId="{7594DEB1-82A9-48E4-BB81-23EB445AA45C}" srcOrd="0" destOrd="0" presId="urn:microsoft.com/office/officeart/2005/8/layout/cycle7"/>
    <dgm:cxn modelId="{69673735-DD7C-4A8E-986F-F6E42B9AE9C3}" type="presOf" srcId="{867359D8-0E11-428A-8634-B67E970189B1}" destId="{3985C77E-62E2-4815-84CA-906D658E6257}" srcOrd="0" destOrd="0" presId="urn:microsoft.com/office/officeart/2005/8/layout/cycle7"/>
    <dgm:cxn modelId="{F1524710-0735-480B-B2CB-EC938EF69272}" type="presOf" srcId="{FBED45C1-1F06-4606-95BB-61251C1F6F79}" destId="{A23AC6EC-93CD-4C70-8AA6-0E8E32DF1861}" srcOrd="1" destOrd="0" presId="urn:microsoft.com/office/officeart/2005/8/layout/cycle7"/>
    <dgm:cxn modelId="{E2CAC897-C308-4371-8E75-30B087C29CC3}" type="presOf" srcId="{787661DC-CBED-4583-BBF4-272F165F387C}" destId="{313F0EF5-F801-4387-ABAB-9EB3AC9BE7E6}" srcOrd="0" destOrd="0" presId="urn:microsoft.com/office/officeart/2005/8/layout/cycle7"/>
    <dgm:cxn modelId="{FF5A5A31-E870-4299-80C8-2A67C960B16C}" type="presParOf" srcId="{B5D6AA71-F4DC-43A4-878A-354A3C3E1DFE}" destId="{116F4DED-160E-4134-BB5E-9D21C9BCA2B9}" srcOrd="0" destOrd="0" presId="urn:microsoft.com/office/officeart/2005/8/layout/cycle7"/>
    <dgm:cxn modelId="{D3A61993-4480-422D-944F-FBBF656F877A}" type="presParOf" srcId="{B5D6AA71-F4DC-43A4-878A-354A3C3E1DFE}" destId="{CD08409F-E96F-442E-807E-62F6C9811A83}" srcOrd="1" destOrd="0" presId="urn:microsoft.com/office/officeart/2005/8/layout/cycle7"/>
    <dgm:cxn modelId="{321FD1A0-F446-4981-9DD8-ABB63CC24E6F}" type="presParOf" srcId="{CD08409F-E96F-442E-807E-62F6C9811A83}" destId="{F2D79D71-9A2B-4403-8169-8E2623347D68}" srcOrd="0" destOrd="0" presId="urn:microsoft.com/office/officeart/2005/8/layout/cycle7"/>
    <dgm:cxn modelId="{DC9013DE-B4EE-48C9-BF1C-49BF61D154F0}" type="presParOf" srcId="{B5D6AA71-F4DC-43A4-878A-354A3C3E1DFE}" destId="{7594DEB1-82A9-48E4-BB81-23EB445AA45C}" srcOrd="2" destOrd="0" presId="urn:microsoft.com/office/officeart/2005/8/layout/cycle7"/>
    <dgm:cxn modelId="{8E9328A5-4B42-4588-9A5C-97835F0775FB}" type="presParOf" srcId="{B5D6AA71-F4DC-43A4-878A-354A3C3E1DFE}" destId="{D2EF3430-615F-4999-9C01-4C5D031760AB}" srcOrd="3" destOrd="0" presId="urn:microsoft.com/office/officeart/2005/8/layout/cycle7"/>
    <dgm:cxn modelId="{3E0C1965-E0D5-4CFA-8797-B5AEAC1D9923}" type="presParOf" srcId="{D2EF3430-615F-4999-9C01-4C5D031760AB}" destId="{A23AC6EC-93CD-4C70-8AA6-0E8E32DF1861}" srcOrd="0" destOrd="0" presId="urn:microsoft.com/office/officeart/2005/8/layout/cycle7"/>
    <dgm:cxn modelId="{A73BC478-A86F-4C6B-AAF0-7F3F73F9A8D1}" type="presParOf" srcId="{B5D6AA71-F4DC-43A4-878A-354A3C3E1DFE}" destId="{3985C77E-62E2-4815-84CA-906D658E6257}" srcOrd="4" destOrd="0" presId="urn:microsoft.com/office/officeart/2005/8/layout/cycle7"/>
    <dgm:cxn modelId="{D5A7B298-B5CB-4478-8B75-BAC0B557029A}" type="presParOf" srcId="{B5D6AA71-F4DC-43A4-878A-354A3C3E1DFE}" destId="{313F0EF5-F801-4387-ABAB-9EB3AC9BE7E6}" srcOrd="5" destOrd="0" presId="urn:microsoft.com/office/officeart/2005/8/layout/cycle7"/>
    <dgm:cxn modelId="{4AFFBDD1-20D1-4802-B9EB-DD792398F9DE}" type="presParOf" srcId="{313F0EF5-F801-4387-ABAB-9EB3AC9BE7E6}" destId="{1076102A-506B-487D-AEA6-5A1234ED36C9}"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F4DED-160E-4134-BB5E-9D21C9BCA2B9}">
      <dsp:nvSpPr>
        <dsp:cNvPr id="0" name=""/>
        <dsp:cNvSpPr/>
      </dsp:nvSpPr>
      <dsp:spPr>
        <a:xfrm>
          <a:off x="2820888" y="1533"/>
          <a:ext cx="2587823" cy="12939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nl-NL" sz="4400" kern="1200" dirty="0" smtClean="0">
              <a:solidFill>
                <a:srgbClr val="FF0000"/>
              </a:solidFill>
            </a:rPr>
            <a:t>strategie</a:t>
          </a:r>
          <a:endParaRPr lang="nl-NL" sz="4400" kern="1200" dirty="0">
            <a:solidFill>
              <a:srgbClr val="FF0000"/>
            </a:solidFill>
          </a:endParaRPr>
        </a:p>
      </dsp:txBody>
      <dsp:txXfrm>
        <a:off x="2858785" y="39430"/>
        <a:ext cx="2512029" cy="1218117"/>
      </dsp:txXfrm>
    </dsp:sp>
    <dsp:sp modelId="{CD08409F-E96F-442E-807E-62F6C9811A83}">
      <dsp:nvSpPr>
        <dsp:cNvPr id="0" name=""/>
        <dsp:cNvSpPr/>
      </dsp:nvSpPr>
      <dsp:spPr>
        <a:xfrm rot="3600000">
          <a:off x="4508873" y="2272624"/>
          <a:ext cx="1348706" cy="4528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nl-NL" sz="2000" kern="1200"/>
        </a:p>
      </dsp:txBody>
      <dsp:txXfrm>
        <a:off x="4644734" y="2363198"/>
        <a:ext cx="1076984" cy="271721"/>
      </dsp:txXfrm>
    </dsp:sp>
    <dsp:sp modelId="{7594DEB1-82A9-48E4-BB81-23EB445AA45C}">
      <dsp:nvSpPr>
        <dsp:cNvPr id="0" name=""/>
        <dsp:cNvSpPr/>
      </dsp:nvSpPr>
      <dsp:spPr>
        <a:xfrm>
          <a:off x="4957741" y="3702672"/>
          <a:ext cx="2587823" cy="12939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nl-NL" sz="4400" kern="1200" dirty="0" smtClean="0">
              <a:solidFill>
                <a:srgbClr val="009900"/>
              </a:solidFill>
            </a:rPr>
            <a:t>cultuur</a:t>
          </a:r>
          <a:endParaRPr lang="nl-NL" sz="4400" kern="1200" dirty="0">
            <a:solidFill>
              <a:srgbClr val="009900"/>
            </a:solidFill>
          </a:endParaRPr>
        </a:p>
      </dsp:txBody>
      <dsp:txXfrm>
        <a:off x="4995638" y="3740569"/>
        <a:ext cx="2512029" cy="1218117"/>
      </dsp:txXfrm>
    </dsp:sp>
    <dsp:sp modelId="{D2EF3430-615F-4999-9C01-4C5D031760AB}">
      <dsp:nvSpPr>
        <dsp:cNvPr id="0" name=""/>
        <dsp:cNvSpPr/>
      </dsp:nvSpPr>
      <dsp:spPr>
        <a:xfrm rot="10800000">
          <a:off x="3440446" y="4123193"/>
          <a:ext cx="1348706" cy="4528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nl-NL" sz="2000" kern="1200"/>
        </a:p>
      </dsp:txBody>
      <dsp:txXfrm rot="10800000">
        <a:off x="3576307" y="4213767"/>
        <a:ext cx="1076984" cy="271721"/>
      </dsp:txXfrm>
    </dsp:sp>
    <dsp:sp modelId="{3985C77E-62E2-4815-84CA-906D658E6257}">
      <dsp:nvSpPr>
        <dsp:cNvPr id="0" name=""/>
        <dsp:cNvSpPr/>
      </dsp:nvSpPr>
      <dsp:spPr>
        <a:xfrm>
          <a:off x="684035" y="3702672"/>
          <a:ext cx="2587823" cy="12939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nl-NL" sz="4400" kern="1200" dirty="0" smtClean="0">
              <a:solidFill>
                <a:srgbClr val="0070C0"/>
              </a:solidFill>
            </a:rPr>
            <a:t>structuur</a:t>
          </a:r>
          <a:endParaRPr lang="nl-NL" sz="4400" kern="1200" dirty="0">
            <a:solidFill>
              <a:srgbClr val="0070C0"/>
            </a:solidFill>
          </a:endParaRPr>
        </a:p>
      </dsp:txBody>
      <dsp:txXfrm>
        <a:off x="721932" y="3740569"/>
        <a:ext cx="2512029" cy="1218117"/>
      </dsp:txXfrm>
    </dsp:sp>
    <dsp:sp modelId="{313F0EF5-F801-4387-ABAB-9EB3AC9BE7E6}">
      <dsp:nvSpPr>
        <dsp:cNvPr id="0" name=""/>
        <dsp:cNvSpPr/>
      </dsp:nvSpPr>
      <dsp:spPr>
        <a:xfrm rot="18000000">
          <a:off x="2372020" y="2272624"/>
          <a:ext cx="1348706" cy="4528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nl-NL" sz="2000" kern="1200"/>
        </a:p>
      </dsp:txBody>
      <dsp:txXfrm>
        <a:off x="2507881" y="2363198"/>
        <a:ext cx="1076984" cy="271721"/>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47326-206E-4834-9B9A-C9C18A642200}" type="datetimeFigureOut">
              <a:rPr lang="nl-NL" smtClean="0"/>
              <a:t>23-11-2014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3CA7B-AF1B-4CB1-A172-2DC1E1F6FD02}" type="slidenum">
              <a:rPr lang="nl-NL" smtClean="0"/>
              <a:t>‹nr.›</a:t>
            </a:fld>
            <a:endParaRPr lang="nl-NL"/>
          </a:p>
        </p:txBody>
      </p:sp>
    </p:spTree>
    <p:extLst>
      <p:ext uri="{BB962C8B-B14F-4D97-AF65-F5344CB8AC3E}">
        <p14:creationId xmlns:p14="http://schemas.microsoft.com/office/powerpoint/2010/main" val="110827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1</a:t>
            </a:fld>
            <a:endParaRPr lang="nl-NL"/>
          </a:p>
        </p:txBody>
      </p:sp>
    </p:spTree>
    <p:extLst>
      <p:ext uri="{BB962C8B-B14F-4D97-AF65-F5344CB8AC3E}">
        <p14:creationId xmlns:p14="http://schemas.microsoft.com/office/powerpoint/2010/main" val="3615154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Definitie van binden van mensen:</a:t>
            </a:r>
          </a:p>
          <a:p>
            <a:endParaRPr lang="nl-NL" dirty="0"/>
          </a:p>
          <a:p>
            <a:r>
              <a:rPr lang="nl-NL" dirty="0" smtClean="0"/>
              <a:t>Bron: </a:t>
            </a:r>
            <a:r>
              <a:rPr lang="nl-NL" dirty="0" err="1" smtClean="0"/>
              <a:t>Geluksfabriek</a:t>
            </a:r>
            <a:r>
              <a:rPr lang="nl-NL" dirty="0" smtClean="0"/>
              <a:t>. </a:t>
            </a:r>
          </a:p>
          <a:p>
            <a:endParaRPr lang="nl-NL" dirty="0"/>
          </a:p>
          <a:p>
            <a:r>
              <a:rPr lang="nl-NL" dirty="0" smtClean="0"/>
              <a:t>Achtergrond: er zijn mensen die zich juist vanwege het doel en de missie verbinden aan een organisatie. Sommige mensen binden zich juist alleen vanwege de strategie aan een organisatie ( meestal spelen meer motieven mee)</a:t>
            </a:r>
          </a:p>
          <a:p>
            <a:endParaRPr lang="nl-NL" dirty="0"/>
          </a:p>
          <a:p>
            <a:r>
              <a:rPr lang="nl-NL" dirty="0" smtClean="0"/>
              <a:t>VRAAG: WAAROM ZOU IEMAND ZICH WILLEN AANSLUITEN AAN JOUW GROEP?</a:t>
            </a:r>
          </a:p>
          <a:p>
            <a:pPr marL="171450" indent="-171450">
              <a:buFont typeface="Wingdings" panose="05000000000000000000" pitchFamily="2" charset="2"/>
              <a:buChar char="Ø"/>
            </a:pPr>
            <a:r>
              <a:rPr lang="nl-NL" dirty="0" smtClean="0"/>
              <a:t>WAAR GELOOF JE IN?</a:t>
            </a:r>
          </a:p>
          <a:p>
            <a:pPr marL="171450" indent="-171450">
              <a:buFont typeface="Wingdings" panose="05000000000000000000" pitchFamily="2" charset="2"/>
              <a:buChar char="Ø"/>
            </a:pPr>
            <a:r>
              <a:rPr lang="nl-NL" dirty="0" smtClean="0"/>
              <a:t>WAT DRIJFT JE?</a:t>
            </a:r>
          </a:p>
          <a:p>
            <a:pPr marL="171450" indent="-171450">
              <a:buFont typeface="Wingdings" panose="05000000000000000000" pitchFamily="2" charset="2"/>
              <a:buChar char="Ø"/>
            </a:pPr>
            <a:endParaRPr lang="nl-NL" dirty="0"/>
          </a:p>
          <a:p>
            <a:r>
              <a:rPr lang="nl-NL" dirty="0" smtClean="0"/>
              <a:t>Denk hierbij aan de golden </a:t>
            </a:r>
            <a:r>
              <a:rPr lang="nl-NL" dirty="0" err="1" smtClean="0"/>
              <a:t>Circle</a:t>
            </a:r>
            <a:r>
              <a:rPr lang="nl-NL" dirty="0" smtClean="0"/>
              <a:t> van Simon </a:t>
            </a:r>
            <a:r>
              <a:rPr lang="nl-NL" dirty="0" err="1" smtClean="0"/>
              <a:t>Senek</a:t>
            </a:r>
            <a:r>
              <a:rPr lang="nl-NL" dirty="0" smtClean="0"/>
              <a:t>: Vanuit de WHY weet je HOE je WAT gaat doen. </a:t>
            </a:r>
            <a:endParaRPr lang="nl-NL" dirty="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10</a:t>
            </a:fld>
            <a:endParaRPr lang="nl-NL"/>
          </a:p>
        </p:txBody>
      </p:sp>
      <p:sp>
        <p:nvSpPr>
          <p:cNvPr id="5" name="Ovaal 4"/>
          <p:cNvSpPr/>
          <p:nvPr/>
        </p:nvSpPr>
        <p:spPr>
          <a:xfrm>
            <a:off x="3398293" y="7369791"/>
            <a:ext cx="914400" cy="914400"/>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ln w="0"/>
                <a:solidFill>
                  <a:schemeClr val="tx1"/>
                </a:solidFill>
                <a:effectLst>
                  <a:outerShdw blurRad="38100" dist="19050" dir="2700000" algn="tl" rotWithShape="0">
                    <a:schemeClr val="dk1">
                      <a:alpha val="40000"/>
                    </a:schemeClr>
                  </a:outerShdw>
                </a:effectLst>
              </a:rPr>
              <a:t>why</a:t>
            </a:r>
            <a:endParaRPr lang="nl-NL" dirty="0">
              <a:ln w="0"/>
              <a:solidFill>
                <a:schemeClr val="tx1"/>
              </a:solidFill>
              <a:effectLst>
                <a:outerShdw blurRad="38100" dist="19050" dir="2700000" algn="tl" rotWithShape="0">
                  <a:schemeClr val="dk1">
                    <a:alpha val="40000"/>
                  </a:schemeClr>
                </a:outerShdw>
              </a:effectLst>
            </a:endParaRPr>
          </a:p>
        </p:txBody>
      </p:sp>
      <p:sp>
        <p:nvSpPr>
          <p:cNvPr id="6" name="Ovaal 5"/>
          <p:cNvSpPr/>
          <p:nvPr/>
        </p:nvSpPr>
        <p:spPr>
          <a:xfrm>
            <a:off x="3111690" y="7110484"/>
            <a:ext cx="1501253" cy="1433015"/>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ln w="0"/>
              <a:solidFill>
                <a:schemeClr val="tx1"/>
              </a:solidFill>
              <a:effectLst>
                <a:outerShdw blurRad="38100" dist="19050" dir="2700000" algn="tl" rotWithShape="0">
                  <a:schemeClr val="dk1">
                    <a:alpha val="40000"/>
                  </a:schemeClr>
                </a:outerShdw>
              </a:effectLst>
            </a:endParaRPr>
          </a:p>
          <a:p>
            <a:pPr algn="ctr"/>
            <a:endParaRPr lang="nl-NL" dirty="0">
              <a:ln w="0"/>
              <a:solidFill>
                <a:schemeClr val="tx1"/>
              </a:solidFill>
              <a:effectLst>
                <a:outerShdw blurRad="38100" dist="19050" dir="2700000" algn="tl" rotWithShape="0">
                  <a:schemeClr val="dk1">
                    <a:alpha val="40000"/>
                  </a:schemeClr>
                </a:outerShdw>
              </a:effectLst>
            </a:endParaRPr>
          </a:p>
          <a:p>
            <a:pPr algn="ctr"/>
            <a:endParaRPr lang="nl-NL" dirty="0" smtClean="0">
              <a:ln w="0"/>
              <a:solidFill>
                <a:schemeClr val="tx1"/>
              </a:solidFill>
              <a:effectLst>
                <a:outerShdw blurRad="38100" dist="19050" dir="2700000" algn="tl" rotWithShape="0">
                  <a:schemeClr val="dk1">
                    <a:alpha val="40000"/>
                  </a:schemeClr>
                </a:outerShdw>
              </a:effectLst>
            </a:endParaRPr>
          </a:p>
          <a:p>
            <a:pPr algn="ctr"/>
            <a:endParaRPr lang="nl-NL" dirty="0">
              <a:ln w="0"/>
              <a:solidFill>
                <a:schemeClr val="tx1"/>
              </a:solidFill>
              <a:effectLst>
                <a:outerShdw blurRad="38100" dist="19050" dir="2700000" algn="tl" rotWithShape="0">
                  <a:schemeClr val="dk1">
                    <a:alpha val="40000"/>
                  </a:schemeClr>
                </a:outerShdw>
              </a:effectLst>
            </a:endParaRPr>
          </a:p>
          <a:p>
            <a:pPr algn="ctr"/>
            <a:endParaRPr lang="nl-NL" dirty="0" smtClean="0">
              <a:ln w="0"/>
              <a:solidFill>
                <a:schemeClr val="tx1"/>
              </a:solidFill>
              <a:effectLst>
                <a:outerShdw blurRad="38100" dist="19050" dir="2700000" algn="tl" rotWithShape="0">
                  <a:schemeClr val="dk1">
                    <a:alpha val="40000"/>
                  </a:schemeClr>
                </a:outerShdw>
              </a:effectLst>
            </a:endParaRPr>
          </a:p>
          <a:p>
            <a:pPr algn="ctr"/>
            <a:r>
              <a:rPr lang="nl-NL" dirty="0" err="1" smtClean="0">
                <a:ln w="0"/>
                <a:solidFill>
                  <a:schemeClr val="tx1"/>
                </a:solidFill>
                <a:effectLst>
                  <a:outerShdw blurRad="38100" dist="19050" dir="2700000" algn="tl" rotWithShape="0">
                    <a:schemeClr val="dk1">
                      <a:alpha val="40000"/>
                    </a:schemeClr>
                  </a:outerShdw>
                </a:effectLst>
              </a:rPr>
              <a:t>how</a:t>
            </a:r>
            <a:endParaRPr lang="nl-NL" dirty="0" smtClean="0">
              <a:ln w="0"/>
              <a:solidFill>
                <a:schemeClr val="tx1"/>
              </a:solidFill>
              <a:effectLst>
                <a:outerShdw blurRad="38100" dist="19050" dir="2700000" algn="tl" rotWithShape="0">
                  <a:schemeClr val="dk1">
                    <a:alpha val="40000"/>
                  </a:schemeClr>
                </a:outerShdw>
              </a:effectLst>
            </a:endParaRPr>
          </a:p>
          <a:p>
            <a:pPr algn="ctr"/>
            <a:r>
              <a:rPr lang="nl-NL" dirty="0" err="1" smtClean="0">
                <a:ln w="0"/>
                <a:solidFill>
                  <a:schemeClr val="tx1"/>
                </a:solidFill>
                <a:effectLst>
                  <a:outerShdw blurRad="38100" dist="19050" dir="2700000" algn="tl" rotWithShape="0">
                    <a:schemeClr val="dk1">
                      <a:alpha val="40000"/>
                    </a:schemeClr>
                  </a:outerShdw>
                </a:effectLst>
              </a:rPr>
              <a:t>what</a:t>
            </a:r>
            <a:endParaRPr lang="nl-NL" dirty="0">
              <a:ln w="0"/>
              <a:solidFill>
                <a:schemeClr val="tx1"/>
              </a:solidFill>
              <a:effectLst>
                <a:outerShdw blurRad="38100" dist="19050" dir="2700000" algn="tl" rotWithShape="0">
                  <a:schemeClr val="dk1">
                    <a:alpha val="40000"/>
                  </a:schemeClr>
                </a:outerShdw>
              </a:effectLst>
            </a:endParaRPr>
          </a:p>
        </p:txBody>
      </p:sp>
      <p:sp>
        <p:nvSpPr>
          <p:cNvPr id="7" name="Ovaal 6"/>
          <p:cNvSpPr/>
          <p:nvPr/>
        </p:nvSpPr>
        <p:spPr>
          <a:xfrm>
            <a:off x="2845559" y="6878471"/>
            <a:ext cx="2026692" cy="19516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6264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 zijn ook mensen die zich (voornamelijk) door andere motivaties laten boeien aan een organisatie. Deze meer persoonlijke motivaties staan vaak naast de reden om zich </a:t>
            </a:r>
            <a:r>
              <a:rPr lang="nl-NL" dirty="0" err="1" smtClean="0"/>
              <a:t>uberhaupt</a:t>
            </a:r>
            <a:r>
              <a:rPr lang="nl-NL" dirty="0" smtClean="0"/>
              <a:t> aan een organisatie te binden (dus de visie en missie)</a:t>
            </a:r>
          </a:p>
          <a:p>
            <a:endParaRPr lang="nl-NL" dirty="0"/>
          </a:p>
          <a:p>
            <a:r>
              <a:rPr lang="nl-NL" dirty="0" smtClean="0"/>
              <a:t>Bron: de </a:t>
            </a:r>
            <a:r>
              <a:rPr lang="nl-NL" dirty="0" err="1" smtClean="0"/>
              <a:t>geluksfabriek</a:t>
            </a:r>
            <a:r>
              <a:rPr lang="nl-NL" dirty="0" smtClean="0"/>
              <a:t> maar ook diverse onderzoeken en publicaties naar redenen voor vrijwilligerswerk. </a:t>
            </a:r>
          </a:p>
          <a:p>
            <a:endParaRPr lang="nl-NL" dirty="0"/>
          </a:p>
          <a:p>
            <a:r>
              <a:rPr lang="nl-NL" dirty="0" smtClean="0"/>
              <a:t>Kunst is als organisatie om met al deze motivaties om te kunnen gaan (hoewel het ook goed is om te besluiten niet aan alle motivaties te voldoen: wat is behapbaar?)</a:t>
            </a:r>
          </a:p>
          <a:p>
            <a:endParaRPr lang="nl-NL" dirty="0"/>
          </a:p>
          <a:p>
            <a:pPr marL="171450" indent="-171450">
              <a:buFont typeface="Wingdings" panose="05000000000000000000" pitchFamily="2" charset="2"/>
              <a:buChar char="Ø"/>
            </a:pPr>
            <a:r>
              <a:rPr lang="nl-NL" dirty="0" smtClean="0"/>
              <a:t>Je moet niet elke vrijwilliger willen nemen alleen omdat je vrijwilligers nodig hebt. Wie kan bijdragen aan je cultuur ., je structuur, je strategie?</a:t>
            </a:r>
          </a:p>
          <a:p>
            <a:pPr marL="171450" indent="-171450">
              <a:buFont typeface="Wingdings" panose="05000000000000000000" pitchFamily="2" charset="2"/>
              <a:buChar char="Ø"/>
            </a:pPr>
            <a:r>
              <a:rPr lang="nl-NL" dirty="0" smtClean="0"/>
              <a:t>Wat kan je aan mb.t begeleiding? Natuurlijk is het mooi als je een op  maat gemaakt inwerk- en begeleidingsplan kunt bieden.. De praktijk is weerbarstig maar niet onmogelijk. Heb je echt wel alle mogelijkheden benut om het mogelijk te maken?  </a:t>
            </a:r>
            <a:endParaRPr lang="nl-NL" dirty="0"/>
          </a:p>
          <a:p>
            <a:pPr marL="171450" indent="-171450">
              <a:buFont typeface="Wingdings" panose="05000000000000000000" pitchFamily="2" charset="2"/>
              <a:buChar char="Ø"/>
            </a:pPr>
            <a:r>
              <a:rPr lang="nl-NL" dirty="0" smtClean="0"/>
              <a:t>Als je altijd doet wat je altijd hebt gedaan </a:t>
            </a:r>
            <a:r>
              <a:rPr lang="nl-NL" dirty="0" err="1" smtClean="0"/>
              <a:t>zul</a:t>
            </a:r>
            <a:r>
              <a:rPr lang="nl-NL" dirty="0" smtClean="0"/>
              <a:t> je altijd krijgen wat je hebt gekregen.. </a:t>
            </a:r>
            <a:endParaRPr lang="nl-NL" dirty="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11</a:t>
            </a:fld>
            <a:endParaRPr lang="nl-NL"/>
          </a:p>
        </p:txBody>
      </p:sp>
    </p:spTree>
    <p:extLst>
      <p:ext uri="{BB962C8B-B14F-4D97-AF65-F5344CB8AC3E}">
        <p14:creationId xmlns:p14="http://schemas.microsoft.com/office/powerpoint/2010/main" val="200094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zou je ook als motivatie redenen kunnen gebruiken. Hoe ga je daarmee om&gt;</a:t>
            </a:r>
          </a:p>
          <a:p>
            <a:endParaRPr lang="nl-NL" dirty="0" smtClean="0"/>
          </a:p>
          <a:p>
            <a:endParaRPr lang="nl-NL" dirty="0"/>
          </a:p>
          <a:p>
            <a:r>
              <a:rPr lang="nl-NL" dirty="0" err="1" smtClean="0"/>
              <a:t>w.b</a:t>
            </a:r>
            <a:r>
              <a:rPr lang="nl-NL" dirty="0" smtClean="0"/>
              <a:t>. </a:t>
            </a:r>
            <a:r>
              <a:rPr lang="nl-NL" dirty="0" err="1" smtClean="0"/>
              <a:t>flexibliteit</a:t>
            </a:r>
            <a:r>
              <a:rPr lang="nl-NL" dirty="0" smtClean="0"/>
              <a:t>: tip: voor besturen is er een methodiek om opnieuw en anders naar je takenpakket als bestuur te kijken. Je krijgt ermee inzichtelijk welke taken je als bestuur als totaal hebt.. Én je krijgt een idee hoe je zaken anders kunt verdelen. Waardoor je wellicht tot kleinere taken pakketten per persoon komt. Of tot andere keuzes. In ieder geval laat het zien hoe je meer kunt inspelen op de flexibelere </a:t>
            </a:r>
            <a:r>
              <a:rPr lang="nl-NL" dirty="0" err="1" smtClean="0"/>
              <a:t>iinzet</a:t>
            </a:r>
            <a:r>
              <a:rPr lang="nl-NL" dirty="0" smtClean="0"/>
              <a:t> van vrijwilligers in het bestuur. </a:t>
            </a:r>
          </a:p>
          <a:p>
            <a:endParaRPr lang="nl-NL" dirty="0"/>
          </a:p>
          <a:p>
            <a:endParaRPr lang="nl-NL" dirty="0" smtClean="0"/>
          </a:p>
          <a:p>
            <a:endParaRPr lang="nl-NL" dirty="0"/>
          </a:p>
          <a:p>
            <a:r>
              <a:rPr lang="nl-NL" dirty="0" smtClean="0"/>
              <a:t>VRAAG: HOE GAAN JULLIE DAAR NÚ MEE OM? DOEN JULLIE IETS MET DEZE TRENDS&gt; HERKEN JE ZE?</a:t>
            </a:r>
            <a:endParaRPr lang="nl-NL" dirty="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12</a:t>
            </a:fld>
            <a:endParaRPr lang="nl-NL"/>
          </a:p>
        </p:txBody>
      </p:sp>
    </p:spTree>
    <p:extLst>
      <p:ext uri="{BB962C8B-B14F-4D97-AF65-F5344CB8AC3E}">
        <p14:creationId xmlns:p14="http://schemas.microsoft.com/office/powerpoint/2010/main" val="82580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Scouting Nederland gebruikt sinds kort </a:t>
            </a:r>
            <a:r>
              <a:rPr lang="nl-NL" dirty="0" err="1" smtClean="0"/>
              <a:t>Mosaic</a:t>
            </a:r>
            <a:r>
              <a:rPr lang="nl-NL" dirty="0" smtClean="0"/>
              <a:t>, een  analyse van postcodes. </a:t>
            </a:r>
            <a:r>
              <a:rPr lang="nl-NL" dirty="0" err="1" smtClean="0"/>
              <a:t>Glboaal</a:t>
            </a:r>
            <a:r>
              <a:rPr lang="nl-NL" dirty="0" smtClean="0"/>
              <a:t> gezien blijkt dat zowel jeugdleden als kaderleden uit modaal en 2x modaal komen. </a:t>
            </a:r>
          </a:p>
          <a:p>
            <a:r>
              <a:rPr lang="nl-NL" dirty="0" smtClean="0"/>
              <a:t>Ook wijst onderzoek uit dat we in deze doelgroepen nog voldoende groei potentie hebben. </a:t>
            </a:r>
          </a:p>
          <a:p>
            <a:endParaRPr lang="nl-NL" dirty="0"/>
          </a:p>
          <a:p>
            <a:pPr marL="171450" indent="-171450">
              <a:buFont typeface="Wingdings" panose="05000000000000000000" pitchFamily="2" charset="2"/>
              <a:buChar char="Ø"/>
            </a:pPr>
            <a:r>
              <a:rPr lang="nl-NL" dirty="0" err="1" smtClean="0"/>
              <a:t>Preciese</a:t>
            </a:r>
            <a:r>
              <a:rPr lang="nl-NL" dirty="0" smtClean="0"/>
              <a:t> gegevens kunnen via het nieuwe team GROEI (in kwantiteitmarktaandeel) aangevraagd worden</a:t>
            </a:r>
          </a:p>
          <a:p>
            <a:pPr marL="171450" indent="-171450">
              <a:buFont typeface="Wingdings" panose="05000000000000000000" pitchFamily="2" charset="2"/>
              <a:buChar char="Ø"/>
            </a:pPr>
            <a:r>
              <a:rPr lang="nl-NL" dirty="0" smtClean="0"/>
              <a:t>Scouting Nederland gebruikt bovenstaande gegevens voor haar totale communicatie landelijk</a:t>
            </a:r>
          </a:p>
          <a:p>
            <a:pPr marL="171450" indent="-171450">
              <a:buFont typeface="Wingdings" panose="05000000000000000000" pitchFamily="2" charset="2"/>
              <a:buChar char="Ø"/>
            </a:pPr>
            <a:endParaRPr lang="nl-NL" dirty="0"/>
          </a:p>
          <a:p>
            <a:pPr marL="171450" indent="-171450">
              <a:buFont typeface="Wingdings" panose="05000000000000000000" pitchFamily="2" charset="2"/>
              <a:buChar char="Ø"/>
            </a:pPr>
            <a:r>
              <a:rPr lang="nl-NL" dirty="0" smtClean="0"/>
              <a:t>Voor jou als groep is het van belang te weten wáár jouw vrijwilligers vandaag komen want.. </a:t>
            </a:r>
          </a:p>
          <a:p>
            <a:pPr marL="171450" indent="-171450">
              <a:buFont typeface="Arial" panose="020B0604020202020204" pitchFamily="34" charset="0"/>
              <a:buChar char="•"/>
            </a:pPr>
            <a:r>
              <a:rPr lang="nl-NL" dirty="0" smtClean="0"/>
              <a:t>Heeft geen zin in élke wijk te gaan flyeren</a:t>
            </a:r>
          </a:p>
          <a:p>
            <a:pPr marL="171450" indent="-171450">
              <a:buFont typeface="Arial" panose="020B0604020202020204" pitchFamily="34" charset="0"/>
              <a:buChar char="•"/>
            </a:pPr>
            <a:r>
              <a:rPr lang="nl-NL" dirty="0" smtClean="0"/>
              <a:t>Het is vooral zinvol om vrienden van leiding te gaan benaderen </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9DAB6DF6-D9E4-4EE8-B4DA-A5EBE57DD21E}" type="slidenum">
              <a:rPr lang="nl-NL" smtClean="0"/>
              <a:t>13</a:t>
            </a:fld>
            <a:endParaRPr lang="nl-NL"/>
          </a:p>
        </p:txBody>
      </p:sp>
    </p:spTree>
    <p:extLst>
      <p:ext uri="{BB962C8B-B14F-4D97-AF65-F5344CB8AC3E}">
        <p14:creationId xmlns:p14="http://schemas.microsoft.com/office/powerpoint/2010/main" val="2946169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4525086"/>
          </a:xfrm>
        </p:spPr>
        <p:txBody>
          <a:bodyPr/>
          <a:lstStyle/>
          <a:p>
            <a:r>
              <a:rPr lang="nl-NL" dirty="0" smtClean="0"/>
              <a:t>Werven vraagt om een constante aandacht en focus. Dit model komt uit een onderzoek dat dit jaar door een student is uitgevoerd. </a:t>
            </a:r>
          </a:p>
          <a:p>
            <a:r>
              <a:rPr lang="nl-NL" dirty="0" smtClean="0"/>
              <a:t>1. Hoe staat het met jullie succesfactoren? Zijn ze op orde?  Ken je sterke punten én je aandachtsgebieden.. </a:t>
            </a:r>
          </a:p>
          <a:p>
            <a:r>
              <a:rPr lang="nl-NL" dirty="0" smtClean="0"/>
              <a:t>2. Het is van belang dat de héle groepsraad kies voor een actieve werving. Waarbij ook gekozen kan worden voor een specifieke doelgroep. Of kies je juist voor behoud van de huidige vrijwilligers?</a:t>
            </a:r>
          </a:p>
          <a:p>
            <a:r>
              <a:rPr lang="nl-NL" dirty="0" smtClean="0"/>
              <a:t>3. Je hebt 1 en 2 </a:t>
            </a:r>
            <a:r>
              <a:rPr lang="nl-NL" dirty="0" err="1" smtClean="0"/>
              <a:t>geinventariseerd</a:t>
            </a:r>
            <a:r>
              <a:rPr lang="nl-NL" dirty="0" smtClean="0"/>
              <a:t>. Je weet je startsituatie</a:t>
            </a:r>
          </a:p>
          <a:p>
            <a:r>
              <a:rPr lang="nl-NL" dirty="0" smtClean="0"/>
              <a:t>4. Dit is niet de strategie zoals bedoeld in het KNVB filmpje. Het gaat hier om de doelstellingen (SMART) van de </a:t>
            </a:r>
            <a:r>
              <a:rPr lang="nl-NL" dirty="0" err="1" smtClean="0"/>
              <a:t>wervingsaanapk</a:t>
            </a:r>
            <a:r>
              <a:rPr lang="nl-NL" dirty="0" smtClean="0"/>
              <a:t>. Hoe pak je het aan? Waar ga je zoeken? Wat is je boodschap (toch een beetje KNVB strategie/ Wie gaan zoeken?</a:t>
            </a:r>
          </a:p>
          <a:p>
            <a:r>
              <a:rPr lang="nl-NL" dirty="0" smtClean="0"/>
              <a:t>5. Product= scoutingsspel zelf . Maar ook de motivaties voor </a:t>
            </a:r>
            <a:r>
              <a:rPr lang="nl-NL" dirty="0" err="1" smtClean="0"/>
              <a:t>vrijwiilligers</a:t>
            </a:r>
            <a:r>
              <a:rPr lang="nl-NL" dirty="0" smtClean="0"/>
              <a:t>. Zet je ambassadeurs in? </a:t>
            </a:r>
          </a:p>
          <a:p>
            <a:r>
              <a:rPr lang="nl-NL" dirty="0" smtClean="0"/>
              <a:t>6. Wat wil je meegeven in je PR? Dat je vooral amusement biedt of </a:t>
            </a:r>
            <a:r>
              <a:rPr lang="nl-NL" dirty="0" err="1" smtClean="0"/>
              <a:t>ontsapnning</a:t>
            </a:r>
            <a:r>
              <a:rPr lang="nl-NL" dirty="0" smtClean="0"/>
              <a:t> Esthetiek? Dat je er iets kunt leren? De brandingsboodschap van Scouting Nederland = laat je uitdagen je persoonlijk te ontwikkelen. (voor jeugdleden.. Voor vrijwilligers ligt ie in het verlengde: bijdragen aan de toekomst én ook nog jezelf ontwikkelen)</a:t>
            </a:r>
          </a:p>
          <a:p>
            <a:r>
              <a:rPr lang="nl-NL" dirty="0" smtClean="0"/>
              <a:t>7. Zichtbaarheid, naamsbekendheid, mond op mond, herhaling!, samenwerking</a:t>
            </a:r>
          </a:p>
          <a:p>
            <a:r>
              <a:rPr lang="nl-NL" dirty="0" smtClean="0"/>
              <a:t>8. Uit onderzoek blijkt dat zeer effectief zijn voor jeugdleden (ook voor leiding?): open dagen, vriendjes-vriendinnetjesdagen. Daarna volgen inzet ouders, je laten zien bij BSO e.d., spelen in de stad.. </a:t>
            </a:r>
          </a:p>
          <a:p>
            <a:r>
              <a:rPr lang="nl-NL" dirty="0" smtClean="0"/>
              <a:t>9. Plan ook de constante afstemming en terugkoppeling. </a:t>
            </a:r>
          </a:p>
          <a:p>
            <a:r>
              <a:rPr lang="nl-NL" dirty="0" smtClean="0"/>
              <a:t>10. Bij het uitvoeren: zorg voor  het vieren van successen, uitwisselen, focus.</a:t>
            </a:r>
          </a:p>
          <a:p>
            <a:r>
              <a:rPr lang="nl-NL" b="1" dirty="0" smtClean="0">
                <a:solidFill>
                  <a:srgbClr val="FF0000"/>
                </a:solidFill>
              </a:rPr>
              <a:t>&gt; Ga door naar 1! Werven is een langdurige en  continu proces met soms een extra campagne.</a:t>
            </a:r>
          </a:p>
          <a:p>
            <a:endParaRPr lang="nl-NL" dirty="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14</a:t>
            </a:fld>
            <a:endParaRPr lang="nl-NL"/>
          </a:p>
        </p:txBody>
      </p:sp>
    </p:spTree>
    <p:extLst>
      <p:ext uri="{BB962C8B-B14F-4D97-AF65-F5344CB8AC3E}">
        <p14:creationId xmlns:p14="http://schemas.microsoft.com/office/powerpoint/2010/main" val="1131474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49"/>
            <a:ext cx="5486400" cy="4284663"/>
          </a:xfrm>
        </p:spPr>
        <p:txBody>
          <a:bodyPr/>
          <a:lstStyle/>
          <a:p>
            <a:r>
              <a:rPr lang="nl-NL" b="1" dirty="0" smtClean="0"/>
              <a:t>Landelijk groeiteam</a:t>
            </a:r>
            <a:r>
              <a:rPr lang="nl-NL" dirty="0" smtClean="0"/>
              <a:t>: werkt komend half jaar aan methode om groepen te ondersteunen in groei door middel van een extra </a:t>
            </a:r>
            <a:r>
              <a:rPr lang="nl-NL" dirty="0" err="1" smtClean="0"/>
              <a:t>speltak</a:t>
            </a:r>
            <a:r>
              <a:rPr lang="nl-NL" dirty="0" smtClean="0"/>
              <a:t>, door te werken met specifieke meisjes en jongens speltakken (omdat we als scouting meisjes verliezen!), </a:t>
            </a:r>
          </a:p>
          <a:p>
            <a:r>
              <a:rPr lang="nl-NL" b="1" dirty="0" smtClean="0"/>
              <a:t>Landelijk </a:t>
            </a:r>
            <a:r>
              <a:rPr lang="nl-NL" b="1" dirty="0" err="1" smtClean="0"/>
              <a:t>brandingteam</a:t>
            </a:r>
            <a:r>
              <a:rPr lang="nl-NL" dirty="0" smtClean="0"/>
              <a:t>: verbetering positionering scouting als maatschappelijk verantwoorde organisatie. Uitdagen je persoonlijk te ontwikkelen. </a:t>
            </a:r>
          </a:p>
          <a:p>
            <a:r>
              <a:rPr lang="nl-NL" b="1" dirty="0" err="1" smtClean="0"/>
              <a:t>Bestuurscoachin</a:t>
            </a:r>
            <a:r>
              <a:rPr lang="nl-NL" dirty="0" err="1" smtClean="0"/>
              <a:t>g</a:t>
            </a:r>
            <a:r>
              <a:rPr lang="nl-NL" dirty="0" smtClean="0"/>
              <a:t>: als vervolg op groepsontwikkeling kan je als groep je nu inschrijving voor </a:t>
            </a:r>
            <a:r>
              <a:rPr lang="nl-NL" dirty="0" err="1" smtClean="0"/>
              <a:t>bestuurscoaching</a:t>
            </a:r>
            <a:r>
              <a:rPr lang="nl-NL" dirty="0" smtClean="0"/>
              <a:t>. Een goed bestuur is één van de 5 succesfactoren van een groep! </a:t>
            </a:r>
            <a:r>
              <a:rPr lang="nl-NL" dirty="0" err="1" smtClean="0"/>
              <a:t>Bestuurscoaching</a:t>
            </a:r>
            <a:r>
              <a:rPr lang="nl-NL" dirty="0" smtClean="0"/>
              <a:t> bestaat uit een aantal workshops </a:t>
            </a:r>
            <a:r>
              <a:rPr lang="nl-NL" dirty="0" err="1" smtClean="0"/>
              <a:t>w.s</a:t>
            </a:r>
            <a:r>
              <a:rPr lang="nl-NL" dirty="0" smtClean="0"/>
              <a:t>. vrijwilligersbeleid. </a:t>
            </a:r>
          </a:p>
          <a:p>
            <a:r>
              <a:rPr lang="nl-NL" b="1" dirty="0" smtClean="0"/>
              <a:t>Best </a:t>
            </a:r>
            <a:r>
              <a:rPr lang="nl-NL" b="1" dirty="0" err="1" smtClean="0"/>
              <a:t>practises</a:t>
            </a:r>
            <a:r>
              <a:rPr lang="nl-NL" b="1" dirty="0" smtClean="0"/>
              <a:t> werving</a:t>
            </a:r>
            <a:r>
              <a:rPr lang="nl-NL" dirty="0" smtClean="0"/>
              <a:t>: momenteel verzamelt een groep jongeren beste wervingsacties bij groepen. Die komen beschikbaar op de site. (ong. mei 2015)</a:t>
            </a:r>
          </a:p>
          <a:p>
            <a:r>
              <a:rPr lang="nl-NL" b="1" dirty="0" smtClean="0"/>
              <a:t>Onderzoek naar betrokkenheid ouders: </a:t>
            </a:r>
            <a:r>
              <a:rPr lang="nl-NL" dirty="0" smtClean="0"/>
              <a:t>een student HRM onderzoekt hoe ouderbetrokkenheid er uit ziet, wat de randvoorwaarden zijn van ouderbetrokkenheid en wat dat kan betekenen voor inzet als vrijwilliger. (april 2015)</a:t>
            </a:r>
          </a:p>
          <a:p>
            <a:r>
              <a:rPr lang="nl-NL" b="1" dirty="0" smtClean="0"/>
              <a:t>Onderzoek behoud</a:t>
            </a:r>
            <a:r>
              <a:rPr lang="nl-NL" dirty="0" smtClean="0"/>
              <a:t>: momenteel onderzoekt een student, tevens scout, of het klopt dat aandacht voor binden en boeien ook werkelijk vrijwilligers langer laat blijven! (</a:t>
            </a:r>
            <a:r>
              <a:rPr lang="nl-NL" dirty="0" err="1" smtClean="0"/>
              <a:t>febr</a:t>
            </a:r>
            <a:r>
              <a:rPr lang="nl-NL" dirty="0" smtClean="0"/>
              <a:t> 2015)</a:t>
            </a:r>
          </a:p>
          <a:p>
            <a:r>
              <a:rPr lang="nl-NL" b="1" dirty="0" smtClean="0"/>
              <a:t>Welkomstboekje nieuwe vrijwilligers</a:t>
            </a:r>
            <a:r>
              <a:rPr lang="nl-NL" dirty="0" smtClean="0"/>
              <a:t>: reeds te vinden op de site bij Laat je uitdagen.</a:t>
            </a:r>
          </a:p>
          <a:p>
            <a:r>
              <a:rPr lang="nl-NL" dirty="0" smtClean="0"/>
              <a:t>B</a:t>
            </a:r>
            <a:r>
              <a:rPr lang="nl-NL" b="1" dirty="0" smtClean="0"/>
              <a:t>lokkendoo</a:t>
            </a:r>
            <a:r>
              <a:rPr lang="nl-NL" dirty="0" smtClean="0"/>
              <a:t>s : reeds te vinden op de site: methodiek om als bestuur opnieuw naar de verdeling van taken te kijken. </a:t>
            </a:r>
          </a:p>
          <a:p>
            <a:r>
              <a:rPr lang="nl-NL" b="1" dirty="0" smtClean="0"/>
              <a:t>Wervingsmaterialen Laat je Uitdagen</a:t>
            </a:r>
            <a:r>
              <a:rPr lang="nl-NL" dirty="0" smtClean="0"/>
              <a:t>: geheel naar eigen groep aan te passen. Bovendien voorzien van tips. Zie site. </a:t>
            </a:r>
          </a:p>
          <a:p>
            <a:endParaRPr lang="nl-NL" dirty="0" smtClean="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16</a:t>
            </a:fld>
            <a:endParaRPr lang="nl-NL"/>
          </a:p>
        </p:txBody>
      </p:sp>
    </p:spTree>
    <p:extLst>
      <p:ext uri="{BB962C8B-B14F-4D97-AF65-F5344CB8AC3E}">
        <p14:creationId xmlns:p14="http://schemas.microsoft.com/office/powerpoint/2010/main" val="726884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17</a:t>
            </a:fld>
            <a:endParaRPr lang="nl-NL"/>
          </a:p>
        </p:txBody>
      </p:sp>
    </p:spTree>
    <p:extLst>
      <p:ext uri="{BB962C8B-B14F-4D97-AF65-F5344CB8AC3E}">
        <p14:creationId xmlns:p14="http://schemas.microsoft.com/office/powerpoint/2010/main" val="370740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na kan je nog een paar dia’s laten zien over concreet binden en boeien of door naar de laatste dia: wat vonden ze ervan? Kunnen ze voorlopig weer vooruit? En bedanken.</a:t>
            </a:r>
            <a:endParaRPr lang="nl-NL" dirty="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18</a:t>
            </a:fld>
            <a:endParaRPr lang="nl-NL"/>
          </a:p>
        </p:txBody>
      </p:sp>
    </p:spTree>
    <p:extLst>
      <p:ext uri="{BB962C8B-B14F-4D97-AF65-F5344CB8AC3E}">
        <p14:creationId xmlns:p14="http://schemas.microsoft.com/office/powerpoint/2010/main" val="4285400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19</a:t>
            </a:fld>
            <a:endParaRPr lang="nl-NL"/>
          </a:p>
        </p:txBody>
      </p:sp>
    </p:spTree>
    <p:extLst>
      <p:ext uri="{BB962C8B-B14F-4D97-AF65-F5344CB8AC3E}">
        <p14:creationId xmlns:p14="http://schemas.microsoft.com/office/powerpoint/2010/main" val="1608025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Groeien heeft natuurlijk alles te maken met persoonlijke ontwikkeling. Precies zo we dat ook willen voor onze jeugdleden. </a:t>
            </a:r>
          </a:p>
          <a:p>
            <a:endParaRPr lang="nl-NL" dirty="0"/>
          </a:p>
          <a:p>
            <a:r>
              <a:rPr lang="nl-NL" dirty="0" smtClean="0"/>
              <a:t>Door je jaarlijkse gesprek met het individuele kaderlid, bestuurslid, maar ook die andere vrijwilligers. Van je groep (of regio) is het mogelijk om te ontdekken waar je iemand nog kunt laten groeien.. .. Of wensen veranderd zijn.. Of je iets anders moet doen om iemand gemotiveerd te houden.. </a:t>
            </a:r>
          </a:p>
          <a:p>
            <a:endParaRPr lang="nl-NL" dirty="0"/>
          </a:p>
          <a:p>
            <a:r>
              <a:rPr lang="nl-NL" dirty="0" err="1" smtClean="0"/>
              <a:t>nbL</a:t>
            </a:r>
            <a:r>
              <a:rPr lang="nl-NL" dirty="0" smtClean="0"/>
              <a:t> </a:t>
            </a:r>
            <a:r>
              <a:rPr lang="nl-NL" dirty="0" err="1" smtClean="0"/>
              <a:t>mbt</a:t>
            </a:r>
            <a:r>
              <a:rPr lang="nl-NL" dirty="0" smtClean="0"/>
              <a:t> Scouting op je CV: Vaak schrijven kaderleden alleen maar op hun cv dat ze scouting als hobby hebben. Het is echter veel meer dan dat! Bovendien weet een willekeurige manager niet precies wat je dan eigenlijk meeneemt aan ervaring en skills: leer je kaderleden (én bestuursleden) dat ze hun competenties en vaardigheden uitschrijven: wat betekent  het eigenlijk als je scoutsleider bent? Wat doe je eigenlijk allemaal als je groepsbegeleider bent?	</a:t>
            </a:r>
            <a:endParaRPr lang="nl-NL" dirty="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20</a:t>
            </a:fld>
            <a:endParaRPr lang="nl-NL"/>
          </a:p>
        </p:txBody>
      </p:sp>
    </p:spTree>
    <p:extLst>
      <p:ext uri="{BB962C8B-B14F-4D97-AF65-F5344CB8AC3E}">
        <p14:creationId xmlns:p14="http://schemas.microsoft.com/office/powerpoint/2010/main" val="169468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 dia gebruik ik tot nu toe niet omdat ik direct begin met de opwarmer</a:t>
            </a:r>
          </a:p>
          <a:p>
            <a:endParaRPr lang="nl-NL" dirty="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2</a:t>
            </a:fld>
            <a:endParaRPr lang="nl-NL"/>
          </a:p>
        </p:txBody>
      </p:sp>
    </p:spTree>
    <p:extLst>
      <p:ext uri="{BB962C8B-B14F-4D97-AF65-F5344CB8AC3E}">
        <p14:creationId xmlns:p14="http://schemas.microsoft.com/office/powerpoint/2010/main" val="1708052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Realiseer je dat iemand die vertrekt je groep (en scouting in algemeen) kan maken of breken op feestjes. Als je iets goed afsluit zal de borrelpraat ook goed zijn! </a:t>
            </a:r>
            <a:endParaRPr lang="nl-NL" dirty="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21</a:t>
            </a:fld>
            <a:endParaRPr lang="nl-NL"/>
          </a:p>
        </p:txBody>
      </p:sp>
    </p:spTree>
    <p:extLst>
      <p:ext uri="{BB962C8B-B14F-4D97-AF65-F5344CB8AC3E}">
        <p14:creationId xmlns:p14="http://schemas.microsoft.com/office/powerpoint/2010/main" val="1447251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BESRPEKING VAN EERDER INGEVULDE BESTE ERVARINGEN </a:t>
            </a:r>
          </a:p>
          <a:p>
            <a:endParaRPr lang="nl-NL" dirty="0"/>
          </a:p>
          <a:p>
            <a:endParaRPr lang="nl-NL" dirty="0" smtClean="0"/>
          </a:p>
          <a:p>
            <a:endParaRPr lang="nl-NL" dirty="0"/>
          </a:p>
          <a:p>
            <a:r>
              <a:rPr lang="nl-NL" dirty="0" smtClean="0"/>
              <a:t>EVT. OOK BESRPEKEN VAN EERDER INGEVULDE KNELPUNTEN. </a:t>
            </a:r>
          </a:p>
          <a:p>
            <a:endParaRPr lang="nl-NL" dirty="0"/>
          </a:p>
          <a:p>
            <a:endParaRPr lang="nl-NL" dirty="0" smtClean="0"/>
          </a:p>
          <a:p>
            <a:r>
              <a:rPr lang="nl-NL" dirty="0" smtClean="0"/>
              <a:t>Algemeen: deze ervaringen uitschrijven en aan iedereen doen toekomen via de regio. Bovendien: dank voor input van verbeterwensen (de knelpunten ) aan HRM</a:t>
            </a:r>
            <a:endParaRPr lang="nl-NL" dirty="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22</a:t>
            </a:fld>
            <a:endParaRPr lang="nl-NL"/>
          </a:p>
        </p:txBody>
      </p:sp>
    </p:spTree>
    <p:extLst>
      <p:ext uri="{BB962C8B-B14F-4D97-AF65-F5344CB8AC3E}">
        <p14:creationId xmlns:p14="http://schemas.microsoft.com/office/powerpoint/2010/main" val="4133503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1: uitdelen van een </a:t>
            </a:r>
            <a:r>
              <a:rPr lang="nl-NL" dirty="0" err="1" smtClean="0"/>
              <a:t>checklst</a:t>
            </a:r>
            <a:r>
              <a:rPr lang="nl-NL" dirty="0" smtClean="0"/>
              <a:t> over binden en boeien van vrijwilligers. Als je dit invult , liefst tijdens een groepsraad of met het DB van de groep, heb je een aardige indruk van wat je te doen hebt. </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23</a:t>
            </a:fld>
            <a:endParaRPr lang="nl-NL"/>
          </a:p>
        </p:txBody>
      </p:sp>
    </p:spTree>
    <p:extLst>
      <p:ext uri="{BB962C8B-B14F-4D97-AF65-F5344CB8AC3E}">
        <p14:creationId xmlns:p14="http://schemas.microsoft.com/office/powerpoint/2010/main" val="118628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58493"/>
            <a:ext cx="5486400" cy="4456113"/>
          </a:xfrm>
        </p:spPr>
        <p:txBody>
          <a:bodyPr/>
          <a:lstStyle/>
          <a:p>
            <a:r>
              <a:rPr lang="nl-NL" dirty="0" smtClean="0"/>
              <a:t>In deze opwarmer vraag je eerste iedereen om te gaan staan.</a:t>
            </a:r>
          </a:p>
          <a:p>
            <a:r>
              <a:rPr lang="nl-NL" dirty="0" smtClean="0"/>
              <a:t>Je geeft per blokje de vraag en de  plek in de ruimte waar ze kunnen staan. Uiteraard is het midden altijd een fijne ‘escape’ als je een beetje ‘van alles wat’ vindt..</a:t>
            </a:r>
          </a:p>
          <a:p>
            <a:endParaRPr lang="nl-NL" dirty="0"/>
          </a:p>
          <a:p>
            <a:r>
              <a:rPr lang="nl-NL" dirty="0" smtClean="0"/>
              <a:t>Bij 1: geen  bijzonderheden</a:t>
            </a:r>
          </a:p>
          <a:p>
            <a:r>
              <a:rPr lang="nl-NL" dirty="0" smtClean="0"/>
              <a:t>Bij 2: Hier is aardig om te vertellen dat uit onderzoek blijkt dat</a:t>
            </a:r>
          </a:p>
          <a:p>
            <a:r>
              <a:rPr lang="nl-NL" dirty="0" smtClean="0"/>
              <a:t>_ intern gerekruteerde vrijwilligers blijven gemiddeld 3jaar</a:t>
            </a:r>
          </a:p>
          <a:p>
            <a:pPr marL="171450" indent="-171450">
              <a:buFontTx/>
              <a:buChar char="-"/>
            </a:pPr>
            <a:r>
              <a:rPr lang="nl-NL" dirty="0" smtClean="0"/>
              <a:t>Extern gerekruteerde vrijwilligers blijven gemiddeld 2 jaar</a:t>
            </a:r>
          </a:p>
          <a:p>
            <a:pPr marL="171450" indent="-171450">
              <a:buFontTx/>
              <a:buChar char="-"/>
            </a:pPr>
            <a:endParaRPr lang="nl-NL" dirty="0"/>
          </a:p>
          <a:p>
            <a:r>
              <a:rPr lang="nl-NL" dirty="0" smtClean="0"/>
              <a:t>Bij 3:  uit onderzoek blijkt dat goed vrijwilligersbeleid één van de succesfactoren is van een florerende groep (bron: groepsontwikkeling). Groepsontwikkeling, maar sinds kort ook </a:t>
            </a:r>
            <a:r>
              <a:rPr lang="nl-NL" dirty="0" err="1" smtClean="0"/>
              <a:t>Bestuurscoaching</a:t>
            </a:r>
            <a:r>
              <a:rPr lang="nl-NL" dirty="0" smtClean="0"/>
              <a:t>, kunnen je hierbij ondersteunen</a:t>
            </a:r>
          </a:p>
          <a:p>
            <a:endParaRPr lang="nl-NL" dirty="0"/>
          </a:p>
          <a:p>
            <a:r>
              <a:rPr lang="nl-NL" dirty="0" smtClean="0"/>
              <a:t>Bij 4. een voortgangsgesprek kan in deze oefening ook zijn: een voortgangsgesprek met een heel team.. Hoewel we bedoelen: een </a:t>
            </a:r>
            <a:r>
              <a:rPr lang="nl-NL" dirty="0" err="1" smtClean="0"/>
              <a:t>indiviidueel</a:t>
            </a:r>
            <a:r>
              <a:rPr lang="nl-NL" dirty="0" smtClean="0"/>
              <a:t> gesprek met een kaderlid of bestuurslid of andere vrijwilliger.. Om te weten of diens motivaties nog immer bediend worden.. Let op: een voortgangsgesprek kan ook prima een soort informeer karakter hebben.. Staande bij het kampvuur of tijdens een wandeling.. Als het maar bewust 1 x per jaar gebeurt!</a:t>
            </a:r>
          </a:p>
          <a:p>
            <a:endParaRPr lang="nl-NL" dirty="0"/>
          </a:p>
          <a:p>
            <a:r>
              <a:rPr lang="nl-NL" dirty="0" smtClean="0"/>
              <a:t>Bij 5: inwerkprogramma: wees voorzichtig met de vanzelfsprekendheid dat iemand van binnenuit de groep of vanuit de directe kring daaromheen.. Wel weet hoe het gaat bij jullie! Stel een inwerkmaatje aan en neem hier een half jaar de tijd voor!</a:t>
            </a:r>
          </a:p>
          <a:p>
            <a:endParaRPr lang="nl-NL" dirty="0" smtClean="0"/>
          </a:p>
          <a:p>
            <a:r>
              <a:rPr lang="nl-NL" dirty="0" smtClean="0"/>
              <a:t>Bij 6: we horen als HRM graag waar jullie wensen liggen!</a:t>
            </a:r>
            <a:endParaRPr lang="nl-NL" dirty="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3</a:t>
            </a:fld>
            <a:endParaRPr lang="nl-NL"/>
          </a:p>
        </p:txBody>
      </p:sp>
    </p:spTree>
    <p:extLst>
      <p:ext uri="{BB962C8B-B14F-4D97-AF65-F5344CB8AC3E}">
        <p14:creationId xmlns:p14="http://schemas.microsoft.com/office/powerpoint/2010/main" val="1858194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 afloop: </a:t>
            </a:r>
          </a:p>
          <a:p>
            <a:endParaRPr lang="nl-NL" dirty="0"/>
          </a:p>
          <a:p>
            <a:r>
              <a:rPr lang="nl-NL" dirty="0" smtClean="0"/>
              <a:t>Bespreken:</a:t>
            </a:r>
          </a:p>
          <a:p>
            <a:endParaRPr lang="nl-NL" dirty="0"/>
          </a:p>
          <a:p>
            <a:r>
              <a:rPr lang="nl-NL" dirty="0" smtClean="0"/>
              <a:t>Wat zegt dit filmpje jou? Wat neem je ervan mee?</a:t>
            </a:r>
            <a:endParaRPr lang="nl-NL" dirty="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4</a:t>
            </a:fld>
            <a:endParaRPr lang="nl-NL"/>
          </a:p>
        </p:txBody>
      </p:sp>
    </p:spTree>
    <p:extLst>
      <p:ext uri="{BB962C8B-B14F-4D97-AF65-F5344CB8AC3E}">
        <p14:creationId xmlns:p14="http://schemas.microsoft.com/office/powerpoint/2010/main" val="143581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Drie </a:t>
            </a:r>
            <a:r>
              <a:rPr lang="nl-NL" dirty="0" err="1" smtClean="0"/>
              <a:t>riveren</a:t>
            </a:r>
            <a:r>
              <a:rPr lang="nl-NL" dirty="0" smtClean="0"/>
              <a:t>: </a:t>
            </a:r>
          </a:p>
          <a:p>
            <a:r>
              <a:rPr lang="nl-NL" dirty="0" smtClean="0"/>
              <a:t>Stijgende lijn in 18+? </a:t>
            </a:r>
          </a:p>
          <a:p>
            <a:endParaRPr lang="nl-NL" dirty="0"/>
          </a:p>
          <a:p>
            <a:r>
              <a:rPr lang="nl-NL" dirty="0" smtClean="0"/>
              <a:t>Nb: elk lid telt maar 1 </a:t>
            </a:r>
            <a:r>
              <a:rPr lang="nl-NL" dirty="0"/>
              <a:t> </a:t>
            </a:r>
            <a:r>
              <a:rPr lang="nl-NL" dirty="0" smtClean="0"/>
              <a:t>x mee en altijd vanuit jeugdlid tellend. Dus als je zowel kaderlid bent als 17 jarige roverscout tel je in dit overzicht niet mee. </a:t>
            </a:r>
          </a:p>
          <a:p>
            <a:endParaRPr lang="nl-NL" dirty="0"/>
          </a:p>
          <a:p>
            <a:r>
              <a:rPr lang="nl-NL" dirty="0" smtClean="0"/>
              <a:t>Deze informatie is te vinden in SOL: managementinformatie. </a:t>
            </a:r>
          </a:p>
          <a:p>
            <a:r>
              <a:rPr lang="nl-NL" dirty="0" smtClean="0"/>
              <a:t>Hier is ook management informatie te vinden over jeugdleden.</a:t>
            </a:r>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5</a:t>
            </a:fld>
            <a:endParaRPr lang="nl-NL"/>
          </a:p>
        </p:txBody>
      </p:sp>
    </p:spTree>
    <p:extLst>
      <p:ext uri="{BB962C8B-B14F-4D97-AF65-F5344CB8AC3E}">
        <p14:creationId xmlns:p14="http://schemas.microsoft.com/office/powerpoint/2010/main" val="249231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6</a:t>
            </a:fld>
            <a:endParaRPr lang="nl-NL"/>
          </a:p>
        </p:txBody>
      </p:sp>
    </p:spTree>
    <p:extLst>
      <p:ext uri="{BB962C8B-B14F-4D97-AF65-F5344CB8AC3E}">
        <p14:creationId xmlns:p14="http://schemas.microsoft.com/office/powerpoint/2010/main" val="2667259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101"/>
            <a:ext cx="5486400" cy="4914900"/>
          </a:xfrm>
        </p:spPr>
        <p:txBody>
          <a:bodyPr/>
          <a:lstStyle/>
          <a:p>
            <a:r>
              <a:rPr lang="nl-NL" dirty="0" smtClean="0"/>
              <a:t>Het gaat dus </a:t>
            </a:r>
            <a:r>
              <a:rPr lang="nl-NL" dirty="0" smtClean="0"/>
              <a:t>bij vrijwilligersbeleid (het hele pakket van vinden, binden, boeien en groeien) om </a:t>
            </a:r>
            <a:r>
              <a:rPr lang="nl-NL" dirty="0" smtClean="0"/>
              <a:t>deze drie elementen:</a:t>
            </a:r>
          </a:p>
          <a:p>
            <a:endParaRPr lang="nl-NL" dirty="0"/>
          </a:p>
          <a:p>
            <a:pPr marL="228600" indent="-228600">
              <a:buAutoNum type="arabicParenR"/>
            </a:pPr>
            <a:r>
              <a:rPr lang="nl-NL" dirty="0" smtClean="0"/>
              <a:t>Welke richting kies je als bestuur  of, nog liever.. Als groepsraad? Waar sta je voor? Wat is jullie visie, missie, ambitie? Hoe houd je dat levend en.. Wat betekent dat in concrete vertalingen?</a:t>
            </a:r>
          </a:p>
          <a:p>
            <a:pPr marL="228600" indent="-228600">
              <a:buAutoNum type="arabicParenR"/>
            </a:pPr>
            <a:endParaRPr lang="nl-NL" dirty="0"/>
          </a:p>
          <a:p>
            <a:pPr marL="228600" indent="-228600">
              <a:buAutoNum type="arabicParenR"/>
            </a:pPr>
            <a:r>
              <a:rPr lang="nl-NL" dirty="0" smtClean="0"/>
              <a:t>Structuur: is alles goed geregeld? Staan afspraken op papier? Zij mensen aanspreekbaar op hun taken?  Weet iedereen waar ze terecht kunnen bij vragen? Bij financiële kwesties? Is er een groepsbegeleider in het bestuur? Is er een praktijkcoach voor het kwalificeren van leiding? Is het attentiebeleid geregeld? Etc.</a:t>
            </a:r>
          </a:p>
          <a:p>
            <a:pPr marL="228600" indent="-228600">
              <a:buAutoNum type="arabicParenR"/>
            </a:pPr>
            <a:endParaRPr lang="nl-NL" dirty="0"/>
          </a:p>
          <a:p>
            <a:pPr marL="228600" indent="-228600">
              <a:buAutoNum type="arabicParenR"/>
            </a:pPr>
            <a:r>
              <a:rPr lang="nl-NL" dirty="0" smtClean="0"/>
              <a:t>Cultuur: hoe zit dat bij jullie? Hoe zou je jullie cultuur / wijze van omgang met elkaar willen benoemen</a:t>
            </a:r>
            <a:r>
              <a:rPr lang="nl-NL" dirty="0" smtClean="0"/>
              <a:t>? Komen jullie de structuurafspraken na? Hoe werkt het informele circuit? Is dat een logische uitwerking van de gekozen strategie ? Etc..</a:t>
            </a:r>
            <a:endParaRPr lang="nl-NL" dirty="0" smtClean="0"/>
          </a:p>
          <a:p>
            <a:pPr marL="228600" indent="-228600">
              <a:buAutoNum type="arabicParenR"/>
            </a:pPr>
            <a:endParaRPr lang="nl-NL" dirty="0" smtClean="0"/>
          </a:p>
          <a:p>
            <a:r>
              <a:rPr lang="nl-NL" dirty="0" smtClean="0"/>
              <a:t>OPDRACHT: BESPREEK MET JE BUURMAN/-VROUW HOE JE JULLIE CULTUUR ZOU WILLEN OMSCHRIJVEN. OPEN? FLEXIBEL? KOMT IEDEREEN ZIJN AFSPRAKEN NA? WORDEN ER COMPLIMENTEN GEGEVEN?  DURFT MEN OOK KRITISCHE FEEDBACK TE GEVEN? IS HET NORMAAL ALS OUDERS EEN VRAAG STELLEN? OF IS ER FRUSTRATIE ALS OUDERS VRAGEN STELLEN? IS ER EEN GROTE BEREIDHEID ELKAAR TE HELPEN? ETC.</a:t>
            </a:r>
          </a:p>
          <a:p>
            <a:endParaRPr lang="nl-NL" dirty="0"/>
          </a:p>
          <a:p>
            <a:r>
              <a:rPr lang="nl-NL" dirty="0" smtClean="0"/>
              <a:t>NA UITWISSELING: EEN PAAR ERVARINGEN DELEN. (HOEFT NIET ALLES)</a:t>
            </a:r>
            <a:endParaRPr lang="nl-NL" dirty="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7</a:t>
            </a:fld>
            <a:endParaRPr lang="nl-NL"/>
          </a:p>
        </p:txBody>
      </p:sp>
    </p:spTree>
    <p:extLst>
      <p:ext uri="{BB962C8B-B14F-4D97-AF65-F5344CB8AC3E}">
        <p14:creationId xmlns:p14="http://schemas.microsoft.com/office/powerpoint/2010/main" val="90404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Werven </a:t>
            </a:r>
            <a:r>
              <a:rPr lang="nl-NL" dirty="0" smtClean="0"/>
              <a:t>heeft geen enkele zin als je het </a:t>
            </a:r>
            <a:r>
              <a:rPr lang="nl-NL" dirty="0" smtClean="0"/>
              <a:t>achter </a:t>
            </a:r>
            <a:r>
              <a:rPr lang="nl-NL" dirty="0" smtClean="0"/>
              <a:t>de voordeur niet geregeld hebt. </a:t>
            </a:r>
          </a:p>
          <a:p>
            <a:endParaRPr lang="nl-NL" dirty="0"/>
          </a:p>
          <a:p>
            <a:endParaRPr lang="nl-NL" dirty="0" smtClean="0"/>
          </a:p>
          <a:p>
            <a:r>
              <a:rPr lang="nl-NL" dirty="0" smtClean="0"/>
              <a:t>Dit zijn de 5 succesfactoren van Groepsontwikkeling. </a:t>
            </a:r>
          </a:p>
          <a:p>
            <a:r>
              <a:rPr lang="nl-NL" dirty="0" smtClean="0"/>
              <a:t>Bij bestuur en organisatie hoort ook: Imago en extern netwerk.</a:t>
            </a:r>
            <a:endParaRPr lang="nl-NL" dirty="0"/>
          </a:p>
        </p:txBody>
      </p:sp>
      <p:sp>
        <p:nvSpPr>
          <p:cNvPr id="4" name="Tijdelijke aanduiding voor dianummer 3"/>
          <p:cNvSpPr>
            <a:spLocks noGrp="1"/>
          </p:cNvSpPr>
          <p:nvPr>
            <p:ph type="sldNum" sz="quarter" idx="10"/>
          </p:nvPr>
        </p:nvSpPr>
        <p:spPr/>
        <p:txBody>
          <a:bodyPr/>
          <a:lstStyle/>
          <a:p>
            <a:fld id="{9DAB6DF6-D9E4-4EE8-B4DA-A5EBE57DD21E}" type="slidenum">
              <a:rPr lang="nl-NL" smtClean="0"/>
              <a:t>8</a:t>
            </a:fld>
            <a:endParaRPr lang="nl-NL"/>
          </a:p>
        </p:txBody>
      </p:sp>
    </p:spTree>
    <p:extLst>
      <p:ext uri="{BB962C8B-B14F-4D97-AF65-F5344CB8AC3E}">
        <p14:creationId xmlns:p14="http://schemas.microsoft.com/office/powerpoint/2010/main" val="2322354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Bespreken: hoe zit dat bij jullie? Komt het bekend voor?</a:t>
            </a:r>
          </a:p>
          <a:p>
            <a:r>
              <a:rPr lang="nl-NL" dirty="0"/>
              <a:t>Hoe hebben jullie de interne doorstroom geregeld?</a:t>
            </a:r>
          </a:p>
          <a:p>
            <a:endParaRPr lang="nl-NL" dirty="0"/>
          </a:p>
          <a:p>
            <a:r>
              <a:rPr lang="nl-NL" dirty="0"/>
              <a:t>Nb:</a:t>
            </a:r>
          </a:p>
          <a:p>
            <a:r>
              <a:rPr lang="nl-NL" dirty="0"/>
              <a:t>Leiding kan je pas worden vanaf je 18</a:t>
            </a:r>
            <a:r>
              <a:rPr lang="nl-NL" baseline="30000" dirty="0"/>
              <a:t>e</a:t>
            </a:r>
            <a:r>
              <a:rPr lang="nl-NL" dirty="0"/>
              <a:t> met alle verantwoordelijkheden die daarbij horen. &gt; VOOR BEVERS EN WELPEN (dan kan je pas ingeschreven worden)</a:t>
            </a:r>
          </a:p>
          <a:p>
            <a:r>
              <a:rPr lang="nl-NL" dirty="0"/>
              <a:t>EN 21 VOOR scouts en verder + teamleiders.</a:t>
            </a:r>
          </a:p>
          <a:p>
            <a:r>
              <a:rPr lang="nl-NL" dirty="0"/>
              <a:t>Trainingsonderdelen kan je eerder al doen. Vanaf 15-16 bijvoorbeeld. Maar dan alleen de onderdelen programmeren, spelvisie e.d. </a:t>
            </a:r>
          </a:p>
          <a:p>
            <a:r>
              <a:rPr lang="nl-NL" dirty="0"/>
              <a:t>Gewenst gedrag als leiding begint o.i. bij 17 jaar. </a:t>
            </a:r>
          </a:p>
          <a:p>
            <a:endParaRPr lang="nl-NL" dirty="0"/>
          </a:p>
          <a:p>
            <a:r>
              <a:rPr lang="nl-NL" dirty="0"/>
              <a:t>Wenselijk om jongeren vooral ook hun eigen spelprogramma te laten volgen. Je kunt wel wat opbouwen.</a:t>
            </a:r>
          </a:p>
          <a:p>
            <a:endParaRPr lang="nl-NL" dirty="0"/>
          </a:p>
          <a:p>
            <a:r>
              <a:rPr lang="nl-NL" dirty="0"/>
              <a:t>Centraal Bespreken: WAT ZIJN TIPS OM JE SPELPROGRAMMA ZÓ TE ORGANISEREN DAT JONGEREN KENNISMAKEN MET HET LEIDINGGEVEN ÉN HUN EIGEN (SPEL) ONTWIKKELING KUNNEN DOORLOPEN?</a:t>
            </a:r>
          </a:p>
          <a:p>
            <a:r>
              <a:rPr lang="nl-NL" dirty="0"/>
              <a:t>&gt; Schrijf deze reacties op </a:t>
            </a:r>
            <a:r>
              <a:rPr lang="nl-NL" dirty="0" err="1"/>
              <a:t>flapover</a:t>
            </a:r>
            <a:endParaRPr lang="nl-NL" dirty="0"/>
          </a:p>
          <a:p>
            <a:endParaRPr lang="nl-NL" dirty="0"/>
          </a:p>
        </p:txBody>
      </p:sp>
      <p:sp>
        <p:nvSpPr>
          <p:cNvPr id="4" name="Tijdelijke aanduiding voor dianummer 3"/>
          <p:cNvSpPr>
            <a:spLocks noGrp="1"/>
          </p:cNvSpPr>
          <p:nvPr>
            <p:ph type="sldNum" sz="quarter" idx="10"/>
          </p:nvPr>
        </p:nvSpPr>
        <p:spPr/>
        <p:txBody>
          <a:bodyPr/>
          <a:lstStyle/>
          <a:p>
            <a:fld id="{C293CA7B-AF1B-4CB1-A172-2DC1E1F6FD02}" type="slidenum">
              <a:rPr lang="nl-NL" smtClean="0"/>
              <a:t>9</a:t>
            </a:fld>
            <a:endParaRPr lang="nl-NL"/>
          </a:p>
        </p:txBody>
      </p:sp>
    </p:spTree>
    <p:extLst>
      <p:ext uri="{BB962C8B-B14F-4D97-AF65-F5344CB8AC3E}">
        <p14:creationId xmlns:p14="http://schemas.microsoft.com/office/powerpoint/2010/main" val="3801547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9" descr="Blad_header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3125"/>
            <a:ext cx="91471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2141538"/>
            <a:ext cx="7772400" cy="1470025"/>
          </a:xfrm>
        </p:spPr>
        <p:txBody>
          <a:bodyPr/>
          <a:lstStyle>
            <a:lvl1pPr>
              <a:defRPr sz="4000"/>
            </a:lvl1pPr>
          </a:lstStyle>
          <a:p>
            <a:pPr lvl="0"/>
            <a:r>
              <a:rPr lang="nl-NL" noProof="0" smtClean="0"/>
              <a:t>Klik om de stijl te bewerken</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nl-NL" noProof="0" smtClean="0"/>
              <a:t>Klik om de ondertitelstijl van het model te bewerken</a:t>
            </a:r>
          </a:p>
        </p:txBody>
      </p:sp>
      <p:sp>
        <p:nvSpPr>
          <p:cNvPr id="5" name="Rectangle 4"/>
          <p:cNvSpPr>
            <a:spLocks noGrp="1" noChangeArrowheads="1"/>
          </p:cNvSpPr>
          <p:nvPr>
            <p:ph type="dt" sz="half" idx="10"/>
          </p:nvPr>
        </p:nvSpPr>
        <p:spPr/>
        <p:txBody>
          <a:bodyPr/>
          <a:lstStyle>
            <a:lvl1pPr>
              <a:defRPr smtClean="0"/>
            </a:lvl1pPr>
          </a:lstStyle>
          <a:p>
            <a:pPr>
              <a:defRPr/>
            </a:pPr>
            <a:endParaRPr lang="nl-NL"/>
          </a:p>
        </p:txBody>
      </p:sp>
      <p:sp>
        <p:nvSpPr>
          <p:cNvPr id="6" name="Rectangle 5"/>
          <p:cNvSpPr>
            <a:spLocks noGrp="1" noChangeArrowheads="1"/>
          </p:cNvSpPr>
          <p:nvPr>
            <p:ph type="ftr" sz="quarter" idx="11"/>
          </p:nvPr>
        </p:nvSpPr>
        <p:spPr/>
        <p:txBody>
          <a:bodyPr/>
          <a:lstStyle>
            <a:lvl1pPr>
              <a:defRPr smtClean="0"/>
            </a:lvl1pPr>
          </a:lstStyle>
          <a:p>
            <a:pPr>
              <a:defRPr/>
            </a:pPr>
            <a:endParaRPr lang="nl-NL"/>
          </a:p>
        </p:txBody>
      </p:sp>
      <p:sp>
        <p:nvSpPr>
          <p:cNvPr id="7" name="Rectangle 6"/>
          <p:cNvSpPr>
            <a:spLocks noGrp="1" noChangeArrowheads="1"/>
          </p:cNvSpPr>
          <p:nvPr>
            <p:ph type="sldNum" sz="quarter" idx="12"/>
          </p:nvPr>
        </p:nvSpPr>
        <p:spPr/>
        <p:txBody>
          <a:bodyPr/>
          <a:lstStyle>
            <a:lvl1pPr>
              <a:defRPr/>
            </a:lvl1pPr>
          </a:lstStyle>
          <a:p>
            <a:fld id="{785A97FC-4FC0-4990-A561-5E3B50916244}" type="slidenum">
              <a:rPr lang="nl-NL" altLang="nl-NL"/>
              <a:pPr/>
              <a:t>‹nr.›</a:t>
            </a:fld>
            <a:endParaRPr lang="nl-NL" altLang="nl-NL"/>
          </a:p>
        </p:txBody>
      </p:sp>
    </p:spTree>
    <p:extLst>
      <p:ext uri="{BB962C8B-B14F-4D97-AF65-F5344CB8AC3E}">
        <p14:creationId xmlns:p14="http://schemas.microsoft.com/office/powerpoint/2010/main" val="359247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DC018CE9-A20B-481D-A2F4-88185840C6C3}" type="slidenum">
              <a:rPr lang="nl-NL" altLang="nl-NL"/>
              <a:pPr/>
              <a:t>‹nr.›</a:t>
            </a:fld>
            <a:endParaRPr lang="nl-NL" altLang="nl-NL"/>
          </a:p>
        </p:txBody>
      </p:sp>
    </p:spTree>
    <p:extLst>
      <p:ext uri="{BB962C8B-B14F-4D97-AF65-F5344CB8AC3E}">
        <p14:creationId xmlns:p14="http://schemas.microsoft.com/office/powerpoint/2010/main" val="318862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50BFCFE0-47AB-49A0-B348-7A0CB7BF6AB3}" type="slidenum">
              <a:rPr lang="nl-NL" altLang="nl-NL"/>
              <a:pPr/>
              <a:t>‹nr.›</a:t>
            </a:fld>
            <a:endParaRPr lang="nl-NL" altLang="nl-NL"/>
          </a:p>
        </p:txBody>
      </p:sp>
    </p:spTree>
    <p:extLst>
      <p:ext uri="{BB962C8B-B14F-4D97-AF65-F5344CB8AC3E}">
        <p14:creationId xmlns:p14="http://schemas.microsoft.com/office/powerpoint/2010/main" val="74049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792AB6FC-62A3-4F93-991A-A0E61BC94408}" type="slidenum">
              <a:rPr lang="nl-NL" altLang="nl-NL"/>
              <a:pPr/>
              <a:t>‹nr.›</a:t>
            </a:fld>
            <a:endParaRPr lang="nl-NL" altLang="nl-NL"/>
          </a:p>
        </p:txBody>
      </p:sp>
    </p:spTree>
    <p:extLst>
      <p:ext uri="{BB962C8B-B14F-4D97-AF65-F5344CB8AC3E}">
        <p14:creationId xmlns:p14="http://schemas.microsoft.com/office/powerpoint/2010/main" val="79103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7386AA7C-4768-44F8-8982-336AE03DAC74}" type="slidenum">
              <a:rPr lang="nl-NL" altLang="nl-NL"/>
              <a:pPr/>
              <a:t>‹nr.›</a:t>
            </a:fld>
            <a:endParaRPr lang="nl-NL" altLang="nl-NL"/>
          </a:p>
        </p:txBody>
      </p:sp>
    </p:spTree>
    <p:extLst>
      <p:ext uri="{BB962C8B-B14F-4D97-AF65-F5344CB8AC3E}">
        <p14:creationId xmlns:p14="http://schemas.microsoft.com/office/powerpoint/2010/main" val="285043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AD76846F-AA2B-412E-BF34-118380660194}" type="slidenum">
              <a:rPr lang="nl-NL" altLang="nl-NL"/>
              <a:pPr/>
              <a:t>‹nr.›</a:t>
            </a:fld>
            <a:endParaRPr lang="nl-NL" altLang="nl-NL"/>
          </a:p>
        </p:txBody>
      </p:sp>
    </p:spTree>
    <p:extLst>
      <p:ext uri="{BB962C8B-B14F-4D97-AF65-F5344CB8AC3E}">
        <p14:creationId xmlns:p14="http://schemas.microsoft.com/office/powerpoint/2010/main" val="61519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fld id="{37566C7F-F763-4EC7-A5F6-7E70E1B820E3}" type="slidenum">
              <a:rPr lang="nl-NL" altLang="nl-NL"/>
              <a:pPr/>
              <a:t>‹nr.›</a:t>
            </a:fld>
            <a:endParaRPr lang="nl-NL" altLang="nl-NL"/>
          </a:p>
        </p:txBody>
      </p:sp>
    </p:spTree>
    <p:extLst>
      <p:ext uri="{BB962C8B-B14F-4D97-AF65-F5344CB8AC3E}">
        <p14:creationId xmlns:p14="http://schemas.microsoft.com/office/powerpoint/2010/main" val="61304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fld id="{EEB214F5-F60D-4B18-9E8B-5BC6948CFCE4}" type="slidenum">
              <a:rPr lang="nl-NL" altLang="nl-NL"/>
              <a:pPr/>
              <a:t>‹nr.›</a:t>
            </a:fld>
            <a:endParaRPr lang="nl-NL" altLang="nl-NL"/>
          </a:p>
        </p:txBody>
      </p:sp>
    </p:spTree>
    <p:extLst>
      <p:ext uri="{BB962C8B-B14F-4D97-AF65-F5344CB8AC3E}">
        <p14:creationId xmlns:p14="http://schemas.microsoft.com/office/powerpoint/2010/main" val="329654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fld id="{6F3C22C5-F297-4130-9C48-23FA6238DEAA}" type="slidenum">
              <a:rPr lang="nl-NL" altLang="nl-NL"/>
              <a:pPr/>
              <a:t>‹nr.›</a:t>
            </a:fld>
            <a:endParaRPr lang="nl-NL" altLang="nl-NL"/>
          </a:p>
        </p:txBody>
      </p:sp>
    </p:spTree>
    <p:extLst>
      <p:ext uri="{BB962C8B-B14F-4D97-AF65-F5344CB8AC3E}">
        <p14:creationId xmlns:p14="http://schemas.microsoft.com/office/powerpoint/2010/main" val="305669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C63AAB81-2E6B-45B9-8BC2-E31ED5A8340E}" type="slidenum">
              <a:rPr lang="nl-NL" altLang="nl-NL"/>
              <a:pPr/>
              <a:t>‹nr.›</a:t>
            </a:fld>
            <a:endParaRPr lang="nl-NL" altLang="nl-NL"/>
          </a:p>
        </p:txBody>
      </p:sp>
    </p:spTree>
    <p:extLst>
      <p:ext uri="{BB962C8B-B14F-4D97-AF65-F5344CB8AC3E}">
        <p14:creationId xmlns:p14="http://schemas.microsoft.com/office/powerpoint/2010/main" val="392676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D4F0BDB9-0E74-4E4A-9A40-F98658094A76}" type="slidenum">
              <a:rPr lang="nl-NL" altLang="nl-NL"/>
              <a:pPr/>
              <a:t>‹nr.›</a:t>
            </a:fld>
            <a:endParaRPr lang="nl-NL" altLang="nl-NL"/>
          </a:p>
        </p:txBody>
      </p:sp>
    </p:spTree>
    <p:extLst>
      <p:ext uri="{BB962C8B-B14F-4D97-AF65-F5344CB8AC3E}">
        <p14:creationId xmlns:p14="http://schemas.microsoft.com/office/powerpoint/2010/main" val="134025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Blad_footer_pp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146800"/>
            <a:ext cx="9147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Blad_footer_pp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365125"/>
            <a:ext cx="9147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102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nl-NL"/>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43563E8-AFF6-4284-B670-494FA37C016F}"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Impact" pitchFamily="34" charset="0"/>
        </a:defRPr>
      </a:lvl2pPr>
      <a:lvl3pPr algn="l" rtl="0" eaLnBrk="1" fontAlgn="base" hangingPunct="1">
        <a:spcBef>
          <a:spcPct val="0"/>
        </a:spcBef>
        <a:spcAft>
          <a:spcPct val="0"/>
        </a:spcAft>
        <a:defRPr sz="2400">
          <a:solidFill>
            <a:schemeClr val="bg1"/>
          </a:solidFill>
          <a:latin typeface="Impact" pitchFamily="34" charset="0"/>
        </a:defRPr>
      </a:lvl3pPr>
      <a:lvl4pPr algn="l" rtl="0" eaLnBrk="1" fontAlgn="base" hangingPunct="1">
        <a:spcBef>
          <a:spcPct val="0"/>
        </a:spcBef>
        <a:spcAft>
          <a:spcPct val="0"/>
        </a:spcAft>
        <a:defRPr sz="2400">
          <a:solidFill>
            <a:schemeClr val="bg1"/>
          </a:solidFill>
          <a:latin typeface="Impact" pitchFamily="34" charset="0"/>
        </a:defRPr>
      </a:lvl4pPr>
      <a:lvl5pPr algn="l" rtl="0" eaLnBrk="1" fontAlgn="base" hangingPunct="1">
        <a:spcBef>
          <a:spcPct val="0"/>
        </a:spcBef>
        <a:spcAft>
          <a:spcPct val="0"/>
        </a:spcAft>
        <a:defRPr sz="2400">
          <a:solidFill>
            <a:schemeClr val="bg1"/>
          </a:solidFill>
          <a:latin typeface="Impact" pitchFamily="34" charset="0"/>
        </a:defRPr>
      </a:lvl5pPr>
      <a:lvl6pPr marL="457200" algn="l" rtl="0" eaLnBrk="1" fontAlgn="base" hangingPunct="1">
        <a:spcBef>
          <a:spcPct val="0"/>
        </a:spcBef>
        <a:spcAft>
          <a:spcPct val="0"/>
        </a:spcAft>
        <a:defRPr sz="2400">
          <a:solidFill>
            <a:schemeClr val="bg1"/>
          </a:solidFill>
          <a:latin typeface="Impact" pitchFamily="34" charset="0"/>
        </a:defRPr>
      </a:lvl6pPr>
      <a:lvl7pPr marL="914400" algn="l" rtl="0" eaLnBrk="1" fontAlgn="base" hangingPunct="1">
        <a:spcBef>
          <a:spcPct val="0"/>
        </a:spcBef>
        <a:spcAft>
          <a:spcPct val="0"/>
        </a:spcAft>
        <a:defRPr sz="2400">
          <a:solidFill>
            <a:schemeClr val="bg1"/>
          </a:solidFill>
          <a:latin typeface="Impact" pitchFamily="34" charset="0"/>
        </a:defRPr>
      </a:lvl7pPr>
      <a:lvl8pPr marL="1371600" algn="l" rtl="0" eaLnBrk="1" fontAlgn="base" hangingPunct="1">
        <a:spcBef>
          <a:spcPct val="0"/>
        </a:spcBef>
        <a:spcAft>
          <a:spcPct val="0"/>
        </a:spcAft>
        <a:defRPr sz="2400">
          <a:solidFill>
            <a:schemeClr val="bg1"/>
          </a:solidFill>
          <a:latin typeface="Impact" pitchFamily="34" charset="0"/>
        </a:defRPr>
      </a:lvl8pPr>
      <a:lvl9pPr marL="1828800" algn="l" rtl="0" eaLnBrk="1" fontAlgn="base" hangingPunct="1">
        <a:spcBef>
          <a:spcPct val="0"/>
        </a:spcBef>
        <a:spcAft>
          <a:spcPct val="0"/>
        </a:spcAft>
        <a:defRPr sz="2400">
          <a:solidFill>
            <a:schemeClr val="bg1"/>
          </a:solidFill>
          <a:latin typeface="Impact"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ovyaqMH49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sovyaqMH49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youtu.be/77gFmfeUsh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5279" y="2141538"/>
            <a:ext cx="8312921" cy="1470025"/>
          </a:xfrm>
        </p:spPr>
        <p:txBody>
          <a:bodyPr/>
          <a:lstStyle/>
          <a:p>
            <a:pPr eaLnBrk="1" hangingPunct="1"/>
            <a:r>
              <a:rPr lang="nl-NL" altLang="nl-NL" dirty="0" smtClean="0"/>
              <a:t>Vinden, Binden &amp; boeien &amp; groeien</a:t>
            </a:r>
          </a:p>
        </p:txBody>
      </p:sp>
      <p:sp>
        <p:nvSpPr>
          <p:cNvPr id="3075" name="Rectangle 3"/>
          <p:cNvSpPr>
            <a:spLocks noGrp="1" noChangeArrowheads="1"/>
          </p:cNvSpPr>
          <p:nvPr>
            <p:ph type="subTitle" idx="1"/>
          </p:nvPr>
        </p:nvSpPr>
        <p:spPr>
          <a:xfrm>
            <a:off x="218209" y="3886200"/>
            <a:ext cx="8728364" cy="1752600"/>
          </a:xfrm>
        </p:spPr>
        <p:txBody>
          <a:bodyPr/>
          <a:lstStyle/>
          <a:p>
            <a:pPr eaLnBrk="1" hangingPunct="1"/>
            <a:r>
              <a:rPr lang="nl-NL" altLang="nl-NL" sz="8000" dirty="0" smtClean="0">
                <a:solidFill>
                  <a:srgbClr val="FF0000"/>
                </a:solidFill>
                <a:latin typeface="+mj-lt"/>
              </a:rPr>
              <a:t>HRM</a:t>
            </a:r>
          </a:p>
          <a:p>
            <a:pPr eaLnBrk="1" hangingPunct="1"/>
            <a:r>
              <a:rPr lang="nl-NL" altLang="nl-NL" sz="8000" dirty="0" smtClean="0">
                <a:solidFill>
                  <a:srgbClr val="FF0000"/>
                </a:solidFill>
                <a:latin typeface="+mj-lt"/>
              </a:rPr>
              <a:t>vrijwilligersbeleid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zou iemand zich aan jullie willen </a:t>
            </a:r>
            <a:r>
              <a:rPr lang="nl-NL" dirty="0" smtClean="0">
                <a:solidFill>
                  <a:srgbClr val="FFC000"/>
                </a:solidFill>
              </a:rPr>
              <a:t>binden</a:t>
            </a:r>
            <a:r>
              <a:rPr lang="nl-NL" dirty="0" smtClean="0"/>
              <a:t>?</a:t>
            </a:r>
            <a:endParaRPr lang="nl-NL" dirty="0"/>
          </a:p>
        </p:txBody>
      </p:sp>
      <p:sp>
        <p:nvSpPr>
          <p:cNvPr id="3" name="Tijdelijke aanduiding voor inhoud 2"/>
          <p:cNvSpPr>
            <a:spLocks noGrp="1"/>
          </p:cNvSpPr>
          <p:nvPr>
            <p:ph idx="1"/>
          </p:nvPr>
        </p:nvSpPr>
        <p:spPr/>
        <p:txBody>
          <a:bodyPr/>
          <a:lstStyle/>
          <a:p>
            <a:r>
              <a:rPr lang="nl-NL" dirty="0" smtClean="0"/>
              <a:t>Mensen (ver)binden zich aan de strategie</a:t>
            </a:r>
          </a:p>
          <a:p>
            <a:r>
              <a:rPr lang="nl-NL" dirty="0" smtClean="0"/>
              <a:t>= doel</a:t>
            </a:r>
          </a:p>
          <a:p>
            <a:r>
              <a:rPr lang="nl-NL" dirty="0" smtClean="0"/>
              <a:t>= missie</a:t>
            </a:r>
          </a:p>
          <a:p>
            <a:endParaRPr lang="nl-NL" dirty="0"/>
          </a:p>
        </p:txBody>
      </p:sp>
    </p:spTree>
    <p:extLst>
      <p:ext uri="{BB962C8B-B14F-4D97-AF65-F5344CB8AC3E}">
        <p14:creationId xmlns:p14="http://schemas.microsoft.com/office/powerpoint/2010/main" val="346133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a:t>
            </a:r>
            <a:r>
              <a:rPr lang="nl-NL" dirty="0" smtClean="0"/>
              <a:t>zit dat met </a:t>
            </a:r>
            <a:r>
              <a:rPr lang="nl-NL" dirty="0" smtClean="0">
                <a:solidFill>
                  <a:srgbClr val="00B0F0"/>
                </a:solidFill>
              </a:rPr>
              <a:t>boeien</a:t>
            </a:r>
            <a:r>
              <a:rPr lang="nl-NL" dirty="0" smtClean="0"/>
              <a:t>?</a:t>
            </a:r>
            <a:endParaRPr lang="nl-NL" dirty="0"/>
          </a:p>
        </p:txBody>
      </p:sp>
      <p:sp>
        <p:nvSpPr>
          <p:cNvPr id="3" name="Tijdelijke aanduiding voor inhoud 2"/>
          <p:cNvSpPr>
            <a:spLocks noGrp="1"/>
          </p:cNvSpPr>
          <p:nvPr>
            <p:ph idx="1"/>
          </p:nvPr>
        </p:nvSpPr>
        <p:spPr/>
        <p:txBody>
          <a:bodyPr/>
          <a:lstStyle/>
          <a:p>
            <a:r>
              <a:rPr lang="nl-NL" sz="2000" dirty="0" smtClean="0"/>
              <a:t>Mensen worden geboeid vanuit hun motivatie(s). </a:t>
            </a:r>
          </a:p>
          <a:p>
            <a:r>
              <a:rPr lang="nl-NL" sz="2000" dirty="0" smtClean="0"/>
              <a:t>Ben je als groep/ regio in staat om in te spelen op al die verschillende motivaties (en trends) ?</a:t>
            </a:r>
          </a:p>
          <a:p>
            <a:pPr marL="0" indent="0">
              <a:buNone/>
            </a:pPr>
            <a:endParaRPr lang="nl-NL" sz="2000" dirty="0" smtClean="0"/>
          </a:p>
          <a:p>
            <a:pPr lvl="0"/>
            <a:r>
              <a:rPr lang="nl-NL" sz="2000" dirty="0">
                <a:solidFill>
                  <a:srgbClr val="FF0000"/>
                </a:solidFill>
              </a:rPr>
              <a:t>Mijn vrienden zitten er</a:t>
            </a:r>
          </a:p>
          <a:p>
            <a:pPr lvl="0"/>
            <a:r>
              <a:rPr lang="nl-NL" sz="2000" dirty="0">
                <a:solidFill>
                  <a:srgbClr val="FF0000"/>
                </a:solidFill>
              </a:rPr>
              <a:t>Ik vind het leuk iets voor de groep terug te doen, omdat ik er zelf een fijne tijd heb gehad</a:t>
            </a:r>
          </a:p>
          <a:p>
            <a:pPr lvl="0"/>
            <a:r>
              <a:rPr lang="nl-NL" sz="2000" dirty="0">
                <a:solidFill>
                  <a:srgbClr val="FF0000"/>
                </a:solidFill>
              </a:rPr>
              <a:t>Ik ben gevraagd en vind het leuk kinderen Scouting te bieden</a:t>
            </a:r>
          </a:p>
          <a:p>
            <a:pPr lvl="0"/>
            <a:r>
              <a:rPr lang="nl-NL" sz="2000" dirty="0">
                <a:solidFill>
                  <a:srgbClr val="FF0000"/>
                </a:solidFill>
              </a:rPr>
              <a:t>Ik leer er steeds nieuwe </a:t>
            </a:r>
            <a:r>
              <a:rPr lang="nl-NL" sz="2000" dirty="0" smtClean="0">
                <a:solidFill>
                  <a:srgbClr val="FF0000"/>
                </a:solidFill>
              </a:rPr>
              <a:t>dingen </a:t>
            </a:r>
          </a:p>
          <a:p>
            <a:pPr lvl="0"/>
            <a:r>
              <a:rPr lang="nl-NL" sz="2000" dirty="0" smtClean="0">
                <a:solidFill>
                  <a:srgbClr val="FF0000"/>
                </a:solidFill>
              </a:rPr>
              <a:t>Ik vind het mooi iets maatschappelijks te betekenen voor anderen</a:t>
            </a:r>
          </a:p>
          <a:p>
            <a:pPr lvl="0"/>
            <a:r>
              <a:rPr lang="nl-NL" sz="2000" dirty="0" smtClean="0">
                <a:solidFill>
                  <a:srgbClr val="FF0000"/>
                </a:solidFill>
              </a:rPr>
              <a:t>het krijgen van waardering</a:t>
            </a:r>
            <a:endParaRPr lang="nl-NL" sz="2000" dirty="0">
              <a:solidFill>
                <a:srgbClr val="FF0000"/>
              </a:solidFill>
            </a:endParaRPr>
          </a:p>
          <a:p>
            <a:pPr lvl="0"/>
            <a:r>
              <a:rPr lang="nl-NL" sz="2000" dirty="0">
                <a:solidFill>
                  <a:srgbClr val="FF0000"/>
                </a:solidFill>
              </a:rPr>
              <a:t>Het is gewoon leuk!</a:t>
            </a:r>
          </a:p>
          <a:p>
            <a:endParaRPr lang="nl-NL" dirty="0">
              <a:solidFill>
                <a:srgbClr val="FF0000"/>
              </a:solidFill>
            </a:endParaRPr>
          </a:p>
        </p:txBody>
      </p:sp>
    </p:spTree>
    <p:extLst>
      <p:ext uri="{BB962C8B-B14F-4D97-AF65-F5344CB8AC3E}">
        <p14:creationId xmlns:p14="http://schemas.microsoft.com/office/powerpoint/2010/main" val="1292557767"/>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Welke </a:t>
            </a:r>
            <a:r>
              <a:rPr lang="nl-NL" dirty="0" smtClean="0">
                <a:solidFill>
                  <a:srgbClr val="FFFF00"/>
                </a:solidFill>
              </a:rPr>
              <a:t>trends</a:t>
            </a:r>
            <a:r>
              <a:rPr lang="nl-NL" dirty="0" smtClean="0"/>
              <a:t> spelen een rol?</a:t>
            </a:r>
            <a:endParaRPr lang="nl-NL" dirty="0"/>
          </a:p>
        </p:txBody>
      </p:sp>
      <p:sp>
        <p:nvSpPr>
          <p:cNvPr id="3" name="Tijdelijke aanduiding voor inhoud 2"/>
          <p:cNvSpPr>
            <a:spLocks noGrp="1"/>
          </p:cNvSpPr>
          <p:nvPr>
            <p:ph idx="1"/>
          </p:nvPr>
        </p:nvSpPr>
        <p:spPr/>
        <p:txBody>
          <a:bodyPr/>
          <a:lstStyle/>
          <a:p>
            <a:r>
              <a:rPr lang="nl-NL" dirty="0" smtClean="0"/>
              <a:t>Er toe willen doen</a:t>
            </a:r>
          </a:p>
          <a:p>
            <a:r>
              <a:rPr lang="nl-NL" dirty="0"/>
              <a:t>Iets betekenen voor eigen omgeving</a:t>
            </a:r>
          </a:p>
          <a:p>
            <a:r>
              <a:rPr lang="nl-NL" dirty="0" smtClean="0"/>
              <a:t>Men wil zich flexibeler inzetten</a:t>
            </a:r>
          </a:p>
          <a:p>
            <a:r>
              <a:rPr lang="nl-NL" dirty="0" smtClean="0"/>
              <a:t>Minder goed omgaan met tegenslag</a:t>
            </a:r>
          </a:p>
          <a:p>
            <a:r>
              <a:rPr lang="nl-NL" dirty="0" smtClean="0"/>
              <a:t>Kritischer</a:t>
            </a:r>
          </a:p>
          <a:p>
            <a:r>
              <a:rPr lang="nl-NL" dirty="0" smtClean="0"/>
              <a:t>Decentralisatie richting gemeentes</a:t>
            </a:r>
          </a:p>
          <a:p>
            <a:r>
              <a:rPr lang="nl-NL" dirty="0" smtClean="0"/>
              <a:t>Participerende samenleving</a:t>
            </a:r>
            <a:endParaRPr lang="nl-NL" dirty="0"/>
          </a:p>
        </p:txBody>
      </p:sp>
    </p:spTree>
    <p:extLst>
      <p:ext uri="{BB962C8B-B14F-4D97-AF65-F5344CB8AC3E}">
        <p14:creationId xmlns:p14="http://schemas.microsoft.com/office/powerpoint/2010/main" val="3796172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Mosaic</a:t>
            </a:r>
            <a:r>
              <a:rPr lang="nl-NL" dirty="0" smtClean="0"/>
              <a:t>  postcode </a:t>
            </a:r>
            <a:r>
              <a:rPr lang="nl-NL" dirty="0" smtClean="0"/>
              <a:t>onderzoek : </a:t>
            </a:r>
            <a:r>
              <a:rPr lang="nl-NL" dirty="0" smtClean="0">
                <a:solidFill>
                  <a:srgbClr val="FF9900"/>
                </a:solidFill>
              </a:rPr>
              <a:t>waar wonen z</a:t>
            </a:r>
            <a:r>
              <a:rPr lang="nl-NL" dirty="0" smtClean="0"/>
              <a:t>e?</a:t>
            </a:r>
            <a:endParaRPr lang="nl-NL" dirty="0"/>
          </a:p>
        </p:txBody>
      </p:sp>
      <p:sp>
        <p:nvSpPr>
          <p:cNvPr id="4" name="Tijdelijke aanduiding voor inhoud 3"/>
          <p:cNvSpPr>
            <a:spLocks noGrp="1"/>
          </p:cNvSpPr>
          <p:nvPr>
            <p:ph sz="half" idx="1"/>
          </p:nvPr>
        </p:nvSpPr>
        <p:spPr>
          <a:xfrm>
            <a:off x="457200" y="1239140"/>
            <a:ext cx="4038600" cy="4887023"/>
          </a:xfrm>
        </p:spPr>
        <p:txBody>
          <a:bodyPr/>
          <a:lstStyle/>
          <a:p>
            <a:pPr marL="0" indent="0">
              <a:buNone/>
            </a:pPr>
            <a:r>
              <a:rPr lang="nl-NL" dirty="0" smtClean="0">
                <a:solidFill>
                  <a:srgbClr val="7030A0"/>
                </a:solidFill>
              </a:rPr>
              <a:t>Stedelijke vrijwilligers</a:t>
            </a:r>
            <a:r>
              <a:rPr lang="nl-NL" dirty="0" smtClean="0"/>
              <a:t>	</a:t>
            </a:r>
          </a:p>
          <a:p>
            <a:pPr>
              <a:buFont typeface="Arial" panose="020B0604020202020204" pitchFamily="34" charset="0"/>
              <a:buChar char="•"/>
            </a:pPr>
            <a:r>
              <a:rPr lang="nl-NL" dirty="0" smtClean="0"/>
              <a:t>Modaal / 2 x modaal</a:t>
            </a:r>
            <a:endParaRPr lang="nl-NL" dirty="0"/>
          </a:p>
          <a:p>
            <a:pPr>
              <a:buFont typeface="Arial" panose="020B0604020202020204" pitchFamily="34" charset="0"/>
              <a:buChar char="•"/>
            </a:pPr>
            <a:r>
              <a:rPr lang="nl-NL" dirty="0" smtClean="0"/>
              <a:t>Eigen huis</a:t>
            </a:r>
          </a:p>
          <a:p>
            <a:pPr>
              <a:buFont typeface="Arial" panose="020B0604020202020204" pitchFamily="34" charset="0"/>
              <a:buChar char="•"/>
            </a:pPr>
            <a:r>
              <a:rPr lang="nl-NL" dirty="0" smtClean="0"/>
              <a:t>Wisselend kijkgedrag / NPO 1 / RTL4</a:t>
            </a:r>
          </a:p>
          <a:p>
            <a:pPr>
              <a:buFont typeface="Arial" panose="020B0604020202020204" pitchFamily="34" charset="0"/>
              <a:buChar char="•"/>
            </a:pPr>
            <a:r>
              <a:rPr lang="nl-NL" dirty="0" smtClean="0"/>
              <a:t>Radio: commercieel en publiek</a:t>
            </a:r>
          </a:p>
          <a:p>
            <a:pPr>
              <a:buFont typeface="Arial" panose="020B0604020202020204" pitchFamily="34" charset="0"/>
              <a:buChar char="•"/>
            </a:pPr>
            <a:r>
              <a:rPr lang="nl-NL" dirty="0" smtClean="0"/>
              <a:t>Kranten: divers/veel</a:t>
            </a:r>
          </a:p>
          <a:p>
            <a:pPr>
              <a:buFont typeface="Arial" panose="020B0604020202020204" pitchFamily="34" charset="0"/>
              <a:buChar char="•"/>
            </a:pPr>
            <a:r>
              <a:rPr lang="nl-NL" dirty="0" err="1" smtClean="0"/>
              <a:t>Quest</a:t>
            </a:r>
            <a:r>
              <a:rPr lang="nl-NL" dirty="0" smtClean="0"/>
              <a:t> / Kijk / </a:t>
            </a:r>
            <a:r>
              <a:rPr lang="nl-NL" dirty="0" err="1" smtClean="0"/>
              <a:t>woonmagazines</a:t>
            </a:r>
            <a:r>
              <a:rPr lang="nl-NL" dirty="0" smtClean="0"/>
              <a:t> e.d.</a:t>
            </a:r>
          </a:p>
          <a:p>
            <a:pPr>
              <a:buFont typeface="Arial" panose="020B0604020202020204" pitchFamily="34" charset="0"/>
              <a:buChar char="•"/>
            </a:pPr>
            <a:endParaRPr lang="nl-NL" dirty="0" smtClean="0"/>
          </a:p>
          <a:p>
            <a:pPr>
              <a:buFont typeface="Arial" panose="020B0604020202020204" pitchFamily="34" charset="0"/>
              <a:buChar char="•"/>
            </a:pPr>
            <a:endParaRPr lang="nl-NL" dirty="0" smtClean="0"/>
          </a:p>
          <a:p>
            <a:pPr>
              <a:buFont typeface="Arial" panose="020B0604020202020204" pitchFamily="34" charset="0"/>
              <a:buChar char="•"/>
            </a:pPr>
            <a:endParaRPr lang="nl-NL" dirty="0"/>
          </a:p>
        </p:txBody>
      </p:sp>
      <p:sp>
        <p:nvSpPr>
          <p:cNvPr id="5" name="Tijdelijke aanduiding voor inhoud 4"/>
          <p:cNvSpPr>
            <a:spLocks noGrp="1"/>
          </p:cNvSpPr>
          <p:nvPr>
            <p:ph sz="half" idx="2"/>
          </p:nvPr>
        </p:nvSpPr>
        <p:spPr>
          <a:xfrm>
            <a:off x="4648200" y="1239140"/>
            <a:ext cx="4162514" cy="4887023"/>
          </a:xfrm>
        </p:spPr>
        <p:txBody>
          <a:bodyPr/>
          <a:lstStyle/>
          <a:p>
            <a:pPr marL="0" indent="0">
              <a:buNone/>
            </a:pPr>
            <a:r>
              <a:rPr lang="nl-NL" dirty="0" smtClean="0">
                <a:solidFill>
                  <a:srgbClr val="009900"/>
                </a:solidFill>
              </a:rPr>
              <a:t>Landelijke vrijwilligers</a:t>
            </a:r>
          </a:p>
          <a:p>
            <a:pPr>
              <a:buFont typeface="Arial" panose="020B0604020202020204" pitchFamily="34" charset="0"/>
              <a:buChar char="•"/>
            </a:pPr>
            <a:r>
              <a:rPr lang="nl-NL" dirty="0" smtClean="0"/>
              <a:t>Modaal / 2x </a:t>
            </a:r>
            <a:r>
              <a:rPr lang="nl-NL" dirty="0"/>
              <a:t>modaal</a:t>
            </a:r>
          </a:p>
          <a:p>
            <a:pPr>
              <a:buFont typeface="Arial" panose="020B0604020202020204" pitchFamily="34" charset="0"/>
              <a:buChar char="•"/>
            </a:pPr>
            <a:r>
              <a:rPr lang="nl-NL" dirty="0"/>
              <a:t>Eigen huis</a:t>
            </a:r>
          </a:p>
          <a:p>
            <a:pPr>
              <a:buFont typeface="Arial" panose="020B0604020202020204" pitchFamily="34" charset="0"/>
              <a:buChar char="•"/>
            </a:pPr>
            <a:r>
              <a:rPr lang="nl-NL" dirty="0" err="1" smtClean="0"/>
              <a:t>Oa</a:t>
            </a:r>
            <a:r>
              <a:rPr lang="nl-NL" dirty="0" smtClean="0"/>
              <a:t> </a:t>
            </a:r>
            <a:r>
              <a:rPr lang="nl-NL" dirty="0" err="1" smtClean="0"/>
              <a:t>Nickolodeon</a:t>
            </a:r>
            <a:r>
              <a:rPr lang="nl-NL" dirty="0" smtClean="0"/>
              <a:t>/ NPO1 </a:t>
            </a:r>
            <a:r>
              <a:rPr lang="nl-NL" dirty="0"/>
              <a:t>/ </a:t>
            </a:r>
            <a:r>
              <a:rPr lang="nl-NL" dirty="0" smtClean="0"/>
              <a:t>RTL4 / </a:t>
            </a:r>
            <a:r>
              <a:rPr lang="nl-NL" dirty="0"/>
              <a:t>SBS </a:t>
            </a:r>
            <a:r>
              <a:rPr lang="nl-NL" dirty="0" smtClean="0"/>
              <a:t>6 </a:t>
            </a:r>
          </a:p>
          <a:p>
            <a:pPr>
              <a:buFont typeface="Arial" panose="020B0604020202020204" pitchFamily="34" charset="0"/>
              <a:buChar char="•"/>
            </a:pPr>
            <a:r>
              <a:rPr lang="nl-NL" dirty="0" smtClean="0"/>
              <a:t>Radio: commercieel + radio 1 en 2</a:t>
            </a:r>
          </a:p>
          <a:p>
            <a:pPr>
              <a:buFont typeface="Arial" panose="020B0604020202020204" pitchFamily="34" charset="0"/>
              <a:buChar char="•"/>
            </a:pPr>
            <a:r>
              <a:rPr lang="nl-NL" dirty="0" smtClean="0"/>
              <a:t>Regionale kranten + telegraaf</a:t>
            </a:r>
          </a:p>
          <a:p>
            <a:pPr>
              <a:buFont typeface="Arial" panose="020B0604020202020204" pitchFamily="34" charset="0"/>
              <a:buChar char="•"/>
            </a:pPr>
            <a:r>
              <a:rPr lang="nl-NL" dirty="0" smtClean="0"/>
              <a:t>Flair / </a:t>
            </a:r>
            <a:r>
              <a:rPr lang="nl-NL" dirty="0" err="1"/>
              <a:t>L</a:t>
            </a:r>
            <a:r>
              <a:rPr lang="nl-NL" dirty="0" err="1" smtClean="0"/>
              <a:t>ibelle</a:t>
            </a:r>
            <a:r>
              <a:rPr lang="nl-NL" dirty="0" smtClean="0"/>
              <a:t> etc.</a:t>
            </a:r>
          </a:p>
          <a:p>
            <a:pPr>
              <a:buFont typeface="Arial" panose="020B0604020202020204" pitchFamily="34" charset="0"/>
              <a:buChar char="•"/>
            </a:pPr>
            <a:endParaRPr lang="nl-NL" dirty="0"/>
          </a:p>
          <a:p>
            <a:pPr marL="0" indent="0">
              <a:buNone/>
            </a:pPr>
            <a:endParaRPr lang="nl-NL" dirty="0"/>
          </a:p>
        </p:txBody>
      </p:sp>
    </p:spTree>
    <p:extLst>
      <p:ext uri="{BB962C8B-B14F-4D97-AF65-F5344CB8AC3E}">
        <p14:creationId xmlns:p14="http://schemas.microsoft.com/office/powerpoint/2010/main" val="3955883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stappenplan werving</a:t>
            </a:r>
            <a:endParaRPr lang="nl-NL" dirty="0"/>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rcRect l="27020" t="20981" r="32709" b="17908"/>
          <a:stretch>
            <a:fillRect/>
          </a:stretch>
        </p:blipFill>
        <p:spPr bwMode="auto">
          <a:xfrm>
            <a:off x="1620982" y="1091559"/>
            <a:ext cx="5943600" cy="507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006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a:p>
        </p:txBody>
      </p:sp>
      <p:sp>
        <p:nvSpPr>
          <p:cNvPr id="4" name="Rechthoek 3"/>
          <p:cNvSpPr/>
          <p:nvPr/>
        </p:nvSpPr>
        <p:spPr>
          <a:xfrm>
            <a:off x="779317" y="2319820"/>
            <a:ext cx="7159337" cy="3108543"/>
          </a:xfrm>
          <a:prstGeom prst="rect">
            <a:avLst/>
          </a:prstGeom>
        </p:spPr>
        <p:txBody>
          <a:bodyPr wrap="square">
            <a:spAutoFit/>
          </a:bodyPr>
          <a:lstStyle/>
          <a:p>
            <a:r>
              <a:rPr lang="nl-NL" altLang="nl-NL" sz="2800" dirty="0">
                <a:solidFill>
                  <a:srgbClr val="1A368D"/>
                </a:solidFill>
              </a:rPr>
              <a:t>Inspiratielijst werving</a:t>
            </a:r>
          </a:p>
          <a:p>
            <a:r>
              <a:rPr lang="nl-NL" altLang="nl-NL" sz="2800" dirty="0">
                <a:solidFill>
                  <a:srgbClr val="1A368D"/>
                </a:solidFill>
              </a:rPr>
              <a:t>Behoud en werving van vrijwilligers (brochure)</a:t>
            </a:r>
          </a:p>
          <a:p>
            <a:endParaRPr lang="nl-NL" altLang="nl-NL" sz="2800" dirty="0">
              <a:solidFill>
                <a:srgbClr val="1A368D"/>
              </a:solidFill>
            </a:endParaRPr>
          </a:p>
          <a:p>
            <a:pPr>
              <a:buFont typeface="Wingdings" panose="05000000000000000000" pitchFamily="2" charset="2"/>
              <a:buChar char="Ø"/>
            </a:pPr>
            <a:r>
              <a:rPr lang="nl-NL" altLang="nl-NL" sz="2800" dirty="0">
                <a:solidFill>
                  <a:srgbClr val="009900"/>
                </a:solidFill>
              </a:rPr>
              <a:t>Wat heb je al (eens) gedaan?</a:t>
            </a:r>
          </a:p>
          <a:p>
            <a:pPr>
              <a:buFont typeface="Wingdings" panose="05000000000000000000" pitchFamily="2" charset="2"/>
              <a:buChar char="Ø"/>
            </a:pPr>
            <a:r>
              <a:rPr lang="nl-NL" altLang="nl-NL" sz="2800" dirty="0">
                <a:solidFill>
                  <a:srgbClr val="009900"/>
                </a:solidFill>
              </a:rPr>
              <a:t>Wat lijkt je goed inzetbaar voor jouw groep?</a:t>
            </a:r>
          </a:p>
        </p:txBody>
      </p:sp>
    </p:spTree>
    <p:extLst>
      <p:ext uri="{BB962C8B-B14F-4D97-AF65-F5344CB8AC3E}">
        <p14:creationId xmlns:p14="http://schemas.microsoft.com/office/powerpoint/2010/main" val="3057506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in ontwikkeling? Wat is er al?</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Rechthoek 3"/>
          <p:cNvSpPr/>
          <p:nvPr/>
        </p:nvSpPr>
        <p:spPr>
          <a:xfrm>
            <a:off x="342900" y="1582341"/>
            <a:ext cx="8530936" cy="4154984"/>
          </a:xfrm>
          <a:prstGeom prst="rect">
            <a:avLst/>
          </a:prstGeom>
        </p:spPr>
        <p:txBody>
          <a:bodyPr wrap="square">
            <a:spAutoFit/>
          </a:bodyPr>
          <a:lstStyle/>
          <a:p>
            <a:r>
              <a:rPr lang="nl-NL" altLang="nl-NL" sz="2400" dirty="0">
                <a:solidFill>
                  <a:srgbClr val="1A368D"/>
                </a:solidFill>
              </a:rPr>
              <a:t>Landelijk groeiteam</a:t>
            </a:r>
          </a:p>
          <a:p>
            <a:r>
              <a:rPr lang="nl-NL" altLang="nl-NL" sz="2400" dirty="0">
                <a:solidFill>
                  <a:srgbClr val="00B0F0"/>
                </a:solidFill>
              </a:rPr>
              <a:t>Landelijk brandingsteam</a:t>
            </a:r>
          </a:p>
          <a:p>
            <a:r>
              <a:rPr lang="nl-NL" altLang="nl-NL" sz="2400" dirty="0" err="1">
                <a:solidFill>
                  <a:srgbClr val="9BD357"/>
                </a:solidFill>
              </a:rPr>
              <a:t>Bestuurscoaching</a:t>
            </a:r>
            <a:endParaRPr lang="nl-NL" altLang="nl-NL" sz="2400" dirty="0">
              <a:solidFill>
                <a:srgbClr val="9BD357"/>
              </a:solidFill>
            </a:endParaRPr>
          </a:p>
          <a:p>
            <a:r>
              <a:rPr lang="nl-NL" altLang="nl-NL" sz="2400" dirty="0">
                <a:solidFill>
                  <a:srgbClr val="1A368D"/>
                </a:solidFill>
              </a:rPr>
              <a:t>Verzamelen van best </a:t>
            </a:r>
            <a:r>
              <a:rPr lang="nl-NL" altLang="nl-NL" sz="2400" dirty="0" err="1">
                <a:solidFill>
                  <a:srgbClr val="1A368D"/>
                </a:solidFill>
              </a:rPr>
              <a:t>practises</a:t>
            </a:r>
            <a:r>
              <a:rPr lang="nl-NL" altLang="nl-NL" sz="2400" dirty="0">
                <a:solidFill>
                  <a:srgbClr val="1A368D"/>
                </a:solidFill>
              </a:rPr>
              <a:t> op gebied van werving.</a:t>
            </a:r>
          </a:p>
          <a:p>
            <a:r>
              <a:rPr lang="nl-NL" altLang="nl-NL" sz="2400" dirty="0">
                <a:solidFill>
                  <a:srgbClr val="00B0F0"/>
                </a:solidFill>
              </a:rPr>
              <a:t>Onderzoek naar ouderbetrokkenheid</a:t>
            </a:r>
          </a:p>
          <a:p>
            <a:r>
              <a:rPr lang="nl-NL" altLang="nl-NL" sz="2400" dirty="0">
                <a:solidFill>
                  <a:srgbClr val="9BD357"/>
                </a:solidFill>
              </a:rPr>
              <a:t>Onderzoek naar behoud en langer blijven.</a:t>
            </a:r>
          </a:p>
          <a:p>
            <a:r>
              <a:rPr lang="nl-NL" altLang="nl-NL" sz="2400" dirty="0">
                <a:solidFill>
                  <a:srgbClr val="1A368D"/>
                </a:solidFill>
              </a:rPr>
              <a:t>Vacatures van regio’s op website SN</a:t>
            </a:r>
          </a:p>
          <a:p>
            <a:r>
              <a:rPr lang="nl-NL" altLang="nl-NL" sz="2400" dirty="0">
                <a:solidFill>
                  <a:srgbClr val="00B0F0"/>
                </a:solidFill>
              </a:rPr>
              <a:t>format welkomstboekje groepen</a:t>
            </a:r>
          </a:p>
          <a:p>
            <a:r>
              <a:rPr lang="nl-NL" altLang="nl-NL" sz="2400" dirty="0">
                <a:solidFill>
                  <a:srgbClr val="9BD357"/>
                </a:solidFill>
              </a:rPr>
              <a:t>Beschikbaar stellen best </a:t>
            </a:r>
            <a:r>
              <a:rPr lang="nl-NL" altLang="nl-NL" sz="2400" dirty="0" err="1">
                <a:solidFill>
                  <a:srgbClr val="9BD357"/>
                </a:solidFill>
              </a:rPr>
              <a:t>practises</a:t>
            </a:r>
            <a:r>
              <a:rPr lang="nl-NL" altLang="nl-NL" sz="2400" dirty="0">
                <a:solidFill>
                  <a:srgbClr val="9BD357"/>
                </a:solidFill>
              </a:rPr>
              <a:t> algemeen</a:t>
            </a:r>
          </a:p>
          <a:p>
            <a:r>
              <a:rPr lang="nl-NL" altLang="nl-NL" sz="2400" dirty="0">
                <a:solidFill>
                  <a:srgbClr val="1A368D"/>
                </a:solidFill>
              </a:rPr>
              <a:t>Blokken doos (verdeling bestuurstaken)</a:t>
            </a:r>
          </a:p>
          <a:p>
            <a:r>
              <a:rPr lang="nl-NL" altLang="nl-NL" sz="2400" dirty="0">
                <a:solidFill>
                  <a:srgbClr val="FF0000"/>
                </a:solidFill>
              </a:rPr>
              <a:t>Wervingsmaterialen Laat je Uitdagen!</a:t>
            </a:r>
          </a:p>
        </p:txBody>
      </p:sp>
    </p:spTree>
    <p:extLst>
      <p:ext uri="{BB962C8B-B14F-4D97-AF65-F5344CB8AC3E}">
        <p14:creationId xmlns:p14="http://schemas.microsoft.com/office/powerpoint/2010/main" val="362113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FontTx/>
              <a:buNone/>
            </a:pPr>
            <a:r>
              <a:rPr lang="nl-NL" altLang="nl-NL" dirty="0">
                <a:solidFill>
                  <a:srgbClr val="FF0000"/>
                </a:solidFill>
              </a:rPr>
              <a:t>Best </a:t>
            </a:r>
            <a:r>
              <a:rPr lang="nl-NL" altLang="nl-NL" dirty="0" err="1">
                <a:solidFill>
                  <a:srgbClr val="FF0000"/>
                </a:solidFill>
              </a:rPr>
              <a:t>practises</a:t>
            </a:r>
            <a:r>
              <a:rPr lang="nl-NL" altLang="nl-NL" dirty="0">
                <a:solidFill>
                  <a:srgbClr val="FF0000"/>
                </a:solidFill>
              </a:rPr>
              <a:t> hier aan tafel..</a:t>
            </a:r>
          </a:p>
          <a:p>
            <a:pPr marL="0" indent="0">
              <a:buFontTx/>
              <a:buNone/>
            </a:pPr>
            <a:r>
              <a:rPr lang="nl-NL" altLang="nl-NL" dirty="0">
                <a:solidFill>
                  <a:srgbClr val="FF0000"/>
                </a:solidFill>
              </a:rPr>
              <a:t>Mogen we ze ter inspiratie verspreiden?</a:t>
            </a:r>
          </a:p>
          <a:p>
            <a:pPr marL="0" indent="0">
              <a:buFontTx/>
              <a:buNone/>
            </a:pPr>
            <a:r>
              <a:rPr lang="nl-NL" altLang="nl-NL" dirty="0">
                <a:solidFill>
                  <a:srgbClr val="C00000"/>
                </a:solidFill>
              </a:rPr>
              <a:t>Welke groep wil..</a:t>
            </a:r>
          </a:p>
          <a:p>
            <a:pPr>
              <a:buFont typeface="Wingdings" panose="05000000000000000000" pitchFamily="2" charset="2"/>
              <a:buChar char="Ø"/>
            </a:pPr>
            <a:r>
              <a:rPr lang="nl-NL" altLang="nl-NL" dirty="0">
                <a:solidFill>
                  <a:srgbClr val="FFC000"/>
                </a:solidFill>
                <a:hlinkClick r:id="rId3"/>
              </a:rPr>
              <a:t>Meedoen aan onderzoek ouderbetrokkenheid?</a:t>
            </a:r>
          </a:p>
          <a:p>
            <a:pPr>
              <a:buFont typeface="Wingdings" panose="05000000000000000000" pitchFamily="2" charset="2"/>
              <a:buChar char="Ø"/>
            </a:pPr>
            <a:r>
              <a:rPr lang="nl-NL" altLang="nl-NL" dirty="0">
                <a:solidFill>
                  <a:srgbClr val="FFC000"/>
                </a:solidFill>
                <a:hlinkClick r:id="rId3"/>
              </a:rPr>
              <a:t>Onderzoek Behoud = langer vrijwilliger blijven?</a:t>
            </a:r>
          </a:p>
          <a:p>
            <a:pPr marL="0" indent="0">
              <a:buNone/>
            </a:pPr>
            <a:endParaRPr lang="nl-NL" altLang="nl-NL" dirty="0">
              <a:solidFill>
                <a:srgbClr val="FFC000"/>
              </a:solidFill>
              <a:hlinkClick r:id="rId3"/>
            </a:endParaRPr>
          </a:p>
          <a:p>
            <a:endParaRPr lang="nl-NL" dirty="0"/>
          </a:p>
        </p:txBody>
      </p:sp>
    </p:spTree>
    <p:extLst>
      <p:ext uri="{BB962C8B-B14F-4D97-AF65-F5344CB8AC3E}">
        <p14:creationId xmlns:p14="http://schemas.microsoft.com/office/powerpoint/2010/main" val="692988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57200" y="1267692"/>
            <a:ext cx="8229600" cy="4858472"/>
          </a:xfrm>
        </p:spPr>
        <p:txBody>
          <a:bodyPr/>
          <a:lstStyle/>
          <a:p>
            <a:pPr marL="0" indent="0">
              <a:buNone/>
            </a:pPr>
            <a:r>
              <a:rPr lang="nl-NL" dirty="0" smtClean="0">
                <a:solidFill>
                  <a:srgbClr val="FF0000"/>
                </a:solidFill>
              </a:rPr>
              <a:t>Hét wervingsfilmpje voor scouting vrijwilligers op </a:t>
            </a:r>
            <a:r>
              <a:rPr lang="nl-NL" dirty="0" err="1" smtClean="0">
                <a:solidFill>
                  <a:srgbClr val="FF0000"/>
                </a:solidFill>
              </a:rPr>
              <a:t>you</a:t>
            </a:r>
            <a:r>
              <a:rPr lang="nl-NL" dirty="0" smtClean="0">
                <a:solidFill>
                  <a:srgbClr val="FF0000"/>
                </a:solidFill>
              </a:rPr>
              <a:t> tube!</a:t>
            </a:r>
          </a:p>
          <a:p>
            <a:pPr marL="0" indent="0">
              <a:buNone/>
            </a:pPr>
            <a:endParaRPr lang="nl-NL" dirty="0">
              <a:solidFill>
                <a:srgbClr val="FF0000"/>
              </a:solidFill>
            </a:endParaRPr>
          </a:p>
          <a:p>
            <a:pPr marL="0" indent="0">
              <a:buNone/>
            </a:pPr>
            <a:endParaRPr lang="nl-NL" dirty="0" smtClean="0">
              <a:solidFill>
                <a:srgbClr val="FF0000"/>
              </a:solidFill>
            </a:endParaRPr>
          </a:p>
          <a:p>
            <a:pPr marL="0" indent="0">
              <a:buNone/>
            </a:pPr>
            <a:endParaRPr lang="nl-NL" dirty="0">
              <a:solidFill>
                <a:srgbClr val="FF0000"/>
              </a:solidFill>
            </a:endParaRPr>
          </a:p>
          <a:p>
            <a:pPr marL="0" indent="0">
              <a:buNone/>
            </a:pPr>
            <a:r>
              <a:rPr lang="nl-NL" dirty="0" smtClean="0">
                <a:solidFill>
                  <a:srgbClr val="009900"/>
                </a:solidFill>
              </a:rPr>
              <a:t>Te gebruiken op je eigen website, tijdens de jaarlijkse braderie, om door te sturen naar je netwerk, te presenteren op ouderavonden </a:t>
            </a:r>
            <a:r>
              <a:rPr lang="nl-NL" dirty="0" err="1" smtClean="0">
                <a:solidFill>
                  <a:srgbClr val="009900"/>
                </a:solidFill>
              </a:rPr>
              <a:t>etc</a:t>
            </a:r>
            <a:r>
              <a:rPr lang="nl-NL" dirty="0" smtClean="0">
                <a:solidFill>
                  <a:srgbClr val="009900"/>
                </a:solidFill>
              </a:rPr>
              <a:t>… </a:t>
            </a:r>
            <a:endParaRPr lang="nl-NL" dirty="0">
              <a:solidFill>
                <a:srgbClr val="009900"/>
              </a:solidFill>
            </a:endParaRPr>
          </a:p>
        </p:txBody>
      </p:sp>
      <p:sp>
        <p:nvSpPr>
          <p:cNvPr id="4" name="Rechthoek 3"/>
          <p:cNvSpPr/>
          <p:nvPr/>
        </p:nvSpPr>
        <p:spPr>
          <a:xfrm>
            <a:off x="1433945" y="3105835"/>
            <a:ext cx="5424055" cy="369332"/>
          </a:xfrm>
          <a:prstGeom prst="rect">
            <a:avLst/>
          </a:prstGeom>
        </p:spPr>
        <p:txBody>
          <a:bodyPr wrap="square">
            <a:spAutoFit/>
          </a:bodyPr>
          <a:lstStyle/>
          <a:p>
            <a:pPr marL="0" indent="0">
              <a:buFontTx/>
              <a:buNone/>
            </a:pPr>
            <a:r>
              <a:rPr lang="nl-NL" altLang="nl-NL" dirty="0">
                <a:solidFill>
                  <a:srgbClr val="8E0000"/>
                </a:solidFill>
                <a:hlinkClick r:id="rId3"/>
              </a:rPr>
              <a:t>https://www.youtube.com/watch?v=sovyaqMH494</a:t>
            </a:r>
            <a:endParaRPr lang="nl-NL" altLang="nl-NL" dirty="0">
              <a:solidFill>
                <a:srgbClr val="8E0000"/>
              </a:solidFill>
            </a:endParaRPr>
          </a:p>
        </p:txBody>
      </p:sp>
    </p:spTree>
    <p:extLst>
      <p:ext uri="{BB962C8B-B14F-4D97-AF65-F5344CB8AC3E}">
        <p14:creationId xmlns:p14="http://schemas.microsoft.com/office/powerpoint/2010/main" val="1831545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Binden en </a:t>
            </a:r>
            <a:r>
              <a:rPr lang="nl-NL" dirty="0" smtClean="0"/>
              <a:t>boeien … om ze binnen te houden!</a:t>
            </a:r>
            <a:endParaRPr lang="nl-NL" dirty="0"/>
          </a:p>
        </p:txBody>
      </p:sp>
      <p:sp>
        <p:nvSpPr>
          <p:cNvPr id="3" name="Tijdelijke aanduiding voor inhoud 2"/>
          <p:cNvSpPr>
            <a:spLocks noGrp="1"/>
          </p:cNvSpPr>
          <p:nvPr>
            <p:ph idx="1"/>
          </p:nvPr>
        </p:nvSpPr>
        <p:spPr>
          <a:xfrm>
            <a:off x="613064" y="1174174"/>
            <a:ext cx="8073736" cy="4810990"/>
          </a:xfrm>
        </p:spPr>
        <p:txBody>
          <a:bodyPr/>
          <a:lstStyle/>
          <a:p>
            <a:r>
              <a:rPr lang="nl-NL" altLang="nl-NL" sz="2400" dirty="0"/>
              <a:t>Goede inwerking</a:t>
            </a:r>
          </a:p>
          <a:p>
            <a:r>
              <a:rPr lang="nl-NL" altLang="nl-NL" sz="2400" dirty="0"/>
              <a:t>Voortgangsgesprekken</a:t>
            </a:r>
          </a:p>
          <a:p>
            <a:r>
              <a:rPr lang="nl-NL" altLang="nl-NL" sz="2400" dirty="0"/>
              <a:t>Verwachtingen </a:t>
            </a:r>
            <a:r>
              <a:rPr lang="nl-NL" altLang="nl-NL" sz="2400" dirty="0" smtClean="0"/>
              <a:t>/ motivatie managen</a:t>
            </a:r>
            <a:endParaRPr lang="nl-NL" altLang="nl-NL" sz="2400" dirty="0"/>
          </a:p>
          <a:p>
            <a:r>
              <a:rPr lang="nl-NL" altLang="nl-NL" sz="2400" dirty="0" smtClean="0"/>
              <a:t>Samenwerkingscultuur / teamprofiel</a:t>
            </a:r>
            <a:endParaRPr lang="nl-NL" altLang="nl-NL" sz="2400" dirty="0"/>
          </a:p>
          <a:p>
            <a:r>
              <a:rPr lang="nl-NL" altLang="nl-NL" sz="2400" dirty="0"/>
              <a:t>Gedragsafspraken / </a:t>
            </a:r>
            <a:r>
              <a:rPr lang="nl-NL" altLang="nl-NL" sz="2400" dirty="0" smtClean="0"/>
              <a:t>VOG</a:t>
            </a:r>
          </a:p>
          <a:p>
            <a:r>
              <a:rPr lang="nl-NL" altLang="nl-NL" sz="2400" dirty="0" smtClean="0"/>
              <a:t>Waardering </a:t>
            </a:r>
            <a:r>
              <a:rPr lang="nl-NL" altLang="nl-NL" sz="2400" dirty="0"/>
              <a:t>&amp; Attentiebeleid</a:t>
            </a:r>
          </a:p>
          <a:p>
            <a:r>
              <a:rPr lang="nl-NL" altLang="nl-NL" sz="2400" dirty="0" err="1"/>
              <a:t>Voorwaarden&amp;voorzieningen</a:t>
            </a:r>
            <a:endParaRPr lang="nl-NL" altLang="nl-NL" sz="2400" dirty="0"/>
          </a:p>
          <a:p>
            <a:r>
              <a:rPr lang="nl-NL" altLang="nl-NL" sz="2400" dirty="0"/>
              <a:t>@scouting.nl </a:t>
            </a:r>
            <a:r>
              <a:rPr lang="nl-NL" altLang="nl-NL" sz="2400" dirty="0" smtClean="0"/>
              <a:t>adres, badge e.d. </a:t>
            </a:r>
          </a:p>
          <a:p>
            <a:r>
              <a:rPr lang="nl-NL" altLang="nl-NL" sz="2400" dirty="0" smtClean="0">
                <a:solidFill>
                  <a:srgbClr val="FF3300"/>
                </a:solidFill>
              </a:rPr>
              <a:t>&gt; zie inspiratielijst </a:t>
            </a:r>
            <a:r>
              <a:rPr lang="nl-NL" altLang="nl-NL" sz="2400" dirty="0" err="1" smtClean="0">
                <a:solidFill>
                  <a:srgbClr val="FF3300"/>
                </a:solidFill>
              </a:rPr>
              <a:t>binden&amp;boeien</a:t>
            </a:r>
            <a:r>
              <a:rPr lang="nl-NL" altLang="nl-NL" sz="2400" dirty="0" smtClean="0">
                <a:solidFill>
                  <a:srgbClr val="FF3300"/>
                </a:solidFill>
              </a:rPr>
              <a:t> op website</a:t>
            </a:r>
          </a:p>
          <a:p>
            <a:r>
              <a:rPr lang="nl-NL" altLang="nl-NL" sz="2400" dirty="0" smtClean="0">
                <a:solidFill>
                  <a:srgbClr val="FF3300"/>
                </a:solidFill>
              </a:rPr>
              <a:t>&gt; zie behoud en werving van vrijwilligers</a:t>
            </a:r>
            <a:endParaRPr lang="nl-NL" altLang="nl-NL" sz="2400" dirty="0">
              <a:solidFill>
                <a:srgbClr val="FF3300"/>
              </a:solidFill>
            </a:endParaRPr>
          </a:p>
          <a:p>
            <a:endParaRPr lang="nl-NL" sz="2400" dirty="0"/>
          </a:p>
        </p:txBody>
      </p:sp>
    </p:spTree>
    <p:extLst>
      <p:ext uri="{BB962C8B-B14F-4D97-AF65-F5344CB8AC3E}">
        <p14:creationId xmlns:p14="http://schemas.microsoft.com/office/powerpoint/2010/main" val="387780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nl-NL" altLang="nl-NL" dirty="0" smtClean="0"/>
              <a:t>Programma	</a:t>
            </a:r>
          </a:p>
        </p:txBody>
      </p:sp>
      <p:sp>
        <p:nvSpPr>
          <p:cNvPr id="4099" name="Rectangle 3"/>
          <p:cNvSpPr>
            <a:spLocks noGrp="1" noChangeArrowheads="1"/>
          </p:cNvSpPr>
          <p:nvPr>
            <p:ph type="body" idx="1"/>
          </p:nvPr>
        </p:nvSpPr>
        <p:spPr>
          <a:xfrm>
            <a:off x="457200" y="1514742"/>
            <a:ext cx="8229600" cy="4525963"/>
          </a:xfrm>
        </p:spPr>
        <p:txBody>
          <a:bodyPr/>
          <a:lstStyle/>
          <a:p>
            <a:pPr eaLnBrk="1" hangingPunct="1">
              <a:buFont typeface="Arial" panose="020B0604020202020204" pitchFamily="34" charset="0"/>
              <a:buChar char="•"/>
            </a:pPr>
            <a:r>
              <a:rPr lang="nl-NL" altLang="nl-NL" sz="2800" dirty="0" smtClean="0"/>
              <a:t>Opwarmer</a:t>
            </a:r>
          </a:p>
          <a:p>
            <a:pPr eaLnBrk="1" hangingPunct="1">
              <a:buFont typeface="Arial" panose="020B0604020202020204" pitchFamily="34" charset="0"/>
              <a:buChar char="•"/>
            </a:pPr>
            <a:r>
              <a:rPr lang="nl-NL" altLang="nl-NL" sz="2800" dirty="0" smtClean="0"/>
              <a:t>Terugkoppeling</a:t>
            </a:r>
          </a:p>
          <a:p>
            <a:pPr eaLnBrk="1" hangingPunct="1">
              <a:buFont typeface="Arial" panose="020B0604020202020204" pitchFamily="34" charset="0"/>
              <a:buChar char="•"/>
            </a:pPr>
            <a:r>
              <a:rPr lang="nl-NL" altLang="nl-NL" sz="2800" dirty="0" smtClean="0"/>
              <a:t>Inspiratiebron (filmpje)</a:t>
            </a:r>
          </a:p>
          <a:p>
            <a:pPr eaLnBrk="1" hangingPunct="1">
              <a:buFont typeface="Arial" panose="020B0604020202020204" pitchFamily="34" charset="0"/>
              <a:buChar char="•"/>
            </a:pPr>
            <a:r>
              <a:rPr lang="nl-NL" altLang="nl-NL" sz="2800" dirty="0" smtClean="0"/>
              <a:t>Stukje theorie</a:t>
            </a:r>
          </a:p>
          <a:p>
            <a:pPr eaLnBrk="1" hangingPunct="1">
              <a:buFont typeface="Arial" panose="020B0604020202020204" pitchFamily="34" charset="0"/>
              <a:buChar char="•"/>
            </a:pPr>
            <a:r>
              <a:rPr lang="nl-NL" altLang="nl-NL" sz="2800" dirty="0" smtClean="0"/>
              <a:t>Praktijk </a:t>
            </a:r>
          </a:p>
          <a:p>
            <a:pPr eaLnBrk="1" hangingPunct="1">
              <a:buFont typeface="Arial" panose="020B0604020202020204" pitchFamily="34" charset="0"/>
              <a:buChar char="•"/>
            </a:pPr>
            <a:endParaRPr lang="nl-NL" altLang="nl-NL" sz="2800" dirty="0" smtClean="0"/>
          </a:p>
          <a:p>
            <a:pPr eaLnBrk="1" hangingPunct="1">
              <a:buFont typeface="Arial" panose="020B0604020202020204" pitchFamily="34" charset="0"/>
              <a:buChar char="•"/>
            </a:pPr>
            <a:endParaRPr lang="nl-NL" altLang="nl-NL" sz="2800" dirty="0" smtClean="0"/>
          </a:p>
        </p:txBody>
      </p:sp>
      <p:pic>
        <p:nvPicPr>
          <p:cNvPr id="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7943" y="3148670"/>
            <a:ext cx="1735807" cy="24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Groeien .. Om ze binnen te houden!</a:t>
            </a:r>
            <a:endParaRPr lang="nl-NL" dirty="0"/>
          </a:p>
        </p:txBody>
      </p:sp>
      <p:sp>
        <p:nvSpPr>
          <p:cNvPr id="3" name="Tijdelijke aanduiding voor inhoud 2"/>
          <p:cNvSpPr>
            <a:spLocks noGrp="1"/>
          </p:cNvSpPr>
          <p:nvPr>
            <p:ph idx="1"/>
          </p:nvPr>
        </p:nvSpPr>
        <p:spPr>
          <a:xfrm>
            <a:off x="457200" y="1319646"/>
            <a:ext cx="8229600" cy="4806518"/>
          </a:xfrm>
        </p:spPr>
        <p:txBody>
          <a:bodyPr/>
          <a:lstStyle/>
          <a:p>
            <a:pPr>
              <a:defRPr/>
            </a:pPr>
            <a:r>
              <a:rPr lang="nl-NL" sz="2800" dirty="0" smtClean="0"/>
              <a:t>Ken de persoonlijke uitdaging / leerpunten</a:t>
            </a:r>
            <a:endParaRPr lang="nl-NL" sz="2800" dirty="0"/>
          </a:p>
          <a:p>
            <a:pPr>
              <a:defRPr/>
            </a:pPr>
            <a:r>
              <a:rPr lang="nl-NL" sz="2800" dirty="0"/>
              <a:t>Leren via een ander / on the </a:t>
            </a:r>
            <a:r>
              <a:rPr lang="nl-NL" sz="2800" dirty="0" smtClean="0"/>
              <a:t>job</a:t>
            </a:r>
          </a:p>
          <a:p>
            <a:pPr>
              <a:defRPr/>
            </a:pPr>
            <a:r>
              <a:rPr lang="nl-NL" sz="2800" dirty="0" smtClean="0"/>
              <a:t>Leren via een training</a:t>
            </a:r>
            <a:endParaRPr lang="nl-NL" sz="2800" dirty="0"/>
          </a:p>
          <a:p>
            <a:pPr>
              <a:defRPr/>
            </a:pPr>
            <a:r>
              <a:rPr lang="nl-NL" sz="2800" dirty="0"/>
              <a:t>Soft skills - competenties</a:t>
            </a:r>
          </a:p>
          <a:p>
            <a:pPr>
              <a:defRPr/>
            </a:pPr>
            <a:r>
              <a:rPr lang="nl-NL" sz="2800" dirty="0"/>
              <a:t>Scouting op je CV</a:t>
            </a:r>
          </a:p>
          <a:p>
            <a:pPr>
              <a:defRPr/>
            </a:pPr>
            <a:r>
              <a:rPr lang="nl-NL" sz="2800" dirty="0"/>
              <a:t>Voortgangsgesprek /evaluatie</a:t>
            </a:r>
          </a:p>
          <a:p>
            <a:pPr>
              <a:defRPr/>
            </a:pPr>
            <a:r>
              <a:rPr lang="nl-NL" sz="2800" dirty="0" smtClean="0"/>
              <a:t>Loopbaan </a:t>
            </a:r>
            <a:r>
              <a:rPr lang="nl-NL" sz="2800" dirty="0"/>
              <a:t>planning</a:t>
            </a:r>
          </a:p>
          <a:p>
            <a:pPr>
              <a:defRPr/>
            </a:pPr>
            <a:r>
              <a:rPr lang="nl-NL" sz="2800" dirty="0"/>
              <a:t>Referentie / getuigschrift</a:t>
            </a:r>
          </a:p>
          <a:p>
            <a:pPr marL="0" indent="0">
              <a:buNone/>
            </a:pPr>
            <a:r>
              <a:rPr lang="nl-NL" altLang="nl-NL" sz="2800" dirty="0">
                <a:solidFill>
                  <a:srgbClr val="FF3300"/>
                </a:solidFill>
              </a:rPr>
              <a:t>&gt; zie inspiratielijst </a:t>
            </a:r>
            <a:r>
              <a:rPr lang="nl-NL" altLang="nl-NL" sz="2800" dirty="0" err="1">
                <a:solidFill>
                  <a:srgbClr val="FF3300"/>
                </a:solidFill>
              </a:rPr>
              <a:t>binden&amp;boeien</a:t>
            </a:r>
            <a:r>
              <a:rPr lang="nl-NL" altLang="nl-NL" sz="2800" dirty="0">
                <a:solidFill>
                  <a:srgbClr val="FF3300"/>
                </a:solidFill>
              </a:rPr>
              <a:t> op website</a:t>
            </a:r>
          </a:p>
          <a:p>
            <a:endParaRPr lang="nl-NL" dirty="0"/>
          </a:p>
        </p:txBody>
      </p:sp>
    </p:spTree>
    <p:extLst>
      <p:ext uri="{BB962C8B-B14F-4D97-AF65-F5344CB8AC3E}">
        <p14:creationId xmlns:p14="http://schemas.microsoft.com/office/powerpoint/2010/main" val="4062346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Afscheid nemen</a:t>
            </a:r>
            <a:endParaRPr lang="nl-NL" dirty="0"/>
          </a:p>
        </p:txBody>
      </p:sp>
      <p:sp>
        <p:nvSpPr>
          <p:cNvPr id="3" name="Tijdelijke aanduiding voor inhoud 2"/>
          <p:cNvSpPr>
            <a:spLocks noGrp="1"/>
          </p:cNvSpPr>
          <p:nvPr>
            <p:ph idx="1"/>
          </p:nvPr>
        </p:nvSpPr>
        <p:spPr/>
        <p:txBody>
          <a:bodyPr/>
          <a:lstStyle/>
          <a:p>
            <a:r>
              <a:rPr lang="nl-NL" altLang="nl-NL" dirty="0"/>
              <a:t>Terugkijken</a:t>
            </a:r>
          </a:p>
          <a:p>
            <a:r>
              <a:rPr lang="nl-NL" altLang="nl-NL" dirty="0"/>
              <a:t>Evalueren</a:t>
            </a:r>
          </a:p>
          <a:p>
            <a:r>
              <a:rPr lang="nl-NL" altLang="nl-NL" dirty="0"/>
              <a:t>Bedanken</a:t>
            </a:r>
          </a:p>
          <a:p>
            <a:r>
              <a:rPr lang="nl-NL" altLang="nl-NL" dirty="0"/>
              <a:t>Uitnodigen</a:t>
            </a:r>
          </a:p>
          <a:p>
            <a:r>
              <a:rPr lang="nl-NL" altLang="nl-NL" dirty="0"/>
              <a:t>Netwerk onderhouden</a:t>
            </a:r>
          </a:p>
          <a:p>
            <a:endParaRPr lang="nl-NL" dirty="0"/>
          </a:p>
        </p:txBody>
      </p:sp>
      <p:pic>
        <p:nvPicPr>
          <p:cNvPr id="5" name="Picture 6" descr="http://data.boomerang.nl/t/tiqa/image/afscheid-2/s600/br-afscheid-w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186362" y="1615332"/>
            <a:ext cx="3343275" cy="302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801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06375"/>
            <a:ext cx="8229600" cy="1143000"/>
          </a:xfrm>
        </p:spPr>
        <p:txBody>
          <a:bodyPr/>
          <a:lstStyle/>
          <a:p>
            <a:pPr eaLnBrk="1" hangingPunct="1"/>
            <a:r>
              <a:rPr lang="nl-NL" altLang="nl-NL" dirty="0" smtClean="0"/>
              <a:t>Bespreking 3 best </a:t>
            </a:r>
            <a:r>
              <a:rPr lang="nl-NL" altLang="nl-NL" dirty="0" err="1" smtClean="0"/>
              <a:t>practises</a:t>
            </a:r>
            <a:r>
              <a:rPr lang="nl-NL" altLang="nl-NL" dirty="0" smtClean="0"/>
              <a:t> en 3 knelpunten</a:t>
            </a:r>
          </a:p>
        </p:txBody>
      </p:sp>
      <p:sp>
        <p:nvSpPr>
          <p:cNvPr id="45066" name="Rectangle 10"/>
          <p:cNvSpPr>
            <a:spLocks noGrp="1" noChangeArrowheads="1"/>
          </p:cNvSpPr>
          <p:nvPr>
            <p:ph type="body" idx="1"/>
          </p:nvPr>
        </p:nvSpPr>
        <p:spPr/>
        <p:txBody>
          <a:bodyPr/>
          <a:lstStyle/>
          <a:p>
            <a:pPr eaLnBrk="1" hangingPunct="1">
              <a:buFontTx/>
              <a:buNone/>
            </a:pPr>
            <a:r>
              <a:rPr lang="nl-NL" altLang="nl-NL" dirty="0" smtClean="0"/>
              <a:t>	_ </a:t>
            </a:r>
            <a:r>
              <a:rPr lang="nl-NL" altLang="nl-NL" dirty="0" smtClean="0">
                <a:solidFill>
                  <a:srgbClr val="7575D1"/>
                </a:solidFill>
              </a:rPr>
              <a:t>vinden</a:t>
            </a:r>
          </a:p>
          <a:p>
            <a:pPr eaLnBrk="1" hangingPunct="1">
              <a:buFontTx/>
              <a:buNone/>
            </a:pPr>
            <a:r>
              <a:rPr lang="nl-NL" altLang="nl-NL" dirty="0" smtClean="0"/>
              <a:t>	_ </a:t>
            </a:r>
            <a:r>
              <a:rPr lang="nl-NL" altLang="nl-NL" dirty="0" smtClean="0">
                <a:solidFill>
                  <a:srgbClr val="FF0000"/>
                </a:solidFill>
              </a:rPr>
              <a:t>binden </a:t>
            </a:r>
          </a:p>
          <a:p>
            <a:pPr eaLnBrk="1" hangingPunct="1">
              <a:buFontTx/>
              <a:buNone/>
            </a:pPr>
            <a:r>
              <a:rPr lang="nl-NL" altLang="nl-NL" dirty="0">
                <a:solidFill>
                  <a:srgbClr val="FF6600"/>
                </a:solidFill>
              </a:rPr>
              <a:t>	</a:t>
            </a:r>
            <a:r>
              <a:rPr lang="nl-NL" altLang="nl-NL" dirty="0" smtClean="0"/>
              <a:t>_ </a:t>
            </a:r>
            <a:r>
              <a:rPr lang="nl-NL" altLang="nl-NL" dirty="0" smtClean="0">
                <a:solidFill>
                  <a:srgbClr val="FF6600"/>
                </a:solidFill>
              </a:rPr>
              <a:t>boeien</a:t>
            </a:r>
          </a:p>
          <a:p>
            <a:pPr eaLnBrk="1" hangingPunct="1">
              <a:buFontTx/>
              <a:buNone/>
            </a:pPr>
            <a:r>
              <a:rPr lang="nl-NL" altLang="nl-NL" dirty="0" smtClean="0"/>
              <a:t>	_ </a:t>
            </a:r>
            <a:r>
              <a:rPr lang="nl-NL" altLang="nl-NL" dirty="0" smtClean="0">
                <a:solidFill>
                  <a:srgbClr val="00B050"/>
                </a:solidFill>
              </a:rPr>
              <a:t>groeien</a:t>
            </a:r>
          </a:p>
          <a:p>
            <a:pPr eaLnBrk="1" hangingPunct="1">
              <a:buFontTx/>
              <a:buNone/>
            </a:pPr>
            <a:r>
              <a:rPr lang="nl-NL" altLang="nl-NL" dirty="0" smtClean="0"/>
              <a:t>	_ </a:t>
            </a:r>
            <a:r>
              <a:rPr lang="nl-NL" altLang="nl-NL" dirty="0" smtClean="0">
                <a:solidFill>
                  <a:srgbClr val="00B0F0"/>
                </a:solidFill>
              </a:rPr>
              <a:t>afscheid nemen</a:t>
            </a:r>
          </a:p>
        </p:txBody>
      </p:sp>
      <p:pic>
        <p:nvPicPr>
          <p:cNvPr id="512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7409" y="2449133"/>
            <a:ext cx="2140816" cy="304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349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nu verder?</a:t>
            </a:r>
            <a:endParaRPr lang="nl-NL" dirty="0"/>
          </a:p>
        </p:txBody>
      </p:sp>
      <p:sp>
        <p:nvSpPr>
          <p:cNvPr id="3" name="Tijdelijke aanduiding voor inhoud 2"/>
          <p:cNvSpPr>
            <a:spLocks noGrp="1"/>
          </p:cNvSpPr>
          <p:nvPr>
            <p:ph idx="1"/>
          </p:nvPr>
        </p:nvSpPr>
        <p:spPr/>
        <p:txBody>
          <a:bodyPr/>
          <a:lstStyle/>
          <a:p>
            <a:r>
              <a:rPr lang="nl-NL" dirty="0" smtClean="0">
                <a:solidFill>
                  <a:srgbClr val="7030A0"/>
                </a:solidFill>
              </a:rPr>
              <a:t>Hoe ziet jullie vrijwilligersbeleid eruit?* </a:t>
            </a:r>
          </a:p>
          <a:p>
            <a:r>
              <a:rPr lang="nl-NL" dirty="0" smtClean="0">
                <a:solidFill>
                  <a:srgbClr val="C00000"/>
                </a:solidFill>
              </a:rPr>
              <a:t>Waar zouden we jullie in kunnen ondersteunen?</a:t>
            </a:r>
          </a:p>
          <a:p>
            <a:r>
              <a:rPr lang="nl-NL" dirty="0" smtClean="0">
                <a:solidFill>
                  <a:srgbClr val="009900"/>
                </a:solidFill>
              </a:rPr>
              <a:t>Heeft deze korte workshop wat voor je opgeleverd? </a:t>
            </a:r>
          </a:p>
          <a:p>
            <a:r>
              <a:rPr lang="nl-NL" dirty="0" smtClean="0">
                <a:solidFill>
                  <a:srgbClr val="FFC000"/>
                </a:solidFill>
              </a:rPr>
              <a:t>Succes! </a:t>
            </a:r>
          </a:p>
          <a:p>
            <a:endParaRPr lang="nl-NL" dirty="0">
              <a:solidFill>
                <a:srgbClr val="FFC000"/>
              </a:solidFill>
            </a:endParaRPr>
          </a:p>
          <a:p>
            <a:pPr marL="0" indent="0">
              <a:buNone/>
            </a:pPr>
            <a:r>
              <a:rPr lang="nl-NL" dirty="0" smtClean="0">
                <a:solidFill>
                  <a:schemeClr val="accent6">
                    <a:lumMod val="75000"/>
                  </a:schemeClr>
                </a:solidFill>
              </a:rPr>
              <a:t>hrm@scouting.nl</a:t>
            </a:r>
            <a:endParaRPr lang="nl-NL" dirty="0">
              <a:solidFill>
                <a:schemeClr val="accent6">
                  <a:lumMod val="75000"/>
                </a:schemeClr>
              </a:solidFill>
            </a:endParaRPr>
          </a:p>
        </p:txBody>
      </p:sp>
    </p:spTree>
    <p:extLst>
      <p:ext uri="{BB962C8B-B14F-4D97-AF65-F5344CB8AC3E}">
        <p14:creationId xmlns:p14="http://schemas.microsoft.com/office/powerpoint/2010/main" val="1764491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opwarmer</a:t>
            </a:r>
            <a:endParaRPr lang="nl-NL" dirty="0"/>
          </a:p>
        </p:txBody>
      </p:sp>
      <p:sp>
        <p:nvSpPr>
          <p:cNvPr id="3" name="Tijdelijke aanduiding voor inhoud 2"/>
          <p:cNvSpPr>
            <a:spLocks noGrp="1"/>
          </p:cNvSpPr>
          <p:nvPr>
            <p:ph idx="1"/>
          </p:nvPr>
        </p:nvSpPr>
        <p:spPr>
          <a:xfrm>
            <a:off x="238991" y="1132609"/>
            <a:ext cx="8447809" cy="4759036"/>
          </a:xfrm>
        </p:spPr>
        <p:txBody>
          <a:bodyPr/>
          <a:lstStyle/>
          <a:p>
            <a:pPr marL="0" indent="0">
              <a:buNone/>
            </a:pPr>
            <a:r>
              <a:rPr lang="nl-NL" sz="1200" dirty="0" smtClean="0"/>
              <a:t>1 Wie heeft bijna altijd voldoende vrijwilligers?</a:t>
            </a:r>
          </a:p>
          <a:p>
            <a:pPr marL="0" indent="0">
              <a:buNone/>
            </a:pPr>
            <a:r>
              <a:rPr lang="nl-NL" sz="1200" dirty="0" smtClean="0"/>
              <a:t>Wie heeft bijna altijd een tekort aan vrijwilligers?</a:t>
            </a:r>
          </a:p>
          <a:p>
            <a:pPr marL="0" indent="0">
              <a:buNone/>
            </a:pPr>
            <a:endParaRPr lang="nl-NL" sz="1200" dirty="0" smtClean="0"/>
          </a:p>
          <a:p>
            <a:pPr marL="0" indent="0">
              <a:buNone/>
            </a:pPr>
            <a:r>
              <a:rPr lang="nl-NL" sz="1200" dirty="0" smtClean="0"/>
              <a:t>2 Wie heeft een grote doorloop van vrijwilligers binnen teams?</a:t>
            </a:r>
          </a:p>
          <a:p>
            <a:pPr marL="0" indent="0">
              <a:buNone/>
            </a:pPr>
            <a:r>
              <a:rPr lang="nl-NL" sz="1200" dirty="0" smtClean="0"/>
              <a:t>Wie heeft een ‘gezonde’ doorstroom?</a:t>
            </a:r>
          </a:p>
          <a:p>
            <a:pPr marL="0" indent="0">
              <a:buNone/>
            </a:pPr>
            <a:r>
              <a:rPr lang="nl-NL" sz="1200" dirty="0" smtClean="0"/>
              <a:t>Wie heeft nauwelijks doorstroom van vrijwilligers?</a:t>
            </a:r>
          </a:p>
          <a:p>
            <a:pPr marL="0" indent="0">
              <a:buNone/>
            </a:pPr>
            <a:endParaRPr lang="nl-NL" sz="1200" dirty="0"/>
          </a:p>
          <a:p>
            <a:pPr marL="0" indent="0">
              <a:buNone/>
            </a:pPr>
            <a:r>
              <a:rPr lang="nl-NL" sz="1200" dirty="0" smtClean="0"/>
              <a:t>3 Wie </a:t>
            </a:r>
            <a:r>
              <a:rPr lang="nl-NL" sz="1200" dirty="0"/>
              <a:t>heeft florerend </a:t>
            </a:r>
            <a:r>
              <a:rPr lang="nl-NL" sz="1200" dirty="0" smtClean="0"/>
              <a:t>vrijwilligersbeleid (het hele pakket van vinden, binden, boeien en groeien?)</a:t>
            </a:r>
            <a:endParaRPr lang="nl-NL" sz="1200" dirty="0"/>
          </a:p>
          <a:p>
            <a:pPr marL="0" indent="0">
              <a:buNone/>
            </a:pPr>
            <a:r>
              <a:rPr lang="nl-NL" sz="1200" dirty="0"/>
              <a:t>Wie heeft daar twijfels bij</a:t>
            </a:r>
            <a:r>
              <a:rPr lang="nl-NL" sz="1200" dirty="0" smtClean="0"/>
              <a:t>?</a:t>
            </a:r>
          </a:p>
          <a:p>
            <a:pPr marL="0" indent="0">
              <a:buNone/>
            </a:pPr>
            <a:endParaRPr lang="nl-NL" sz="1200" dirty="0"/>
          </a:p>
          <a:p>
            <a:pPr marL="0" indent="0">
              <a:buNone/>
            </a:pPr>
            <a:r>
              <a:rPr lang="nl-NL" sz="1200" dirty="0" smtClean="0"/>
              <a:t>4 Wie heeft 1 x per jaar een voortgangsgesprek met de vrijwilligers? (in teamverband of individueel)</a:t>
            </a:r>
          </a:p>
          <a:p>
            <a:pPr marL="0" indent="0">
              <a:buNone/>
            </a:pPr>
            <a:r>
              <a:rPr lang="nl-NL" sz="1200" dirty="0" smtClean="0"/>
              <a:t>Wie heeft dat niet?</a:t>
            </a:r>
          </a:p>
          <a:p>
            <a:pPr marL="0" indent="0">
              <a:buNone/>
            </a:pPr>
            <a:endParaRPr lang="nl-NL" sz="1200" dirty="0"/>
          </a:p>
          <a:p>
            <a:pPr marL="0" indent="0">
              <a:buNone/>
            </a:pPr>
            <a:r>
              <a:rPr lang="nl-NL" sz="1200" dirty="0" smtClean="0"/>
              <a:t>5 Wie heeft een inwerkprogramma voor nieuwe vrijwilligers?</a:t>
            </a:r>
          </a:p>
          <a:p>
            <a:pPr marL="0" indent="0">
              <a:buNone/>
            </a:pPr>
            <a:r>
              <a:rPr lang="nl-NL" sz="1200" dirty="0" smtClean="0"/>
              <a:t>Wie niet?</a:t>
            </a:r>
          </a:p>
          <a:p>
            <a:pPr marL="0" indent="0">
              <a:buNone/>
            </a:pPr>
            <a:endParaRPr lang="nl-NL" sz="1200" dirty="0"/>
          </a:p>
          <a:p>
            <a:pPr marL="0" indent="0">
              <a:buNone/>
            </a:pPr>
            <a:r>
              <a:rPr lang="nl-NL" sz="1200" dirty="0" smtClean="0"/>
              <a:t>6. Wie zou vooral meer inspiratie en handvatten willen op het gebied van vinden?</a:t>
            </a:r>
          </a:p>
          <a:p>
            <a:pPr marL="0" indent="0">
              <a:buNone/>
            </a:pPr>
            <a:r>
              <a:rPr lang="nl-NL" sz="1200" dirty="0" smtClean="0"/>
              <a:t>Wie zou vooral meer inspiratie en handvatten willen op het gebied van binden, boeien en groeien (behoud)?</a:t>
            </a:r>
          </a:p>
          <a:p>
            <a:pPr marL="0" indent="0">
              <a:buNone/>
            </a:pPr>
            <a:endParaRPr lang="nl-NL" sz="800" dirty="0"/>
          </a:p>
          <a:p>
            <a:pPr marL="0" indent="0">
              <a:buNone/>
            </a:pPr>
            <a:r>
              <a:rPr lang="nl-NL" sz="1200" b="1" dirty="0" smtClean="0"/>
              <a:t>Schrijf nu met 2 anderen in de groep waar je nu staat </a:t>
            </a:r>
          </a:p>
          <a:p>
            <a:pPr marL="0" indent="0">
              <a:buNone/>
            </a:pPr>
            <a:r>
              <a:rPr lang="nl-NL" sz="1200" dirty="0" smtClean="0">
                <a:solidFill>
                  <a:srgbClr val="FF0000"/>
                </a:solidFill>
              </a:rPr>
              <a:t>&gt; 3 best </a:t>
            </a:r>
            <a:r>
              <a:rPr lang="nl-NL" sz="1200" dirty="0" err="1" smtClean="0">
                <a:solidFill>
                  <a:srgbClr val="FF0000"/>
                </a:solidFill>
              </a:rPr>
              <a:t>practises</a:t>
            </a:r>
            <a:r>
              <a:rPr lang="nl-NL" sz="1200" dirty="0" smtClean="0">
                <a:solidFill>
                  <a:srgbClr val="FF0000"/>
                </a:solidFill>
              </a:rPr>
              <a:t>  en 3 knelpunten. Presenteer dat straks in de groep. </a:t>
            </a:r>
            <a:r>
              <a:rPr lang="nl-NL" sz="1200" dirty="0" smtClean="0">
                <a:solidFill>
                  <a:srgbClr val="FF0000"/>
                </a:solidFill>
              </a:rPr>
              <a:t>&gt; </a:t>
            </a:r>
            <a:r>
              <a:rPr lang="nl-NL" sz="1200" dirty="0" err="1" smtClean="0">
                <a:solidFill>
                  <a:srgbClr val="FF0000"/>
                </a:solidFill>
              </a:rPr>
              <a:t>svp</a:t>
            </a:r>
            <a:r>
              <a:rPr lang="nl-NL" sz="1200" dirty="0" smtClean="0">
                <a:solidFill>
                  <a:srgbClr val="FF0000"/>
                </a:solidFill>
              </a:rPr>
              <a:t> naam groep en een mailadres toevoegen om later de juiste persoon te kunnen terugvinden als iemand (of wij als HRM) meer informatie willen. Het idee is om alle goede ervaringen te delen. Mag dat?</a:t>
            </a:r>
            <a:endParaRPr lang="nl-NL" sz="1200" dirty="0">
              <a:solidFill>
                <a:srgbClr val="FF0000"/>
              </a:solidFill>
            </a:endParaRPr>
          </a:p>
          <a:p>
            <a:pPr marL="0" indent="0">
              <a:buNone/>
            </a:pPr>
            <a:endParaRPr lang="nl-NL" sz="1200" dirty="0" smtClean="0"/>
          </a:p>
        </p:txBody>
      </p:sp>
    </p:spTree>
    <p:extLst>
      <p:ext uri="{BB962C8B-B14F-4D97-AF65-F5344CB8AC3E}">
        <p14:creationId xmlns:p14="http://schemas.microsoft.com/office/powerpoint/2010/main" val="1380394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Inspirerend filmpje 	</a:t>
            </a:r>
            <a:endParaRPr lang="nl-NL" dirty="0"/>
          </a:p>
        </p:txBody>
      </p:sp>
      <p:sp>
        <p:nvSpPr>
          <p:cNvPr id="3" name="Tijdelijke aanduiding voor inhoud 2"/>
          <p:cNvSpPr>
            <a:spLocks noGrp="1"/>
          </p:cNvSpPr>
          <p:nvPr>
            <p:ph idx="1"/>
          </p:nvPr>
        </p:nvSpPr>
        <p:spPr/>
        <p:txBody>
          <a:bodyPr/>
          <a:lstStyle/>
          <a:p>
            <a:pPr marL="0" indent="0">
              <a:buNone/>
            </a:pPr>
            <a:r>
              <a:rPr lang="nl-NL" dirty="0">
                <a:hlinkClick r:id="rId3"/>
              </a:rPr>
              <a:t>http://</a:t>
            </a:r>
            <a:r>
              <a:rPr lang="nl-NL" dirty="0" smtClean="0">
                <a:hlinkClick r:id="rId3"/>
              </a:rPr>
              <a:t>youtu.be/77gFmfeUshM</a:t>
            </a:r>
            <a:endParaRPr lang="nl-NL" dirty="0" smtClean="0"/>
          </a:p>
          <a:p>
            <a:pPr marL="0" indent="0">
              <a:buNone/>
            </a:pPr>
            <a:endParaRPr lang="nl-NL" dirty="0" smtClean="0"/>
          </a:p>
          <a:p>
            <a:pPr marL="0" indent="0">
              <a:buNone/>
            </a:pPr>
            <a:endParaRPr lang="nl-NL" dirty="0" smtClean="0"/>
          </a:p>
          <a:p>
            <a:pPr marL="0" indent="0">
              <a:buNone/>
            </a:pPr>
            <a:r>
              <a:rPr lang="nl-NL" dirty="0" smtClean="0"/>
              <a:t>Kijk hierna ook naar</a:t>
            </a:r>
            <a:r>
              <a:rPr lang="nl-NL" smtClean="0"/>
              <a:t>: Back2basics2  </a:t>
            </a:r>
            <a:r>
              <a:rPr lang="nl-NL" smtClean="0">
                <a:sym typeface="Wingdings" panose="05000000000000000000" pitchFamily="2" charset="2"/>
              </a:rPr>
              <a:t></a:t>
            </a:r>
            <a:endParaRPr lang="nl-NL" dirty="0"/>
          </a:p>
          <a:p>
            <a:pPr marL="0" indent="0">
              <a:buNone/>
            </a:pPr>
            <a:endParaRPr lang="nl-NL" dirty="0"/>
          </a:p>
        </p:txBody>
      </p:sp>
    </p:spTree>
    <p:extLst>
      <p:ext uri="{BB962C8B-B14F-4D97-AF65-F5344CB8AC3E}">
        <p14:creationId xmlns:p14="http://schemas.microsoft.com/office/powerpoint/2010/main" val="2393326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9"/>
          <p:cNvPicPr>
            <a:picLocks noGrp="1"/>
          </p:cNvPicPr>
          <p:nvPr>
            <p:ph idx="1"/>
          </p:nvPr>
        </p:nvPicPr>
        <p:blipFill rotWithShape="1">
          <a:blip r:embed="rId3"/>
          <a:srcRect l="22941" t="23127" r="27347" b="30806"/>
          <a:stretch/>
        </p:blipFill>
        <p:spPr bwMode="auto">
          <a:xfrm>
            <a:off x="367469" y="1196411"/>
            <a:ext cx="8181988" cy="48826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1991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p:cNvPicPr>
          <p:nvPr>
            <p:ph idx="1"/>
          </p:nvPr>
        </p:nvPicPr>
        <p:blipFill rotWithShape="1">
          <a:blip r:embed="rId3"/>
          <a:srcRect l="3477" t="30835" r="46120" b="24065"/>
          <a:stretch/>
        </p:blipFill>
        <p:spPr bwMode="auto">
          <a:xfrm>
            <a:off x="230736" y="1153682"/>
            <a:ext cx="8374008" cy="50676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3242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74638"/>
            <a:ext cx="8229600" cy="853407"/>
          </a:xfrm>
        </p:spPr>
        <p:txBody>
          <a:bodyPr/>
          <a:lstStyle/>
          <a:p>
            <a:endParaRPr lang="nl-NL"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1355779223"/>
              </p:ext>
            </p:extLst>
          </p:nvPr>
        </p:nvGraphicFramePr>
        <p:xfrm>
          <a:off x="457200" y="1128046"/>
          <a:ext cx="8229600" cy="4998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3316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nl-NL" altLang="nl-NL" smtClean="0"/>
              <a:t>Vinden van vrijwilligers	</a:t>
            </a:r>
          </a:p>
        </p:txBody>
      </p:sp>
      <p:pic>
        <p:nvPicPr>
          <p:cNvPr id="12291" name="Picture 1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8396" y="1335280"/>
            <a:ext cx="3260725" cy="4633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jdelijke aanduiding voor inhoud 4"/>
          <p:cNvSpPr>
            <a:spLocks noGrp="1"/>
          </p:cNvSpPr>
          <p:nvPr>
            <p:ph sz="half" idx="2"/>
          </p:nvPr>
        </p:nvSpPr>
        <p:spPr/>
        <p:txBody>
          <a:bodyPr/>
          <a:lstStyle/>
          <a:p>
            <a:pPr marL="0" indent="0" algn="ctr">
              <a:buFontTx/>
              <a:buNone/>
            </a:pPr>
            <a:r>
              <a:rPr lang="nl-NL" altLang="nl-NL" dirty="0" smtClean="0">
                <a:solidFill>
                  <a:srgbClr val="1A368D"/>
                </a:solidFill>
              </a:rPr>
              <a:t>= </a:t>
            </a:r>
          </a:p>
          <a:p>
            <a:pPr marL="0" indent="0" algn="ctr">
              <a:buFontTx/>
              <a:buNone/>
            </a:pPr>
            <a:r>
              <a:rPr lang="nl-NL" altLang="nl-NL" dirty="0" smtClean="0">
                <a:solidFill>
                  <a:srgbClr val="1A368D"/>
                </a:solidFill>
              </a:rPr>
              <a:t>behoud van vrijwilligers!</a:t>
            </a:r>
          </a:p>
          <a:p>
            <a:pPr marL="0" indent="0" algn="ctr">
              <a:buFontTx/>
              <a:buNone/>
            </a:pPr>
            <a:r>
              <a:rPr lang="nl-NL" altLang="nl-NL" dirty="0" smtClean="0">
                <a:solidFill>
                  <a:srgbClr val="1A368D"/>
                </a:solidFill>
              </a:rPr>
              <a:t>= </a:t>
            </a:r>
          </a:p>
          <a:p>
            <a:pPr marL="0" indent="0" algn="ctr">
              <a:buFontTx/>
              <a:buNone/>
            </a:pPr>
            <a:r>
              <a:rPr lang="nl-NL" altLang="nl-NL" dirty="0" smtClean="0">
                <a:solidFill>
                  <a:srgbClr val="00B050"/>
                </a:solidFill>
              </a:rPr>
              <a:t>De succesfactoren op orde hebben. </a:t>
            </a:r>
            <a:endParaRPr lang="nl-NL" altLang="nl-NL" dirty="0">
              <a:solidFill>
                <a:srgbClr val="00B050"/>
              </a:solidFill>
            </a:endParaRPr>
          </a:p>
          <a:p>
            <a:pPr marL="0" indent="0" algn="ctr">
              <a:buFontTx/>
              <a:buNone/>
            </a:pPr>
            <a:r>
              <a:rPr lang="nl-NL" altLang="nl-NL" sz="1800" dirty="0" smtClean="0">
                <a:solidFill>
                  <a:srgbClr val="9BD357"/>
                </a:solidFill>
              </a:rPr>
              <a:t>(spel / vrijwilligersbeleid / accommodaties &amp; materiaal </a:t>
            </a:r>
          </a:p>
          <a:p>
            <a:pPr marL="0" indent="0" algn="ctr">
              <a:buFontTx/>
              <a:buNone/>
            </a:pPr>
            <a:r>
              <a:rPr lang="nl-NL" altLang="nl-NL" sz="1800" dirty="0" smtClean="0">
                <a:solidFill>
                  <a:srgbClr val="9BD357"/>
                </a:solidFill>
              </a:rPr>
              <a:t>/ bestuur &amp; organisatie / financiën)</a:t>
            </a:r>
          </a:p>
        </p:txBody>
      </p:sp>
    </p:spTree>
    <p:extLst>
      <p:ext uri="{BB962C8B-B14F-4D97-AF65-F5344CB8AC3E}">
        <p14:creationId xmlns:p14="http://schemas.microsoft.com/office/powerpoint/2010/main" val="585971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nl-NL" dirty="0"/>
          </a:p>
        </p:txBody>
      </p:sp>
      <p:sp>
        <p:nvSpPr>
          <p:cNvPr id="8" name="Rechthoek 7"/>
          <p:cNvSpPr/>
          <p:nvPr/>
        </p:nvSpPr>
        <p:spPr>
          <a:xfrm>
            <a:off x="722313" y="1080654"/>
            <a:ext cx="8245042" cy="4524315"/>
          </a:xfrm>
          <a:prstGeom prst="rect">
            <a:avLst/>
          </a:prstGeom>
        </p:spPr>
        <p:txBody>
          <a:bodyPr wrap="square">
            <a:spAutoFit/>
          </a:bodyPr>
          <a:lstStyle/>
          <a:p>
            <a:pPr marL="0" indent="0">
              <a:buFontTx/>
              <a:buNone/>
            </a:pPr>
            <a:r>
              <a:rPr lang="nl-NL" altLang="nl-NL" sz="3200" dirty="0">
                <a:solidFill>
                  <a:srgbClr val="FFC000"/>
                </a:solidFill>
              </a:rPr>
              <a:t>80 % komt uit de eigen groep!</a:t>
            </a:r>
          </a:p>
          <a:p>
            <a:pPr marL="0" indent="0">
              <a:buFontTx/>
              <a:buNone/>
            </a:pPr>
            <a:r>
              <a:rPr lang="nl-NL" altLang="nl-NL" sz="3200" dirty="0">
                <a:solidFill>
                  <a:srgbClr val="FF0000"/>
                </a:solidFill>
              </a:rPr>
              <a:t>15 % komt uit directe kring eromheen</a:t>
            </a:r>
          </a:p>
          <a:p>
            <a:pPr marL="0" indent="0">
              <a:buFontTx/>
              <a:buNone/>
            </a:pPr>
            <a:r>
              <a:rPr lang="nl-NL" altLang="nl-NL" sz="3200" dirty="0">
                <a:solidFill>
                  <a:srgbClr val="C00000"/>
                </a:solidFill>
              </a:rPr>
              <a:t>5 % komt van buiten.</a:t>
            </a:r>
          </a:p>
          <a:p>
            <a:pPr marL="0" indent="0">
              <a:buFontTx/>
              <a:buNone/>
            </a:pPr>
            <a:r>
              <a:rPr lang="nl-NL" altLang="nl-NL" sz="3200" dirty="0">
                <a:solidFill>
                  <a:srgbClr val="FFC000"/>
                </a:solidFill>
              </a:rPr>
              <a:t>“Peer </a:t>
            </a:r>
            <a:r>
              <a:rPr lang="nl-NL" altLang="nl-NL" sz="3200" dirty="0" err="1">
                <a:solidFill>
                  <a:srgbClr val="FFC000"/>
                </a:solidFill>
              </a:rPr>
              <a:t>to</a:t>
            </a:r>
            <a:r>
              <a:rPr lang="nl-NL" altLang="nl-NL" sz="3200" dirty="0">
                <a:solidFill>
                  <a:srgbClr val="FFC000"/>
                </a:solidFill>
              </a:rPr>
              <a:t> peer communicatie” succesvol.</a:t>
            </a:r>
          </a:p>
          <a:p>
            <a:pPr marL="0" indent="0">
              <a:buFontTx/>
              <a:buNone/>
            </a:pPr>
            <a:r>
              <a:rPr lang="nl-NL" altLang="nl-NL" sz="3200" dirty="0">
                <a:solidFill>
                  <a:srgbClr val="FF0000"/>
                </a:solidFill>
              </a:rPr>
              <a:t>Zonder roverscouts minder </a:t>
            </a:r>
            <a:r>
              <a:rPr lang="nl-NL" altLang="nl-NL" sz="3200" dirty="0" smtClean="0">
                <a:solidFill>
                  <a:srgbClr val="FF0000"/>
                </a:solidFill>
              </a:rPr>
              <a:t>doorstroom</a:t>
            </a:r>
          </a:p>
          <a:p>
            <a:pPr marL="0" indent="0">
              <a:buFontTx/>
              <a:buNone/>
            </a:pPr>
            <a:r>
              <a:rPr lang="nl-NL" altLang="nl-NL" sz="3200" dirty="0" smtClean="0">
                <a:solidFill>
                  <a:srgbClr val="C00000"/>
                </a:solidFill>
              </a:rPr>
              <a:t>We verliezen meisjes/vrouwen!</a:t>
            </a:r>
            <a:endParaRPr lang="nl-NL" altLang="nl-NL" sz="3200" dirty="0">
              <a:solidFill>
                <a:srgbClr val="C00000"/>
              </a:solidFill>
            </a:endParaRPr>
          </a:p>
          <a:p>
            <a:pPr marL="0" indent="0">
              <a:buFontTx/>
              <a:buNone/>
            </a:pPr>
            <a:r>
              <a:rPr lang="nl-NL" altLang="nl-NL" sz="3200" dirty="0" smtClean="0">
                <a:solidFill>
                  <a:srgbClr val="FFC000"/>
                </a:solidFill>
              </a:rPr>
              <a:t>Er </a:t>
            </a:r>
            <a:r>
              <a:rPr lang="nl-NL" altLang="nl-NL" sz="3200" dirty="0">
                <a:solidFill>
                  <a:srgbClr val="FFC000"/>
                </a:solidFill>
              </a:rPr>
              <a:t>liggen kansen bij inzet ouders</a:t>
            </a:r>
          </a:p>
          <a:p>
            <a:pPr marL="0" indent="0">
              <a:buFontTx/>
              <a:buNone/>
            </a:pPr>
            <a:r>
              <a:rPr lang="nl-NL" altLang="nl-NL" sz="3200" dirty="0">
                <a:solidFill>
                  <a:srgbClr val="FF3300"/>
                </a:solidFill>
              </a:rPr>
              <a:t>Weet waar je vrijwilligers te vinden zijn</a:t>
            </a:r>
            <a:r>
              <a:rPr lang="nl-NL" altLang="nl-NL" sz="3200" dirty="0" smtClean="0">
                <a:solidFill>
                  <a:srgbClr val="FF3300"/>
                </a:solidFill>
              </a:rPr>
              <a:t>!</a:t>
            </a:r>
            <a:endParaRPr lang="nl-NL" altLang="nl-NL" sz="3200" dirty="0">
              <a:solidFill>
                <a:srgbClr val="FF3300"/>
              </a:solidFill>
            </a:endParaRPr>
          </a:p>
          <a:p>
            <a:pPr marL="0" indent="0">
              <a:buFontTx/>
              <a:buNone/>
            </a:pPr>
            <a:r>
              <a:rPr lang="nl-NL" altLang="nl-NL" sz="3200" dirty="0">
                <a:solidFill>
                  <a:srgbClr val="C00000"/>
                </a:solidFill>
              </a:rPr>
              <a:t>Totaalplan, herhaling en lange adem.. </a:t>
            </a:r>
          </a:p>
        </p:txBody>
      </p:sp>
    </p:spTree>
    <p:extLst>
      <p:ext uri="{BB962C8B-B14F-4D97-AF65-F5344CB8AC3E}">
        <p14:creationId xmlns:p14="http://schemas.microsoft.com/office/powerpoint/2010/main" val="3394404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Blad">
  <a:themeElements>
    <a:clrScheme name="PPT_Bla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_Blad">
      <a:majorFont>
        <a:latin typeface="Impact"/>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_Bla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Bla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Bla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Bla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Bla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Bla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Bla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Bla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Bla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Bla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Bla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Bla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(blad)</Template>
  <TotalTime>585</TotalTime>
  <Words>2998</Words>
  <Application>Microsoft Office PowerPoint</Application>
  <PresentationFormat>Diavoorstelling (4:3)</PresentationFormat>
  <Paragraphs>325</Paragraphs>
  <Slides>23</Slides>
  <Notes>22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Impact</vt:lpstr>
      <vt:lpstr>Wingdings</vt:lpstr>
      <vt:lpstr>PPT_Blad</vt:lpstr>
      <vt:lpstr>Vinden, Binden &amp; boeien &amp; groeien</vt:lpstr>
      <vt:lpstr>Programma </vt:lpstr>
      <vt:lpstr>opwarmer</vt:lpstr>
      <vt:lpstr>Inspirerend filmpje  </vt:lpstr>
      <vt:lpstr>PowerPoint-presentatie</vt:lpstr>
      <vt:lpstr>PowerPoint-presentatie</vt:lpstr>
      <vt:lpstr>PowerPoint-presentatie</vt:lpstr>
      <vt:lpstr>Vinden van vrijwilligers </vt:lpstr>
      <vt:lpstr>PowerPoint-presentatie</vt:lpstr>
      <vt:lpstr>Waarom zou iemand zich aan jullie willen binden?</vt:lpstr>
      <vt:lpstr>Hoe zit dat met boeien?</vt:lpstr>
      <vt:lpstr>Welke trends spelen een rol?</vt:lpstr>
      <vt:lpstr>Mosaic  postcode onderzoek : waar wonen ze?</vt:lpstr>
      <vt:lpstr>Een stappenplan werving</vt:lpstr>
      <vt:lpstr>PowerPoint-presentatie</vt:lpstr>
      <vt:lpstr>Wat is in ontwikkeling? Wat is er al?</vt:lpstr>
      <vt:lpstr>PowerPoint-presentatie</vt:lpstr>
      <vt:lpstr>PowerPoint-presentatie</vt:lpstr>
      <vt:lpstr>Binden en boeien … om ze binnen te houden!</vt:lpstr>
      <vt:lpstr>Groeien .. Om ze binnen te houden!</vt:lpstr>
      <vt:lpstr>Afscheid nemen</vt:lpstr>
      <vt:lpstr>Bespreking 3 best practises en 3 knelpunten</vt:lpstr>
      <vt:lpstr>Hoe nu verder?</vt:lpstr>
    </vt:vector>
  </TitlesOfParts>
  <Company>Scouting Nederland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Hrm dag 1 november 2014</dc:title>
  <dc:creator>Akkermans, Marjolein</dc:creator>
  <cp:lastModifiedBy>Akkermans, Marjolein</cp:lastModifiedBy>
  <cp:revision>60</cp:revision>
  <dcterms:created xsi:type="dcterms:W3CDTF">2014-10-29T13:38:05Z</dcterms:created>
  <dcterms:modified xsi:type="dcterms:W3CDTF">2014-11-23T09:08:25Z</dcterms:modified>
</cp:coreProperties>
</file>