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68" r:id="rId5"/>
    <p:sldId id="281" r:id="rId6"/>
    <p:sldId id="269" r:id="rId7"/>
    <p:sldId id="270" r:id="rId8"/>
    <p:sldId id="277" r:id="rId9"/>
    <p:sldId id="271" r:id="rId10"/>
    <p:sldId id="259" r:id="rId11"/>
    <p:sldId id="261" r:id="rId12"/>
    <p:sldId id="262" r:id="rId13"/>
    <p:sldId id="272" r:id="rId14"/>
    <p:sldId id="263" r:id="rId15"/>
    <p:sldId id="264" r:id="rId16"/>
    <p:sldId id="265" r:id="rId17"/>
    <p:sldId id="266" r:id="rId18"/>
    <p:sldId id="267" r:id="rId19"/>
    <p:sldId id="278" r:id="rId20"/>
    <p:sldId id="279" r:id="rId21"/>
    <p:sldId id="280" r:id="rId22"/>
    <p:sldId id="273" r:id="rId23"/>
    <p:sldId id="274" r:id="rId24"/>
    <p:sldId id="275" r:id="rId25"/>
    <p:sldId id="276" r:id="rId26"/>
    <p:sldId id="282" r:id="rId27"/>
    <p:sldId id="260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01" autoAdjust="0"/>
  </p:normalViewPr>
  <p:slideViewPr>
    <p:cSldViewPr>
      <p:cViewPr varScale="1">
        <p:scale>
          <a:sx n="78" d="100"/>
          <a:sy n="78" d="100"/>
        </p:scale>
        <p:origin x="9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C5234-5CD4-41F2-B733-F5907D56C726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17651-E93C-4E18-B78A-DFD5492737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18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Iedereen heeft een voorkeurs manier van leren (leerstijl).</a:t>
            </a:r>
          </a:p>
          <a:p>
            <a:r>
              <a:rPr lang="nl-NL" dirty="0"/>
              <a:t>Maar om echt iets te kunnen leren moet je de hele cirkel door.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17651-E93C-4E18-B78A-DFD5492737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35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23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18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9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85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51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7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98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67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0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55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61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B2CB9-0F05-4CA3-B77A-736A9A39B468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95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nl/url?sa=i&amp;rct=j&amp;q=&amp;esrc=s&amp;source=images&amp;cd=&amp;cad=rja&amp;uact=8&amp;ved=0ahUKEwi90oKJprPWAhXF7RQKHb63CC8QjRwIBw&amp;url=https://www.one4marketing.nl/blog/bid/158246/stop-zelf-sabotage-in-social-media-let-op-je-taalgebruik&amp;psig=AFQjCNGJ1CknrVOWJsdN9JeLJFxRytR6Lw&amp;ust=150598085229622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0ahUKEwiCnaPFqLPWAhXGtBQKHavgA3YQjRwIBw&amp;url=http://www.2reflect.nl/competenties/&amp;psig=AFQjCNH_JQMo3ETeAuDi5OVBcNu2FR263Q&amp;ust=150598146597996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nl/url?sa=i&amp;rct=j&amp;q=&amp;esrc=s&amp;source=images&amp;cd=&amp;cad=rja&amp;uact=8&amp;ved=0ahUKEwj2-6CdoLPWAhUFXBQKHW_OC9AQjRwIBw&amp;url=https://www.sakura-boxtel.nl/pagina/15215/agenda&amp;psig=AFQjCNGeAhGukilN9RWi1eDsgEkZZzwbHw&amp;ust=150597925465488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SCOUTING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OP JE CV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"/>
            <a:ext cx="9144000" cy="563742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87524" y="592455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Impact" charset="0"/>
                <a:ea typeface="Impact" charset="0"/>
                <a:cs typeface="Impact" charset="0"/>
              </a:rPr>
              <a:t>Masterclass Scouting op je CV</a:t>
            </a:r>
          </a:p>
        </p:txBody>
      </p:sp>
    </p:spTree>
    <p:extLst>
      <p:ext uri="{BB962C8B-B14F-4D97-AF65-F5344CB8AC3E}">
        <p14:creationId xmlns:p14="http://schemas.microsoft.com/office/powerpoint/2010/main" val="39620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5431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Tips voor je sollicitatiebrief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Kort, kernachtig en bondig, maximaal 1 A4</a:t>
            </a:r>
          </a:p>
          <a:p>
            <a:r>
              <a:rPr lang="nl-NL" dirty="0">
                <a:latin typeface="Berlin Sans FB" panose="020E0602020502020306" pitchFamily="34" charset="0"/>
              </a:rPr>
              <a:t>Schrijf actief</a:t>
            </a:r>
          </a:p>
          <a:p>
            <a:r>
              <a:rPr lang="nl-NL" dirty="0">
                <a:latin typeface="Berlin Sans FB" panose="020E0602020502020306" pitchFamily="34" charset="0"/>
              </a:rPr>
              <a:t>Geen herhaling van jouw CV</a:t>
            </a:r>
          </a:p>
          <a:p>
            <a:r>
              <a:rPr lang="nl-NL" dirty="0">
                <a:latin typeface="Berlin Sans FB" panose="020E0602020502020306" pitchFamily="34" charset="0"/>
              </a:rPr>
              <a:t>Geen algemeenheden/clichés</a:t>
            </a:r>
          </a:p>
          <a:p>
            <a:r>
              <a:rPr lang="nl-NL" dirty="0">
                <a:latin typeface="Berlin Sans FB" panose="020E0602020502020306" pitchFamily="34" charset="0"/>
              </a:rPr>
              <a:t>Wees persoonlijk en eerlijk</a:t>
            </a:r>
          </a:p>
          <a:p>
            <a:r>
              <a:rPr lang="nl-NL" dirty="0">
                <a:latin typeface="Berlin Sans FB" panose="020E0602020502020306" pitchFamily="34" charset="0"/>
              </a:rPr>
              <a:t>Geloofwaardig door feiten</a:t>
            </a:r>
          </a:p>
          <a:p>
            <a:r>
              <a:rPr lang="nl-NL" dirty="0">
                <a:latin typeface="Berlin Sans FB" panose="020E0602020502020306" pitchFamily="34" charset="0"/>
              </a:rPr>
              <a:t>Sluit aan bij de vacature (en het bedrijf)</a:t>
            </a:r>
          </a:p>
        </p:txBody>
      </p:sp>
    </p:spTree>
    <p:extLst>
      <p:ext uri="{BB962C8B-B14F-4D97-AF65-F5344CB8AC3E}">
        <p14:creationId xmlns:p14="http://schemas.microsoft.com/office/powerpoint/2010/main" val="54319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spel en taalfout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066"/>
            <a:ext cx="80648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6000" dirty="0">
                <a:latin typeface="Berlin Sans FB" panose="020E0602020502020306" pitchFamily="34" charset="0"/>
              </a:rPr>
              <a:t>Let op spel- en taalfouten!</a:t>
            </a:r>
          </a:p>
        </p:txBody>
      </p:sp>
    </p:spTree>
    <p:extLst>
      <p:ext uri="{BB962C8B-B14F-4D97-AF65-F5344CB8AC3E}">
        <p14:creationId xmlns:p14="http://schemas.microsoft.com/office/powerpoint/2010/main" val="83657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16344"/>
            <a:ext cx="3600400" cy="43319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Opbouw van je brief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latin typeface="Berlin Sans FB" panose="020E0602020502020306" pitchFamily="34" charset="0"/>
              </a:rPr>
              <a:t>AIDA</a:t>
            </a:r>
          </a:p>
          <a:p>
            <a:r>
              <a:rPr lang="nl-NL" sz="2800" dirty="0">
                <a:latin typeface="Berlin Sans FB" panose="020E0602020502020306" pitchFamily="34" charset="0"/>
              </a:rPr>
              <a:t>Aanleiding van je brief (Attention)</a:t>
            </a:r>
          </a:p>
          <a:p>
            <a:r>
              <a:rPr lang="nl-NL" sz="2800" dirty="0">
                <a:latin typeface="Berlin Sans FB" panose="020E0602020502020306" pitchFamily="34" charset="0"/>
              </a:rPr>
              <a:t>Promotie van jezelf (Interest)</a:t>
            </a:r>
          </a:p>
          <a:p>
            <a:r>
              <a:rPr lang="nl-NL" sz="2800" dirty="0">
                <a:latin typeface="Berlin Sans FB" panose="020E0602020502020306" pitchFamily="34" charset="0"/>
              </a:rPr>
              <a:t>Motivatie (Desire)</a:t>
            </a:r>
          </a:p>
          <a:p>
            <a:r>
              <a:rPr lang="nl-NL" sz="2800" dirty="0">
                <a:latin typeface="Berlin Sans FB" panose="020E0602020502020306" pitchFamily="34" charset="0"/>
              </a:rPr>
              <a:t>Waarom bij dit bedrijf en verzoek tot reactie (Action)</a:t>
            </a:r>
          </a:p>
        </p:txBody>
      </p:sp>
    </p:spTree>
    <p:extLst>
      <p:ext uri="{BB962C8B-B14F-4D97-AF65-F5344CB8AC3E}">
        <p14:creationId xmlns:p14="http://schemas.microsoft.com/office/powerpoint/2010/main" val="118534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Sollicitatiebrief uit de praktijk</a:t>
            </a:r>
          </a:p>
        </p:txBody>
      </p:sp>
    </p:spTree>
    <p:extLst>
      <p:ext uri="{BB962C8B-B14F-4D97-AF65-F5344CB8AC3E}">
        <p14:creationId xmlns:p14="http://schemas.microsoft.com/office/powerpoint/2010/main" val="172547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De opbouw van je CV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Berlin Sans FB" panose="020E0602020502020306" pitchFamily="34" charset="0"/>
              </a:rPr>
              <a:t>1. Persoonsgegevens (let op wat je deelt)</a:t>
            </a:r>
          </a:p>
          <a:p>
            <a:pPr marL="0" indent="0">
              <a:buNone/>
            </a:pPr>
            <a:r>
              <a:rPr lang="nl-NL" dirty="0">
                <a:latin typeface="Berlin Sans FB" panose="020E0602020502020306" pitchFamily="34" charset="0"/>
              </a:rPr>
              <a:t>2. Korte profielschets</a:t>
            </a:r>
          </a:p>
          <a:p>
            <a:pPr marL="0" indent="0">
              <a:buNone/>
            </a:pPr>
            <a:r>
              <a:rPr lang="nl-NL" dirty="0">
                <a:latin typeface="Berlin Sans FB" panose="020E0602020502020306" pitchFamily="34" charset="0"/>
              </a:rPr>
              <a:t>3. Werkervaring (heden &gt; verleden)</a:t>
            </a:r>
          </a:p>
          <a:p>
            <a:pPr marL="0" indent="0">
              <a:buNone/>
            </a:pPr>
            <a:r>
              <a:rPr lang="nl-NL" dirty="0">
                <a:latin typeface="Berlin Sans FB" panose="020E0602020502020306" pitchFamily="34" charset="0"/>
              </a:rPr>
              <a:t>4. Opleidingen (heden &gt; verleden)</a:t>
            </a:r>
          </a:p>
          <a:p>
            <a:pPr marL="0" indent="0">
              <a:buNone/>
            </a:pPr>
            <a:r>
              <a:rPr lang="nl-NL" dirty="0">
                <a:latin typeface="Berlin Sans FB" panose="020E0602020502020306" pitchFamily="34" charset="0"/>
              </a:rPr>
              <a:t>5. Nevenactiviteiten</a:t>
            </a:r>
          </a:p>
          <a:p>
            <a:pPr marL="0" indent="0">
              <a:buNone/>
            </a:pPr>
            <a:r>
              <a:rPr lang="nl-NL" dirty="0">
                <a:latin typeface="Berlin Sans FB" panose="020E0602020502020306" pitchFamily="34" charset="0"/>
              </a:rPr>
              <a:t>6. Overige kennis / competenties</a:t>
            </a:r>
          </a:p>
          <a:p>
            <a:pPr marL="0" indent="0">
              <a:buNone/>
            </a:pPr>
            <a:r>
              <a:rPr lang="nl-NL" dirty="0">
                <a:latin typeface="Berlin Sans FB" panose="020E0602020502020306" pitchFamily="34" charset="0"/>
              </a:rPr>
              <a:t>7. Persoonlijke interesses</a:t>
            </a:r>
          </a:p>
        </p:txBody>
      </p:sp>
    </p:spTree>
    <p:extLst>
      <p:ext uri="{BB962C8B-B14F-4D97-AF65-F5344CB8AC3E}">
        <p14:creationId xmlns:p14="http://schemas.microsoft.com/office/powerpoint/2010/main" val="197291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Wat zijn nevenactiviteiten?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>
                <a:latin typeface="Impact" charset="0"/>
                <a:ea typeface="Impact" charset="0"/>
                <a:cs typeface="Impact" charset="0"/>
              </a:rPr>
              <a:t>Kort gezegd zijn dit onbetaalde of betaalde activiteiten die je naast je baan verricht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51322"/>
            <a:ext cx="5250557" cy="39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6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competent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536504" cy="449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dirty="0">
                <a:latin typeface="Berlin Sans FB" panose="020E0602020502020306" pitchFamily="34" charset="0"/>
              </a:rPr>
              <a:t>Waarom nevenactiviteiten op je CV?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92500" lnSpcReduction="10000"/>
          </a:bodyPr>
          <a:lstStyle/>
          <a:p>
            <a:endParaRPr lang="nl-NL" dirty="0">
              <a:latin typeface="Berlin Sans FB" panose="020E0602020502020306" pitchFamily="34" charset="0"/>
            </a:endParaRPr>
          </a:p>
          <a:p>
            <a:r>
              <a:rPr lang="nl-NL" dirty="0">
                <a:latin typeface="Berlin Sans FB" panose="020E0602020502020306" pitchFamily="34" charset="0"/>
              </a:rPr>
              <a:t>Waardevolle ervaring</a:t>
            </a:r>
          </a:p>
          <a:p>
            <a:r>
              <a:rPr lang="nl-NL" dirty="0">
                <a:latin typeface="Berlin Sans FB" panose="020E0602020502020306" pitchFamily="34" charset="0"/>
              </a:rPr>
              <a:t>Aanvulling op je competenties</a:t>
            </a:r>
          </a:p>
          <a:p>
            <a:r>
              <a:rPr lang="nl-NL" dirty="0">
                <a:latin typeface="Berlin Sans FB" panose="020E0602020502020306" pitchFamily="34" charset="0"/>
              </a:rPr>
              <a:t>Versterking van je competenties</a:t>
            </a:r>
          </a:p>
          <a:p>
            <a:r>
              <a:rPr lang="nl-NL" dirty="0">
                <a:latin typeface="Berlin Sans FB" panose="020E0602020502020306" pitchFamily="34" charset="0"/>
              </a:rPr>
              <a:t>Soms verplicht </a:t>
            </a:r>
            <a:r>
              <a:rPr lang="nl-NL" dirty="0" err="1">
                <a:latin typeface="Berlin Sans FB" panose="020E0602020502020306" pitchFamily="34" charset="0"/>
              </a:rPr>
              <a:t>ivm</a:t>
            </a:r>
            <a:r>
              <a:rPr lang="nl-NL" dirty="0">
                <a:latin typeface="Berlin Sans FB" panose="020E0602020502020306" pitchFamily="34" charset="0"/>
              </a:rPr>
              <a:t> concurrentiebeding</a:t>
            </a:r>
          </a:p>
        </p:txBody>
      </p:sp>
    </p:spTree>
    <p:extLst>
      <p:ext uri="{BB962C8B-B14F-4D97-AF65-F5344CB8AC3E}">
        <p14:creationId xmlns:p14="http://schemas.microsoft.com/office/powerpoint/2010/main" val="295639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Nevenactiviteiten op je CV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Berlin Sans FB" panose="020E0602020502020306" pitchFamily="34" charset="0"/>
              </a:rPr>
              <a:t>Voorbeeld:</a:t>
            </a:r>
          </a:p>
          <a:p>
            <a:r>
              <a:rPr lang="nl-NL" sz="2400" dirty="0">
                <a:latin typeface="Berlin Sans FB" panose="020E0602020502020306" pitchFamily="34" charset="0"/>
              </a:rPr>
              <a:t>2010-2013 </a:t>
            </a:r>
            <a:r>
              <a:rPr lang="nl-NL" sz="2400" b="1" dirty="0">
                <a:latin typeface="Berlin Sans FB" panose="020E0602020502020306" pitchFamily="34" charset="0"/>
              </a:rPr>
              <a:t>Leidinggevende bij Scoutingvereniging</a:t>
            </a:r>
            <a:r>
              <a:rPr lang="nl-NL" sz="2400" dirty="0">
                <a:latin typeface="Berlin Sans FB" panose="020E0602020502020306" pitchFamily="34" charset="0"/>
              </a:rPr>
              <a:t> Verantwoordelijk voor de algehele leiding en het opzetten van activiteiten en evenementen. </a:t>
            </a:r>
          </a:p>
          <a:p>
            <a:r>
              <a:rPr lang="nl-NL" sz="2400" dirty="0">
                <a:latin typeface="Berlin Sans FB" panose="020E0602020502020306" pitchFamily="34" charset="0"/>
              </a:rPr>
              <a:t>2009 </a:t>
            </a:r>
            <a:r>
              <a:rPr lang="nl-NL" sz="2400" b="1" dirty="0">
                <a:latin typeface="Berlin Sans FB" panose="020E0602020502020306" pitchFamily="34" charset="0"/>
              </a:rPr>
              <a:t>Vrijwilligerswerk in Oeganda</a:t>
            </a:r>
            <a:r>
              <a:rPr lang="nl-NL" sz="2400" dirty="0">
                <a:latin typeface="Berlin Sans FB" panose="020E0602020502020306" pitchFamily="34" charset="0"/>
              </a:rPr>
              <a:t> Bouwen van basisschool en toiletgebouw in </a:t>
            </a:r>
            <a:r>
              <a:rPr lang="nl-NL" sz="2400" dirty="0" err="1">
                <a:latin typeface="Berlin Sans FB" panose="020E0602020502020306" pitchFamily="34" charset="0"/>
              </a:rPr>
              <a:t>Kanyanga</a:t>
            </a:r>
            <a:r>
              <a:rPr lang="nl-NL" sz="2400" dirty="0">
                <a:latin typeface="Berlin Sans FB" panose="020E0602020502020306" pitchFamily="34" charset="0"/>
              </a:rPr>
              <a:t> (</a:t>
            </a:r>
            <a:r>
              <a:rPr lang="nl-NL" sz="2400" dirty="0" err="1">
                <a:latin typeface="Berlin Sans FB" panose="020E0602020502020306" pitchFamily="34" charset="0"/>
              </a:rPr>
              <a:t>Bukeda</a:t>
            </a:r>
            <a:r>
              <a:rPr lang="nl-NL" sz="2400" dirty="0">
                <a:latin typeface="Berlin Sans FB" panose="020E0602020502020306" pitchFamily="34" charset="0"/>
              </a:rPr>
              <a:t> District).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43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5"/>
            <a:ext cx="3168352" cy="233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Waar horen ze te staan?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latin typeface="Berlin Sans FB" panose="020E0602020502020306" pitchFamily="34" charset="0"/>
              </a:rPr>
              <a:t>Omdat nevenactiviteiten behoorlijk waardevol kunnen zijn, verdienen ze het om relatief hoog op een cv te staan. Daarom staan ze over het algemeen direct onder de werkzaamheden en opleidingen.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23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Maar hoe dan?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>
                <a:latin typeface="Berlin Sans FB" panose="020E0602020502020306" pitchFamily="34" charset="0"/>
              </a:rPr>
              <a:t>Scoutingtermen moet je uitleggen</a:t>
            </a:r>
            <a:r>
              <a:rPr lang="mr-IN" dirty="0">
                <a:latin typeface="Berlin Sans FB" panose="020E0602020502020306" pitchFamily="34" charset="0"/>
              </a:rPr>
              <a:t>…</a:t>
            </a:r>
            <a:r>
              <a:rPr lang="nl-NL" dirty="0">
                <a:latin typeface="Berlin Sans FB" panose="020E0602020502020306" pitchFamily="34" charset="0"/>
              </a:rPr>
              <a:t> </a:t>
            </a:r>
            <a:r>
              <a:rPr lang="nl-NL" dirty="0" err="1">
                <a:latin typeface="Berlin Sans FB" panose="020E0602020502020306" pitchFamily="34" charset="0"/>
              </a:rPr>
              <a:t>ècht</a:t>
            </a:r>
            <a:r>
              <a:rPr lang="nl-NL" dirty="0">
                <a:latin typeface="Berlin Sans FB" panose="020E0602020502020306" pitchFamily="34" charset="0"/>
              </a:rPr>
              <a:t>!</a:t>
            </a:r>
          </a:p>
          <a:p>
            <a:r>
              <a:rPr lang="nl-NL" dirty="0">
                <a:latin typeface="Berlin Sans FB" panose="020E0602020502020306" pitchFamily="34" charset="0"/>
              </a:rPr>
              <a:t>Gelukkig werken we steeds meer met </a:t>
            </a:r>
            <a:r>
              <a:rPr lang="nl-NL" u="sng" dirty="0">
                <a:latin typeface="Berlin Sans FB" panose="020E0602020502020306" pitchFamily="34" charset="0"/>
              </a:rPr>
              <a:t>competenties</a:t>
            </a:r>
          </a:p>
          <a:p>
            <a:pPr marL="0" indent="0">
              <a:buNone/>
            </a:pPr>
            <a:endParaRPr lang="nl-NL" dirty="0">
              <a:latin typeface="Berlin Sans FB" panose="020E0602020502020306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605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Even voorstellen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75928" y="4661520"/>
            <a:ext cx="3952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Mitchel Eijkemans</a:t>
            </a:r>
          </a:p>
          <a:p>
            <a:r>
              <a:rPr lang="nl-NL" dirty="0"/>
              <a:t>24 jaar </a:t>
            </a:r>
            <a:r>
              <a:rPr lang="mr-IN" dirty="0"/>
              <a:t>–</a:t>
            </a:r>
            <a:r>
              <a:rPr lang="nl-NL" dirty="0"/>
              <a:t> Tilburg </a:t>
            </a:r>
            <a:r>
              <a:rPr lang="mr-IN" dirty="0"/>
              <a:t>–</a:t>
            </a:r>
            <a:r>
              <a:rPr lang="nl-NL" dirty="0"/>
              <a:t> Docent maatschappijleer</a:t>
            </a:r>
          </a:p>
          <a:p>
            <a:endParaRPr lang="nl-NL" dirty="0"/>
          </a:p>
          <a:p>
            <a:r>
              <a:rPr lang="nl-NL" dirty="0"/>
              <a:t>Lid HRM-team loopbaanbegeleiding</a:t>
            </a:r>
          </a:p>
          <a:p>
            <a:r>
              <a:rPr lang="nl-NL" dirty="0"/>
              <a:t>Trainer</a:t>
            </a:r>
          </a:p>
          <a:p>
            <a:r>
              <a:rPr lang="nl-NL" dirty="0"/>
              <a:t>Vertegenwoordiging SN bij de NJR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932040" y="4661520"/>
            <a:ext cx="3952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Alice </a:t>
            </a:r>
            <a:r>
              <a:rPr lang="nl-NL" dirty="0" err="1"/>
              <a:t>Ogink</a:t>
            </a:r>
            <a:endParaRPr lang="nl-NL" dirty="0"/>
          </a:p>
          <a:p>
            <a:r>
              <a:rPr lang="nl-NL" dirty="0"/>
              <a:t>43 jaar – De Meern – Manager Health Intelligence</a:t>
            </a:r>
          </a:p>
          <a:p>
            <a:endParaRPr lang="nl-NL" dirty="0"/>
          </a:p>
          <a:p>
            <a:r>
              <a:rPr lang="nl-NL" dirty="0"/>
              <a:t>Trainer PST</a:t>
            </a:r>
          </a:p>
          <a:p>
            <a:r>
              <a:rPr lang="nl-NL" dirty="0"/>
              <a:t>Oud-Voorzitter HRM team</a:t>
            </a:r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751064" cy="24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8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4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40768"/>
            <a:ext cx="10764688" cy="3891502"/>
          </a:xfrm>
          <a:prstGeom prst="rect">
            <a:avLst/>
          </a:prstGeom>
        </p:spPr>
      </p:pic>
      <p:sp>
        <p:nvSpPr>
          <p:cNvPr id="4" name="Kader 3"/>
          <p:cNvSpPr/>
          <p:nvPr/>
        </p:nvSpPr>
        <p:spPr>
          <a:xfrm>
            <a:off x="6300192" y="2852936"/>
            <a:ext cx="2088232" cy="43358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9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 err="1">
                <a:latin typeface="Berlin Sans FB" panose="020E0602020502020306" pitchFamily="34" charset="0"/>
              </a:rPr>
              <a:t>CV’s</a:t>
            </a:r>
            <a:r>
              <a:rPr lang="nl-NL" dirty="0">
                <a:latin typeface="Berlin Sans FB" panose="020E0602020502020306" pitchFamily="34" charset="0"/>
              </a:rPr>
              <a:t>: aan de slag!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/>
              <a:t>Een aantal </a:t>
            </a:r>
            <a:r>
              <a:rPr lang="nl-NL" sz="2800" dirty="0" err="1"/>
              <a:t>CV’s</a:t>
            </a:r>
            <a:r>
              <a:rPr lang="nl-NL" sz="2800" dirty="0"/>
              <a:t> uit de praktijk.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/>
              <a:t>De vraag aan jullie:</a:t>
            </a:r>
          </a:p>
          <a:p>
            <a:pPr>
              <a:spcBef>
                <a:spcPts val="0"/>
              </a:spcBef>
            </a:pPr>
            <a:r>
              <a:rPr lang="nl-NL" sz="2800" dirty="0"/>
              <a:t>Wat is er goed aan?</a:t>
            </a:r>
          </a:p>
          <a:p>
            <a:pPr>
              <a:spcBef>
                <a:spcPts val="0"/>
              </a:spcBef>
            </a:pPr>
            <a:r>
              <a:rPr lang="nl-NL" sz="2800" dirty="0"/>
              <a:t>Wat kan er beter?</a:t>
            </a:r>
            <a:br>
              <a:rPr lang="nl-NL" sz="2800" dirty="0"/>
            </a:br>
            <a:r>
              <a:rPr lang="nl-NL" sz="2800" dirty="0"/>
              <a:t>Geef ook direct aan hoe je het kan verbeteren</a:t>
            </a:r>
          </a:p>
        </p:txBody>
      </p:sp>
    </p:spTree>
    <p:extLst>
      <p:ext uri="{BB962C8B-B14F-4D97-AF65-F5344CB8AC3E}">
        <p14:creationId xmlns:p14="http://schemas.microsoft.com/office/powerpoint/2010/main" val="200451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01600"/>
            <a:ext cx="71247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5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392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57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85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16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224A85-02E9-4F0D-8674-F64E48238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24" y="-116632"/>
            <a:ext cx="77845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844358-5567-4B0E-B384-4A5A4CDF9666}"/>
              </a:ext>
            </a:extLst>
          </p:cNvPr>
          <p:cNvSpPr txBox="1"/>
          <p:nvPr/>
        </p:nvSpPr>
        <p:spPr>
          <a:xfrm>
            <a:off x="-36512" y="6669360"/>
            <a:ext cx="25731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00" dirty="0"/>
              <a:t>https://www.multiscaleimaging.com/people-koen-van-riesen/</a:t>
            </a:r>
          </a:p>
        </p:txBody>
      </p:sp>
    </p:spTree>
    <p:extLst>
      <p:ext uri="{BB962C8B-B14F-4D97-AF65-F5344CB8AC3E}">
        <p14:creationId xmlns:p14="http://schemas.microsoft.com/office/powerpoint/2010/main" val="2680757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Solliciteren anno 2017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>
                <a:latin typeface="Berlin Sans FB" panose="020E0602020502020306" pitchFamily="34" charset="0"/>
              </a:rPr>
              <a:t>Kort filmpje in CV</a:t>
            </a:r>
          </a:p>
          <a:p>
            <a:r>
              <a:rPr lang="nl-NL" dirty="0">
                <a:latin typeface="Berlin Sans FB" panose="020E0602020502020306" pitchFamily="34" charset="0"/>
              </a:rPr>
              <a:t>Foto's en beelden belangrijk</a:t>
            </a:r>
          </a:p>
          <a:p>
            <a:r>
              <a:rPr lang="nl-NL" dirty="0">
                <a:latin typeface="Berlin Sans FB" panose="020E0602020502020306" pitchFamily="34" charset="0"/>
              </a:rPr>
              <a:t>Voor elke sollicitatie een apart CV</a:t>
            </a:r>
          </a:p>
          <a:p>
            <a:r>
              <a:rPr lang="nl-NL" dirty="0">
                <a:latin typeface="Berlin Sans FB" panose="020E0602020502020306" pitchFamily="34" charset="0"/>
              </a:rPr>
              <a:t>Een profiel in je CV</a:t>
            </a:r>
          </a:p>
          <a:p>
            <a:r>
              <a:rPr lang="nl-NL" dirty="0" err="1">
                <a:latin typeface="Berlin Sans FB" panose="020E0602020502020306" pitchFamily="34" charset="0"/>
              </a:rPr>
              <a:t>Facts</a:t>
            </a:r>
            <a:endParaRPr lang="nl-NL" dirty="0">
              <a:latin typeface="Berlin Sans FB" panose="020E0602020502020306" pitchFamily="34" charset="0"/>
            </a:endParaRPr>
          </a:p>
          <a:p>
            <a:r>
              <a:rPr lang="nl-NL" dirty="0">
                <a:latin typeface="Berlin Sans FB" panose="020E0602020502020306" pitchFamily="34" charset="0"/>
              </a:rPr>
              <a:t>LinkedIn is aanvulling op je CV</a:t>
            </a:r>
          </a:p>
          <a:p>
            <a:r>
              <a:rPr lang="nl-NL" dirty="0" err="1">
                <a:latin typeface="Berlin Sans FB" panose="020E0602020502020306" pitchFamily="34" charset="0"/>
              </a:rPr>
              <a:t>CV's</a:t>
            </a:r>
            <a:r>
              <a:rPr lang="nl-NL" dirty="0">
                <a:latin typeface="Berlin Sans FB" panose="020E0602020502020306" pitchFamily="34" charset="0"/>
              </a:rPr>
              <a:t> worden inhoudelijker</a:t>
            </a:r>
          </a:p>
          <a:p>
            <a:r>
              <a:rPr lang="nl-NL" dirty="0">
                <a:latin typeface="Berlin Sans FB" panose="020E0602020502020306" pitchFamily="34" charset="0"/>
              </a:rPr>
              <a:t>LinkedIn, zorg dat je gevonden wordt</a:t>
            </a:r>
          </a:p>
          <a:p>
            <a:r>
              <a:rPr lang="nl-NL" dirty="0">
                <a:latin typeface="Berlin Sans FB" panose="020E0602020502020306" pitchFamily="34" charset="0"/>
              </a:rPr>
              <a:t>Messaging solliciteren</a:t>
            </a:r>
          </a:p>
          <a:p>
            <a:r>
              <a:rPr lang="nl-NL" dirty="0">
                <a:latin typeface="Berlin Sans FB" panose="020E0602020502020306" pitchFamily="34" charset="0"/>
              </a:rPr>
              <a:t>Specifieke skills worden belangrijk</a:t>
            </a:r>
          </a:p>
          <a:p>
            <a:r>
              <a:rPr lang="nl-NL" dirty="0">
                <a:latin typeface="Berlin Sans FB" panose="020E0602020502020306" pitchFamily="34" charset="0"/>
              </a:rPr>
              <a:t>Personeel via personeel</a:t>
            </a:r>
          </a:p>
          <a:p>
            <a:r>
              <a:rPr lang="nl-NL" dirty="0">
                <a:latin typeface="Berlin Sans FB" panose="020E0602020502020306" pitchFamily="34" charset="0"/>
              </a:rPr>
              <a:t>Video solliciteren</a:t>
            </a:r>
          </a:p>
          <a:p>
            <a:r>
              <a:rPr lang="nl-NL" dirty="0">
                <a:latin typeface="Berlin Sans FB" panose="020E0602020502020306" pitchFamily="34" charset="0"/>
              </a:rPr>
              <a:t>Online solliciteren</a:t>
            </a:r>
          </a:p>
          <a:p>
            <a:r>
              <a:rPr lang="nl-NL" dirty="0">
                <a:latin typeface="Berlin Sans FB" panose="020E0602020502020306" pitchFamily="34" charset="0"/>
              </a:rPr>
              <a:t>Gebruik van Big Data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70441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46060"/>
            <a:ext cx="384998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58" y="4581128"/>
            <a:ext cx="372650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23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Wat gaan we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>
                <a:latin typeface="Berlin Sans FB" panose="020E0602020502020306" pitchFamily="34" charset="0"/>
              </a:rPr>
              <a:t>Waarom Scouting/nevenactiviteiten?</a:t>
            </a:r>
          </a:p>
          <a:p>
            <a:r>
              <a:rPr lang="nl-NL" dirty="0">
                <a:latin typeface="Berlin Sans FB" panose="020E0602020502020306" pitchFamily="34" charset="0"/>
              </a:rPr>
              <a:t>Korte introductie: verschillende soorten leren</a:t>
            </a:r>
          </a:p>
          <a:p>
            <a:r>
              <a:rPr lang="nl-NL" dirty="0">
                <a:latin typeface="Berlin Sans FB" panose="020E0602020502020306" pitchFamily="34" charset="0"/>
              </a:rPr>
              <a:t>De brief</a:t>
            </a:r>
          </a:p>
          <a:p>
            <a:r>
              <a:rPr lang="nl-NL" dirty="0">
                <a:latin typeface="Berlin Sans FB" panose="020E0602020502020306" pitchFamily="34" charset="0"/>
              </a:rPr>
              <a:t>Het CV</a:t>
            </a:r>
          </a:p>
          <a:p>
            <a:r>
              <a:rPr lang="nl-NL" dirty="0">
                <a:latin typeface="Berlin Sans FB" panose="020E0602020502020306" pitchFamily="34" charset="0"/>
              </a:rPr>
              <a:t>Nevenactiviteiten op je CV</a:t>
            </a:r>
          </a:p>
          <a:p>
            <a:r>
              <a:rPr lang="nl-NL" dirty="0">
                <a:latin typeface="Berlin Sans FB" panose="020E0602020502020306" pitchFamily="34" charset="0"/>
              </a:rPr>
              <a:t>Solliciteren in 2017</a:t>
            </a:r>
          </a:p>
          <a:p>
            <a:endParaRPr lang="nl-NL" dirty="0"/>
          </a:p>
        </p:txBody>
      </p:sp>
      <p:pic>
        <p:nvPicPr>
          <p:cNvPr id="3076" name="Picture 4" descr="Afbeeldingsresultaat voor agen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572000" cy="258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2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Waarom Scouting?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Wat voegt Scouting toe aan je CV / je persoonlijke ontwikkeling?</a:t>
            </a:r>
          </a:p>
        </p:txBody>
      </p:sp>
    </p:spTree>
    <p:extLst>
      <p:ext uri="{BB962C8B-B14F-4D97-AF65-F5344CB8AC3E}">
        <p14:creationId xmlns:p14="http://schemas.microsoft.com/office/powerpoint/2010/main" val="119188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Wat is leren?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7A8D7C-FFB3-4053-8685-053F97B73447}"/>
              </a:ext>
            </a:extLst>
          </p:cNvPr>
          <p:cNvSpPr txBox="1"/>
          <p:nvPr/>
        </p:nvSpPr>
        <p:spPr>
          <a:xfrm>
            <a:off x="-36512" y="6631468"/>
            <a:ext cx="18517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/>
              <a:t>Bron: Kolb’s Learning Cycle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B051F48-8BDF-45F2-A821-CB2200516D72}"/>
              </a:ext>
            </a:extLst>
          </p:cNvPr>
          <p:cNvSpPr/>
          <p:nvPr/>
        </p:nvSpPr>
        <p:spPr>
          <a:xfrm>
            <a:off x="2338561" y="1919103"/>
            <a:ext cx="4032448" cy="3816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37EC42-5F8C-4A58-B074-AD593C38CD10}"/>
              </a:ext>
            </a:extLst>
          </p:cNvPr>
          <p:cNvSpPr txBox="1"/>
          <p:nvPr/>
        </p:nvSpPr>
        <p:spPr>
          <a:xfrm>
            <a:off x="3787963" y="1556792"/>
            <a:ext cx="113364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fase 1</a:t>
            </a:r>
          </a:p>
          <a:p>
            <a:pPr algn="ctr"/>
            <a:r>
              <a:rPr lang="nl-NL" dirty="0"/>
              <a:t>concreet </a:t>
            </a:r>
          </a:p>
          <a:p>
            <a:pPr algn="ctr"/>
            <a:r>
              <a:rPr lang="nl-NL" dirty="0"/>
              <a:t>ervaren</a:t>
            </a:r>
            <a:br>
              <a:rPr lang="nl-NL" dirty="0"/>
            </a:br>
            <a:r>
              <a:rPr lang="nl-NL" i="1" dirty="0">
                <a:solidFill>
                  <a:schemeClr val="accent1"/>
                </a:solidFill>
              </a:rPr>
              <a:t>doen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4C4F16-77C3-480E-969E-B6DC8191C17B}"/>
              </a:ext>
            </a:extLst>
          </p:cNvPr>
          <p:cNvSpPr txBox="1"/>
          <p:nvPr/>
        </p:nvSpPr>
        <p:spPr>
          <a:xfrm>
            <a:off x="3473777" y="5208364"/>
            <a:ext cx="176202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fase 3</a:t>
            </a:r>
          </a:p>
          <a:p>
            <a:pPr algn="ctr"/>
            <a:r>
              <a:rPr lang="nl-NL" dirty="0"/>
              <a:t>abstracte</a:t>
            </a:r>
          </a:p>
          <a:p>
            <a:pPr algn="ctr"/>
            <a:r>
              <a:rPr lang="nl-NL" dirty="0"/>
              <a:t>begripsvorming</a:t>
            </a:r>
            <a:br>
              <a:rPr lang="nl-NL" dirty="0"/>
            </a:br>
            <a:r>
              <a:rPr lang="nl-NL" i="1" dirty="0">
                <a:solidFill>
                  <a:schemeClr val="accent1"/>
                </a:solidFill>
              </a:rPr>
              <a:t>denken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2CF285-E8E7-4E1E-973A-851D4C898012}"/>
              </a:ext>
            </a:extLst>
          </p:cNvPr>
          <p:cNvSpPr txBox="1"/>
          <p:nvPr/>
        </p:nvSpPr>
        <p:spPr>
          <a:xfrm>
            <a:off x="5749483" y="3356992"/>
            <a:ext cx="177484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fase 2</a:t>
            </a:r>
          </a:p>
          <a:p>
            <a:pPr algn="ctr"/>
            <a:r>
              <a:rPr lang="nl-NL" dirty="0"/>
              <a:t>waarnemen en </a:t>
            </a:r>
          </a:p>
          <a:p>
            <a:pPr algn="ctr"/>
            <a:r>
              <a:rPr lang="nl-NL" dirty="0"/>
              <a:t>overdenken</a:t>
            </a:r>
            <a:br>
              <a:rPr lang="nl-NL" dirty="0"/>
            </a:br>
            <a:r>
              <a:rPr lang="nl-NL" i="1" dirty="0">
                <a:solidFill>
                  <a:schemeClr val="accent1"/>
                </a:solidFill>
              </a:rPr>
              <a:t>reflecteren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FE28E4-E617-44BF-9AC0-2A7078E791B9}"/>
              </a:ext>
            </a:extLst>
          </p:cNvPr>
          <p:cNvSpPr txBox="1"/>
          <p:nvPr/>
        </p:nvSpPr>
        <p:spPr>
          <a:xfrm>
            <a:off x="1187624" y="3356992"/>
            <a:ext cx="178767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fase 4</a:t>
            </a:r>
          </a:p>
          <a:p>
            <a:pPr algn="ctr"/>
            <a:r>
              <a:rPr lang="nl-NL" dirty="0"/>
              <a:t>actief</a:t>
            </a:r>
          </a:p>
          <a:p>
            <a:pPr algn="ctr"/>
            <a:r>
              <a:rPr lang="nl-NL" dirty="0"/>
              <a:t>experimenteren</a:t>
            </a:r>
            <a:br>
              <a:rPr lang="nl-NL" dirty="0"/>
            </a:br>
            <a:r>
              <a:rPr lang="nl-NL" i="1" dirty="0">
                <a:solidFill>
                  <a:schemeClr val="accent1"/>
                </a:solidFill>
              </a:rPr>
              <a:t>opnieuw doen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910C0DE-E27E-462A-B607-E0969CE5255C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4354785" y="2757121"/>
            <a:ext cx="3" cy="245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B267AC1-D4E8-4DF9-B126-0DAC1A180685}"/>
              </a:ext>
            </a:extLst>
          </p:cNvPr>
          <p:cNvCxnSpPr>
            <a:stCxn id="9" idx="3"/>
            <a:endCxn id="8" idx="1"/>
          </p:cNvCxnSpPr>
          <p:nvPr/>
        </p:nvCxnSpPr>
        <p:spPr>
          <a:xfrm>
            <a:off x="2975294" y="3957157"/>
            <a:ext cx="2774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FA2966-E582-4DAA-9CC7-3B37F575F1D9}"/>
              </a:ext>
            </a:extLst>
          </p:cNvPr>
          <p:cNvSpPr txBox="1"/>
          <p:nvPr/>
        </p:nvSpPr>
        <p:spPr>
          <a:xfrm>
            <a:off x="3033002" y="30739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doeners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490AEF-FFD7-4EE9-A2E5-9F1ECFFB9F73}"/>
              </a:ext>
            </a:extLst>
          </p:cNvPr>
          <p:cNvSpPr txBox="1"/>
          <p:nvPr/>
        </p:nvSpPr>
        <p:spPr>
          <a:xfrm>
            <a:off x="4472144" y="2960825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reflecterende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mensen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221C26B-1E16-4039-B912-26D2778C954B}"/>
              </a:ext>
            </a:extLst>
          </p:cNvPr>
          <p:cNvSpPr txBox="1"/>
          <p:nvPr/>
        </p:nvSpPr>
        <p:spPr>
          <a:xfrm>
            <a:off x="4483026" y="4234810"/>
            <a:ext cx="150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theoretische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mensen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(hoe?)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D1DF43-6F05-4DB5-AB99-68C75DA4166A}"/>
              </a:ext>
            </a:extLst>
          </p:cNvPr>
          <p:cNvSpPr txBox="1"/>
          <p:nvPr/>
        </p:nvSpPr>
        <p:spPr>
          <a:xfrm>
            <a:off x="2951837" y="4234482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practische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mensen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(waarom?)</a:t>
            </a:r>
          </a:p>
        </p:txBody>
      </p:sp>
    </p:spTree>
    <p:extLst>
      <p:ext uri="{BB962C8B-B14F-4D97-AF65-F5344CB8AC3E}">
        <p14:creationId xmlns:p14="http://schemas.microsoft.com/office/powerpoint/2010/main" val="309392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Verschillende soorten leren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i="1" dirty="0"/>
              <a:t>“Bij ‘leren’ wordt vaak gedacht aan kennis en vaardigheden, maar de competenties die kinderen bij Scouting ontwikkelen zijn ook gericht op het </a:t>
            </a:r>
            <a:r>
              <a:rPr lang="nl-NL" sz="1800" i="1" u="sng" dirty="0"/>
              <a:t>sociale aspect</a:t>
            </a:r>
            <a:r>
              <a:rPr lang="nl-NL" sz="1800" i="1" dirty="0"/>
              <a:t>. </a:t>
            </a:r>
            <a:r>
              <a:rPr lang="nl-NL" sz="1800" i="1" u="sng" dirty="0"/>
              <a:t>Samenwerken</a:t>
            </a:r>
            <a:r>
              <a:rPr lang="nl-NL" sz="1800" i="1" dirty="0"/>
              <a:t>, zorgen voor elkaar, respect voor de omgeving; dat zijn belangrijke aandachtsgebieden van het Scoutingprogramma.</a:t>
            </a:r>
          </a:p>
          <a:p>
            <a:pPr marL="0" indent="0">
              <a:buNone/>
            </a:pPr>
            <a:endParaRPr lang="nl-NL" sz="1800" i="1" dirty="0"/>
          </a:p>
          <a:p>
            <a:pPr marL="0" indent="0">
              <a:buNone/>
            </a:pPr>
            <a:r>
              <a:rPr lang="nl-NL" sz="1800" i="1" dirty="0"/>
              <a:t>De niet-formele manier van leren bij Scouting zit tussen formeel (op school, met vastgestelde doelen en eisen) en informeel (spontaan, in het dagelijks leven) leren in” </a:t>
            </a:r>
          </a:p>
          <a:p>
            <a:endParaRPr lang="nl-NL" sz="1800" dirty="0">
              <a:latin typeface="Berlin Sans FB" panose="020E0602020502020306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5104"/>
            <a:ext cx="4720704" cy="218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Verschillende soorten leren II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28800"/>
            <a:ext cx="5708352" cy="4994808"/>
          </a:xfrm>
          <a:prstGeom prst="rect">
            <a:avLst/>
          </a:prstGeom>
        </p:spPr>
      </p:pic>
      <p:sp>
        <p:nvSpPr>
          <p:cNvPr id="9" name="Pijl links 8"/>
          <p:cNvSpPr/>
          <p:nvPr/>
        </p:nvSpPr>
        <p:spPr>
          <a:xfrm>
            <a:off x="467544" y="4509120"/>
            <a:ext cx="1584176" cy="5760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53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Verschillende soorten leren III</a:t>
            </a:r>
          </a:p>
        </p:txBody>
      </p:sp>
    </p:spTree>
    <p:extLst>
      <p:ext uri="{BB962C8B-B14F-4D97-AF65-F5344CB8AC3E}">
        <p14:creationId xmlns:p14="http://schemas.microsoft.com/office/powerpoint/2010/main" val="141035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Waarom Scouting?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Berlin Sans FB" panose="020E0602020502020306" pitchFamily="34" charset="0"/>
              </a:rPr>
              <a:t>Nu nogmaals de vraag:</a:t>
            </a:r>
            <a:br>
              <a:rPr lang="nl-NL" dirty="0">
                <a:latin typeface="Berlin Sans FB" panose="020E0602020502020306" pitchFamily="34" charset="0"/>
              </a:rPr>
            </a:br>
            <a:r>
              <a:rPr lang="nl-NL" dirty="0">
                <a:latin typeface="Berlin Sans FB" panose="020E0602020502020306" pitchFamily="34" charset="0"/>
              </a:rPr>
              <a:t>Wat voegt Scouting toe aan je CV / je persoonlijke ontwikkeling?</a:t>
            </a:r>
          </a:p>
        </p:txBody>
      </p:sp>
    </p:spTree>
    <p:extLst>
      <p:ext uri="{BB962C8B-B14F-4D97-AF65-F5344CB8AC3E}">
        <p14:creationId xmlns:p14="http://schemas.microsoft.com/office/powerpoint/2010/main" val="12809652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NS Reaal huisstij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375</TotalTime>
  <Words>591</Words>
  <Application>Microsoft Office PowerPoint</Application>
  <PresentationFormat>Diavoorstelling (4:3)</PresentationFormat>
  <Paragraphs>120</Paragraphs>
  <Slides>27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Berlin Sans FB</vt:lpstr>
      <vt:lpstr>Calibri</vt:lpstr>
      <vt:lpstr>Impact</vt:lpstr>
      <vt:lpstr>Blank</vt:lpstr>
      <vt:lpstr>SCOUTING</vt:lpstr>
      <vt:lpstr>Even voorstellen</vt:lpstr>
      <vt:lpstr>Wat gaan we doen?</vt:lpstr>
      <vt:lpstr>Waarom Scouting?</vt:lpstr>
      <vt:lpstr>Wat is leren?</vt:lpstr>
      <vt:lpstr>Verschillende soorten leren</vt:lpstr>
      <vt:lpstr>Verschillende soorten leren II</vt:lpstr>
      <vt:lpstr>Verschillende soorten leren III</vt:lpstr>
      <vt:lpstr>Waarom Scouting?</vt:lpstr>
      <vt:lpstr>Tips voor je sollicitatiebrief</vt:lpstr>
      <vt:lpstr>PowerPoint-presentatie</vt:lpstr>
      <vt:lpstr>Opbouw van je brief</vt:lpstr>
      <vt:lpstr>Sollicitatiebrief uit de praktijk</vt:lpstr>
      <vt:lpstr>De opbouw van je CV</vt:lpstr>
      <vt:lpstr>Wat zijn nevenactiviteiten?</vt:lpstr>
      <vt:lpstr>Waarom nevenactiviteiten op je CV?</vt:lpstr>
      <vt:lpstr>Nevenactiviteiten op je CV</vt:lpstr>
      <vt:lpstr>Waar horen ze te staan?</vt:lpstr>
      <vt:lpstr>Maar hoe dan?</vt:lpstr>
      <vt:lpstr>PowerPoint-presentatie</vt:lpstr>
      <vt:lpstr>PowerPoint-presentatie</vt:lpstr>
      <vt:lpstr>CV’s: aan de slag!</vt:lpstr>
      <vt:lpstr>PowerPoint-presentatie</vt:lpstr>
      <vt:lpstr>PowerPoint-presentatie</vt:lpstr>
      <vt:lpstr>PowerPoint-presentatie</vt:lpstr>
      <vt:lpstr>PowerPoint-presentatie</vt:lpstr>
      <vt:lpstr>Solliciteren anno 2017</vt:lpstr>
    </vt:vector>
  </TitlesOfParts>
  <Company>SNS Bank N.V.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SCOUTING</dc:title>
  <dc:creator>Bovens-Wisse, M. (Marjolein)</dc:creator>
  <cp:lastModifiedBy>Akkermans, Marjolein</cp:lastModifiedBy>
  <cp:revision>17</cp:revision>
  <dcterms:created xsi:type="dcterms:W3CDTF">2017-09-20T07:23:03Z</dcterms:created>
  <dcterms:modified xsi:type="dcterms:W3CDTF">2017-12-21T13:18:17Z</dcterms:modified>
</cp:coreProperties>
</file>