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6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8" r:id="rId15"/>
    <p:sldId id="265" r:id="rId16"/>
    <p:sldId id="266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9648"/>
    <a:srgbClr val="217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BC2FF2-02C2-4E61-AED4-6C5BEB368198}" v="30" dt="2024-04-15T23:57:35.761"/>
    <p1510:client id="{72714C29-052C-4FB0-B88A-F9A3F4964835}" v="3" dt="2024-04-16T00:02:33.7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ebo Hobma" userId="S::wiebo.hobma@scouting.nl::760be8ed-8007-4006-a77c-3e0a3177f251" providerId="AD" clId="Web-{57BC2FF2-02C2-4E61-AED4-6C5BEB368198}"/>
    <pc:docChg chg="modSld">
      <pc:chgData name="Wiebo Hobma" userId="S::wiebo.hobma@scouting.nl::760be8ed-8007-4006-a77c-3e0a3177f251" providerId="AD" clId="Web-{57BC2FF2-02C2-4E61-AED4-6C5BEB368198}" dt="2024-04-15T23:57:34.073" v="26" actId="20577"/>
      <pc:docMkLst>
        <pc:docMk/>
      </pc:docMkLst>
      <pc:sldChg chg="modSp">
        <pc:chgData name="Wiebo Hobma" userId="S::wiebo.hobma@scouting.nl::760be8ed-8007-4006-a77c-3e0a3177f251" providerId="AD" clId="Web-{57BC2FF2-02C2-4E61-AED4-6C5BEB368198}" dt="2024-04-15T23:56:34.556" v="8" actId="20577"/>
        <pc:sldMkLst>
          <pc:docMk/>
          <pc:sldMk cId="4065223024" sldId="262"/>
        </pc:sldMkLst>
        <pc:spChg chg="mod">
          <ac:chgData name="Wiebo Hobma" userId="S::wiebo.hobma@scouting.nl::760be8ed-8007-4006-a77c-3e0a3177f251" providerId="AD" clId="Web-{57BC2FF2-02C2-4E61-AED4-6C5BEB368198}" dt="2024-04-15T23:56:34.556" v="8" actId="20577"/>
          <ac:spMkLst>
            <pc:docMk/>
            <pc:sldMk cId="4065223024" sldId="262"/>
            <ac:spMk id="4" creationId="{7159894F-6C45-7D44-7B10-EF5034D36DED}"/>
          </ac:spMkLst>
        </pc:spChg>
      </pc:sldChg>
      <pc:sldChg chg="modSp">
        <pc:chgData name="Wiebo Hobma" userId="S::wiebo.hobma@scouting.nl::760be8ed-8007-4006-a77c-3e0a3177f251" providerId="AD" clId="Web-{57BC2FF2-02C2-4E61-AED4-6C5BEB368198}" dt="2024-04-15T23:56:59.010" v="14" actId="20577"/>
        <pc:sldMkLst>
          <pc:docMk/>
          <pc:sldMk cId="1599041159" sldId="263"/>
        </pc:sldMkLst>
        <pc:spChg chg="mod">
          <ac:chgData name="Wiebo Hobma" userId="S::wiebo.hobma@scouting.nl::760be8ed-8007-4006-a77c-3e0a3177f251" providerId="AD" clId="Web-{57BC2FF2-02C2-4E61-AED4-6C5BEB368198}" dt="2024-04-15T23:56:59.010" v="14" actId="20577"/>
          <ac:spMkLst>
            <pc:docMk/>
            <pc:sldMk cId="1599041159" sldId="263"/>
            <ac:spMk id="4" creationId="{7159894F-6C45-7D44-7B10-EF5034D36DED}"/>
          </ac:spMkLst>
        </pc:spChg>
      </pc:sldChg>
      <pc:sldChg chg="modSp">
        <pc:chgData name="Wiebo Hobma" userId="S::wiebo.hobma@scouting.nl::760be8ed-8007-4006-a77c-3e0a3177f251" providerId="AD" clId="Web-{57BC2FF2-02C2-4E61-AED4-6C5BEB368198}" dt="2024-04-15T23:57:15.104" v="21" actId="20577"/>
        <pc:sldMkLst>
          <pc:docMk/>
          <pc:sldMk cId="2648338215" sldId="264"/>
        </pc:sldMkLst>
        <pc:spChg chg="mod">
          <ac:chgData name="Wiebo Hobma" userId="S::wiebo.hobma@scouting.nl::760be8ed-8007-4006-a77c-3e0a3177f251" providerId="AD" clId="Web-{57BC2FF2-02C2-4E61-AED4-6C5BEB368198}" dt="2024-04-15T23:57:15.104" v="21" actId="20577"/>
          <ac:spMkLst>
            <pc:docMk/>
            <pc:sldMk cId="2648338215" sldId="264"/>
            <ac:spMk id="4" creationId="{7159894F-6C45-7D44-7B10-EF5034D36DED}"/>
          </ac:spMkLst>
        </pc:spChg>
      </pc:sldChg>
      <pc:sldChg chg="modSp">
        <pc:chgData name="Wiebo Hobma" userId="S::wiebo.hobma@scouting.nl::760be8ed-8007-4006-a77c-3e0a3177f251" providerId="AD" clId="Web-{57BC2FF2-02C2-4E61-AED4-6C5BEB368198}" dt="2024-04-15T23:57:34.073" v="26" actId="20577"/>
        <pc:sldMkLst>
          <pc:docMk/>
          <pc:sldMk cId="3828608490" sldId="265"/>
        </pc:sldMkLst>
        <pc:spChg chg="mod">
          <ac:chgData name="Wiebo Hobma" userId="S::wiebo.hobma@scouting.nl::760be8ed-8007-4006-a77c-3e0a3177f251" providerId="AD" clId="Web-{57BC2FF2-02C2-4E61-AED4-6C5BEB368198}" dt="2024-04-15T23:57:34.073" v="26" actId="20577"/>
          <ac:spMkLst>
            <pc:docMk/>
            <pc:sldMk cId="3828608490" sldId="265"/>
            <ac:spMk id="4" creationId="{7159894F-6C45-7D44-7B10-EF5034D36DED}"/>
          </ac:spMkLst>
        </pc:spChg>
      </pc:sldChg>
    </pc:docChg>
  </pc:docChgLst>
  <pc:docChgLst>
    <pc:chgData name="Wiebo Hobma" userId="S::wiebo.hobma@scouting.nl::760be8ed-8007-4006-a77c-3e0a3177f251" providerId="AD" clId="Web-{72714C29-052C-4FB0-B88A-F9A3F4964835}"/>
    <pc:docChg chg="modSld">
      <pc:chgData name="Wiebo Hobma" userId="S::wiebo.hobma@scouting.nl::760be8ed-8007-4006-a77c-3e0a3177f251" providerId="AD" clId="Web-{72714C29-052C-4FB0-B88A-F9A3F4964835}" dt="2024-04-16T00:02:31.102" v="1" actId="20577"/>
      <pc:docMkLst>
        <pc:docMk/>
      </pc:docMkLst>
      <pc:sldChg chg="modSp">
        <pc:chgData name="Wiebo Hobma" userId="S::wiebo.hobma@scouting.nl::760be8ed-8007-4006-a77c-3e0a3177f251" providerId="AD" clId="Web-{72714C29-052C-4FB0-B88A-F9A3F4964835}" dt="2024-04-16T00:02:31.102" v="1" actId="20577"/>
        <pc:sldMkLst>
          <pc:docMk/>
          <pc:sldMk cId="2872899516" sldId="256"/>
        </pc:sldMkLst>
        <pc:spChg chg="mod">
          <ac:chgData name="Wiebo Hobma" userId="S::wiebo.hobma@scouting.nl::760be8ed-8007-4006-a77c-3e0a3177f251" providerId="AD" clId="Web-{72714C29-052C-4FB0-B88A-F9A3F4964835}" dt="2024-04-16T00:02:31.102" v="1" actId="20577"/>
          <ac:spMkLst>
            <pc:docMk/>
            <pc:sldMk cId="2872899516" sldId="256"/>
            <ac:spMk id="2" creationId="{42D99DB9-CD30-72F5-2C97-EA6FEC6EB7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8CA50-8B5F-407F-B1E5-48177865113F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96C9A-AC08-4C56-ABAD-53A6DB330AB1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603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WBTR: Binnen je vereniging of stichting is goed bestuur noodzakelijk en verplicht. Er gelden verschillende wettelijke eisen. Deze zijn vastgelegd in de Wet Bestuur en Toezicht Rechtspersonen (WBTR).</a:t>
            </a:r>
          </a:p>
          <a:p>
            <a:r>
              <a:rPr lang="nl-NL"/>
              <a:t>AVG:   Door de Algemene verordening gegevensbescherming (AVG) hebben organisaties die persoonsgegevens verzamelen en gebruiken meer verantwoordelijkheden gekregen. En de mensen van wie zij gegevens     </a:t>
            </a:r>
            <a:br>
              <a:rPr lang="nl-NL"/>
            </a:br>
            <a:r>
              <a:rPr lang="nl-NL"/>
              <a:t>          gebruiken hebben meer rechten gekregen. Houden organisaties zich niet aan de regels? Dan kunnen zij een boete krijgen. </a:t>
            </a:r>
          </a:p>
          <a:p>
            <a:r>
              <a:rPr lang="nl-NL"/>
              <a:t>UBO:  </a:t>
            </a:r>
            <a:r>
              <a:rPr lang="nl-NL" err="1"/>
              <a:t>UBO's</a:t>
            </a:r>
            <a:r>
              <a:rPr lang="nl-NL"/>
              <a:t> zijn de uiteindelijke eigenaren of personen die mogen beslissen in een organisatie. Denk aan mensen die meer dan 25% van de aandelen hebben in een bv. Of mensen die meer dan 25% eigenaar zijn van </a:t>
            </a:r>
            <a:br>
              <a:rPr lang="nl-NL"/>
            </a:br>
            <a:r>
              <a:rPr lang="nl-NL"/>
              <a:t>          een vof of maatschap, of meer dan 25% stemrecht bij een statutenwijziging van een stichting of vereniging.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96C9A-AC08-4C56-ABAD-53A6DB330AB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719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396C9A-AC08-4C56-ABAD-53A6DB330AB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9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gro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227B2-47AA-35E5-9356-5D95ED98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046" y="4553526"/>
            <a:ext cx="11619780" cy="1263073"/>
          </a:xfrm>
        </p:spPr>
        <p:txBody>
          <a:bodyPr anchor="b"/>
          <a:lstStyle>
            <a:lvl1pPr algn="ctr">
              <a:defRPr sz="6000">
                <a:solidFill>
                  <a:srgbClr val="0F9648"/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D79E2D-087D-A21B-688D-89B854FD3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046" y="5957454"/>
            <a:ext cx="11619780" cy="66523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1713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8249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64860E-D69D-81A0-E8C1-E73C9AF95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C1E8EA-A61F-559F-6532-B7A6B67F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822B6E-C2CA-3537-5EEA-D683BFC7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‹#›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22BED43-C03F-E68C-286B-4084EC32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4EA698-AA9F-9AA0-42BF-C238582B1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9623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D30921-6ECE-16E7-028E-877C2B87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9C6096-7E9A-1D00-A4F7-41A5CB2F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FAE77B-8F6A-8F68-4424-46054772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2390E231-DD3F-7149-AEAC-FC0D631F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6" y="1574402"/>
            <a:ext cx="7816272" cy="218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2" name="Ondertitel 2">
            <a:extLst>
              <a:ext uri="{FF2B5EF4-FFF2-40B4-BE49-F238E27FC236}">
                <a16:creationId xmlns:a16="http://schemas.microsoft.com/office/drawing/2014/main" id="{9D6BFADF-6A88-CA5C-5FE6-F13D016DD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292" y="3980872"/>
            <a:ext cx="7816272" cy="16256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2269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1000B2-6CC1-C974-93F1-84F11BCC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BF9C6B-938C-3467-172B-3153ECBD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66D276-C68C-69B7-7C38-C34BC0C9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5164723D-AAA8-0CCE-6A00-A4140266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1F657B7A-966D-F4CF-D5B7-E2E846293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947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je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EA7E6B29-3EEA-2635-9C50-6056624BA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CFAD255-79F1-1D71-D967-3CB4DB009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7297B69-45EF-8782-D688-560A5965D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itel 1">
            <a:extLst>
              <a:ext uri="{FF2B5EF4-FFF2-40B4-BE49-F238E27FC236}">
                <a16:creationId xmlns:a16="http://schemas.microsoft.com/office/drawing/2014/main" id="{E2E8EA2D-B984-AE48-A120-03C406D69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11" name="Tijdelijke aanduiding voor tekst 2">
            <a:extLst>
              <a:ext uri="{FF2B5EF4-FFF2-40B4-BE49-F238E27FC236}">
                <a16:creationId xmlns:a16="http://schemas.microsoft.com/office/drawing/2014/main" id="{8F6EF293-F334-FC5E-4B57-9D67857B5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0739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ars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AEC608D-4624-AEE8-FFE1-A65C0ACF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EA791A5-D983-7400-DBFB-9BDE268E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E57B02-EE28-9481-6426-BC11EF03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‹#›</a:t>
            </a:fld>
            <a:endParaRPr lang="nl-NL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56B6687F-DDE3-E19C-E0CB-08527683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13BE9CB2-5BC6-7D20-A200-FA85EA19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888923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D30921-6ECE-16E7-028E-877C2B87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9C6096-7E9A-1D00-A4F7-41A5CB2F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FAE77B-8F6A-8F68-4424-46054772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2390E231-DD3F-7149-AEAC-FC0D631F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C8DA6D1F-1AE6-CE58-18C8-AFCCA0B94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36842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4D99A29-57CE-DA5C-28DA-BC9532CF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32F6C1-5244-BDB1-3179-135C3EEC1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83D741-DE28-4CF4-DBC6-9B2795298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29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0823B-42C1-445A-8297-7066970F60AE}" type="datetimeFigureOut">
              <a:rPr lang="nl-NL" smtClean="0"/>
              <a:t>15-4-2024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4DFE19-E624-762A-F392-EB9391D0E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5982" y="63563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434965-1F24-B1CD-B6D7-E32B0F007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6273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F28F23-14CB-4BDA-A3A5-DBB280AC5E7D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61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1" r:id="rId4"/>
    <p:sldLayoutId id="2147483653" r:id="rId5"/>
    <p:sldLayoutId id="2147483655" r:id="rId6"/>
    <p:sldLayoutId id="214748365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99DB9-CD30-72F5-2C97-EA6FEC6EB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129" y="5062890"/>
            <a:ext cx="11619780" cy="1263073"/>
          </a:xfrm>
        </p:spPr>
        <p:txBody>
          <a:bodyPr>
            <a:normAutofit fontScale="90000"/>
          </a:bodyPr>
          <a:lstStyle/>
          <a:p>
            <a:r>
              <a:rPr lang="nl-NL">
                <a:latin typeface="Impact"/>
              </a:rPr>
              <a:t>Regio/admiraliteit  </a:t>
            </a:r>
            <a:br>
              <a:rPr lang="nl-NL">
                <a:latin typeface="Impact"/>
              </a:rPr>
            </a:br>
            <a:r>
              <a:rPr lang="nl-NL">
                <a:latin typeface="Impact"/>
              </a:rPr>
              <a:t>van stichting naar vereniging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337218-9D18-B8A2-5992-98ED06F658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00142" y="5816599"/>
            <a:ext cx="1558891" cy="665235"/>
          </a:xfrm>
        </p:spPr>
        <p:txBody>
          <a:bodyPr/>
          <a:lstStyle/>
          <a:p>
            <a:r>
              <a:rPr lang="nl-NL"/>
              <a:t>2024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289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E7690-E60F-BF97-3D60-6A30C242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Situatie 2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159894F-6C45-7D44-7B10-EF5034D36DED}"/>
              </a:ext>
            </a:extLst>
          </p:cNvPr>
          <p:cNvSpPr txBox="1">
            <a:spLocks/>
          </p:cNvSpPr>
          <p:nvPr/>
        </p:nvSpPr>
        <p:spPr>
          <a:xfrm>
            <a:off x="607292" y="1571614"/>
            <a:ext cx="10319326" cy="516209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 startAt="5"/>
            </a:pPr>
            <a:r>
              <a:rPr lang="nl-NL"/>
              <a:t>De Admiraliteit inventariseert haar rechtspersonen 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nl-NL"/>
              <a:t>Keuze maken wat er met de bestaande rechtspersonen moet gaan gebeuren</a:t>
            </a:r>
          </a:p>
          <a:p>
            <a:pPr marL="514350" indent="-514350">
              <a:buFont typeface="+mj-lt"/>
              <a:buAutoNum type="arabicParenR" startAt="5"/>
            </a:pPr>
            <a:r>
              <a:rPr lang="nl-NL"/>
              <a:t>Oprichten interregionale admiraliteitsvereniging</a:t>
            </a:r>
          </a:p>
          <a:p>
            <a:pPr lvl="1"/>
            <a:r>
              <a:rPr lang="nl-NL">
                <a:latin typeface="Arial"/>
                <a:cs typeface="Arial"/>
              </a:rPr>
              <a:t>Opstellen statuten en bestuursreglement</a:t>
            </a:r>
            <a:endParaRPr lang="nl-NL"/>
          </a:p>
          <a:p>
            <a:pPr lvl="1"/>
            <a:r>
              <a:rPr lang="nl-NL"/>
              <a:t>Goedkeuring admiraliteitsraad</a:t>
            </a:r>
          </a:p>
          <a:p>
            <a:pPr lvl="1"/>
            <a:r>
              <a:rPr lang="nl-NL"/>
              <a:t>Verkiezen admiraliteitsbestuur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nl-NL"/>
              <a:t> Passeren akte bij notaris + inschrijving KvK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nl-NL"/>
              <a:t>Afspraken maken met de regio’s en vastleggen in convenanten</a:t>
            </a:r>
          </a:p>
          <a:p>
            <a:pPr lvl="1"/>
            <a:r>
              <a:rPr lang="nl-NL"/>
              <a:t>Contributie</a:t>
            </a:r>
          </a:p>
          <a:p>
            <a:pPr lvl="1"/>
            <a:r>
              <a:rPr lang="nl-NL"/>
              <a:t>Taakverdeling trainingen etc.</a:t>
            </a:r>
          </a:p>
          <a:p>
            <a:pPr lvl="1"/>
            <a:r>
              <a:rPr lang="nl-NL"/>
              <a:t>Afstemming activiteiten etc.</a:t>
            </a:r>
          </a:p>
        </p:txBody>
      </p:sp>
    </p:spTree>
    <p:extLst>
      <p:ext uri="{BB962C8B-B14F-4D97-AF65-F5344CB8AC3E}">
        <p14:creationId xmlns:p14="http://schemas.microsoft.com/office/powerpoint/2010/main" val="264833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8D56B4-60A7-10A5-92F9-B4C5CBD82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Situatie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30433A2-CF41-CA02-FA4C-90CAAF10D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5036818"/>
          </a:xfrm>
        </p:spPr>
        <p:txBody>
          <a:bodyPr>
            <a:normAutofit lnSpcReduction="10000"/>
          </a:bodyPr>
          <a:lstStyle/>
          <a:p>
            <a:r>
              <a:rPr lang="nl-NL"/>
              <a:t>De Interregionale Admiraliteit is een vereniging</a:t>
            </a:r>
          </a:p>
          <a:p>
            <a:r>
              <a:rPr lang="nl-NL"/>
              <a:t>Leden zijn de </a:t>
            </a:r>
            <a:r>
              <a:rPr lang="nl-NL" u="sng"/>
              <a:t>waterscoutinggroepen</a:t>
            </a:r>
            <a:r>
              <a:rPr lang="nl-NL"/>
              <a:t> in een bepaald vaargebied</a:t>
            </a:r>
          </a:p>
          <a:p>
            <a:r>
              <a:rPr lang="nl-NL"/>
              <a:t>De leden kiezen een admiraliteitsbestuur (één stem per groep)</a:t>
            </a:r>
          </a:p>
          <a:p>
            <a:r>
              <a:rPr lang="nl-NL"/>
              <a:t>De waterscoutinggroepen zijn </a:t>
            </a:r>
            <a:r>
              <a:rPr lang="nl-NL" u="sng"/>
              <a:t>ook</a:t>
            </a:r>
            <a:r>
              <a:rPr lang="nl-NL"/>
              <a:t> lid van een Regio</a:t>
            </a:r>
          </a:p>
          <a:p>
            <a:r>
              <a:rPr lang="nl-NL"/>
              <a:t>De belangenvertegenwoordiging naar de landelijke raad loopt via de regio waar ze lid van zijn</a:t>
            </a:r>
          </a:p>
          <a:p>
            <a:r>
              <a:rPr lang="nl-NL"/>
              <a:t>De niet water gerelateerde ondersteuning van de waterscoutinggroepen loopt via de regio</a:t>
            </a:r>
          </a:p>
          <a:p>
            <a:r>
              <a:rPr lang="nl-NL"/>
              <a:t>De water gerelateerde ondersteuning loopt via de Interregionale Admiraliteit</a:t>
            </a:r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689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E7690-E60F-BF97-3D60-6A30C242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Situatie 3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1C247C-3182-F4E4-812F-B9BFAFF13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8268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/>
              <a:t>De regio wordt een vereniging zonder admiraliteit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159894F-6C45-7D44-7B10-EF5034D36DED}"/>
              </a:ext>
            </a:extLst>
          </p:cNvPr>
          <p:cNvSpPr txBox="1">
            <a:spLocks/>
          </p:cNvSpPr>
          <p:nvPr/>
        </p:nvSpPr>
        <p:spPr>
          <a:xfrm>
            <a:off x="607292" y="2535109"/>
            <a:ext cx="10319326" cy="41985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nl-NL"/>
              <a:t>Inventarisatie van de regiosituatie. Welke rechtspersonen zijn er?</a:t>
            </a:r>
          </a:p>
          <a:p>
            <a:pPr marL="514350" indent="-514350">
              <a:buFont typeface="+mj-lt"/>
              <a:buAutoNum type="arabicParenR"/>
            </a:pPr>
            <a:r>
              <a:rPr lang="nl-NL"/>
              <a:t>Keuze maken wat er met de bestaande rechtspersonen moet gaan gebeuren</a:t>
            </a:r>
          </a:p>
          <a:p>
            <a:pPr marL="514350" indent="-514350">
              <a:buFont typeface="+mj-lt"/>
              <a:buAutoNum type="arabicParenR"/>
            </a:pPr>
            <a:r>
              <a:rPr lang="nl-NL"/>
              <a:t>Oprichten vereniging</a:t>
            </a:r>
          </a:p>
          <a:p>
            <a:pPr lvl="1"/>
            <a:r>
              <a:rPr lang="nl-NL">
                <a:latin typeface="Arial"/>
                <a:cs typeface="Arial"/>
              </a:rPr>
              <a:t>Opstellen statuten en bestuursreglement</a:t>
            </a:r>
            <a:endParaRPr lang="nl-NL"/>
          </a:p>
          <a:p>
            <a:pPr lvl="1"/>
            <a:r>
              <a:rPr lang="nl-NL"/>
              <a:t>Goedkeuring regioraad</a:t>
            </a:r>
          </a:p>
          <a:p>
            <a:pPr lvl="1"/>
            <a:r>
              <a:rPr lang="nl-NL"/>
              <a:t>Verkiezen regiobestuur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nl-NL"/>
              <a:t> Passeren akte bij notaris + inschrijving KvK</a:t>
            </a:r>
          </a:p>
        </p:txBody>
      </p:sp>
    </p:spTree>
    <p:extLst>
      <p:ext uri="{BB962C8B-B14F-4D97-AF65-F5344CB8AC3E}">
        <p14:creationId xmlns:p14="http://schemas.microsoft.com/office/powerpoint/2010/main" val="3828608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E22D0B-B84F-0472-2852-FF1D3C87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Vragen?</a:t>
            </a:r>
          </a:p>
        </p:txBody>
      </p:sp>
      <p:pic>
        <p:nvPicPr>
          <p:cNvPr id="9" name="Tijdelijke aanduiding voor inhoud 8">
            <a:extLst>
              <a:ext uri="{FF2B5EF4-FFF2-40B4-BE49-F238E27FC236}">
                <a16:creationId xmlns:a16="http://schemas.microsoft.com/office/drawing/2014/main" id="{10E5DD59-ED7A-5086-44D0-929A2406A7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035" y="2062888"/>
            <a:ext cx="6942434" cy="4210050"/>
          </a:xfrm>
        </p:spPr>
      </p:pic>
    </p:spTree>
    <p:extLst>
      <p:ext uri="{BB962C8B-B14F-4D97-AF65-F5344CB8AC3E}">
        <p14:creationId xmlns:p14="http://schemas.microsoft.com/office/powerpoint/2010/main" val="200029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02CB48-351A-3CBC-B26B-E7231FBB3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Waarom deze verandering?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0339FE-BE96-3F71-1494-BDEC2D902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1506974" cy="4209202"/>
          </a:xfrm>
        </p:spPr>
        <p:txBody>
          <a:bodyPr>
            <a:normAutofit/>
          </a:bodyPr>
          <a:lstStyle/>
          <a:p>
            <a:r>
              <a:rPr lang="nl-NL"/>
              <a:t>Verandering in wet- en regelgeving vraagt om een duidelijke organisatiestructuur/juridische structuur</a:t>
            </a:r>
          </a:p>
          <a:p>
            <a:pPr lvl="1"/>
            <a:r>
              <a:rPr lang="nl-NL"/>
              <a:t>WBTR (Wet Bestuur en Toezicht Rechtspersonen)</a:t>
            </a:r>
          </a:p>
          <a:p>
            <a:pPr lvl="1"/>
            <a:r>
              <a:rPr lang="nl-NL"/>
              <a:t>AVG (Algemene verordening gegevensbescherming)</a:t>
            </a:r>
          </a:p>
          <a:p>
            <a:pPr lvl="1"/>
            <a:r>
              <a:rPr lang="nl-NL"/>
              <a:t>UBO (Ultimate </a:t>
            </a:r>
            <a:r>
              <a:rPr lang="nl-NL" err="1"/>
              <a:t>Beneficial</a:t>
            </a:r>
            <a:r>
              <a:rPr lang="nl-NL"/>
              <a:t> </a:t>
            </a:r>
            <a:r>
              <a:rPr lang="nl-NL" err="1"/>
              <a:t>Owners</a:t>
            </a:r>
            <a:r>
              <a:rPr lang="nl-NL"/>
              <a:t>)</a:t>
            </a:r>
          </a:p>
          <a:p>
            <a:r>
              <a:rPr lang="nl-NL"/>
              <a:t>Claimgedrag in de maatschappij is toegenomen</a:t>
            </a:r>
          </a:p>
          <a:p>
            <a:r>
              <a:rPr lang="nl-NL"/>
              <a:t>De vereniging als rechtspersoon past beter bij de huidige organisatie</a:t>
            </a:r>
          </a:p>
          <a:p>
            <a:r>
              <a:rPr lang="nl-NL"/>
              <a:t>Een vereniging is makkelijker op te richten dan vroeger</a:t>
            </a:r>
          </a:p>
          <a:p>
            <a:r>
              <a:rPr lang="nl-NL"/>
              <a:t>Een vereniging is in beginsel een democratischere rechtspersoon</a:t>
            </a:r>
          </a:p>
          <a:p>
            <a:endParaRPr lang="nl-NL"/>
          </a:p>
          <a:p>
            <a:pPr lvl="1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892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002CD3-0CAC-05FE-8019-78CADE28A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vereniging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0FC1BE-045B-C272-78BB-C90990C5F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Volgens de wet is een vereniging </a:t>
            </a:r>
            <a:r>
              <a:rPr lang="nl-NL" b="1"/>
              <a:t>een rechtspersoon met leden</a:t>
            </a:r>
            <a:r>
              <a:rPr lang="nl-NL"/>
              <a:t>. Een vereniging organiseert activiteiten om samen met de leden een wens of doel te bereiken. Denk aan sporten, muziek maken of Scouting!</a:t>
            </a:r>
          </a:p>
          <a:p>
            <a:r>
              <a:rPr lang="nl-NL"/>
              <a:t>De algemene ledenvergadering (Regioraad) kiest een (Regio)bestuur</a:t>
            </a:r>
          </a:p>
          <a:p>
            <a:r>
              <a:rPr lang="nl-NL"/>
              <a:t>De leden bij de Regiovereniging zijn de </a:t>
            </a:r>
            <a:r>
              <a:rPr lang="nl-NL" u="sng"/>
              <a:t>Scoutinggroepen</a:t>
            </a:r>
            <a:r>
              <a:rPr lang="nl-NL"/>
              <a:t> in een bepaald geografisch gebied</a:t>
            </a:r>
          </a:p>
          <a:p>
            <a:r>
              <a:rPr lang="nl-NL"/>
              <a:t>Alle leden (groepen) hebben één stem</a:t>
            </a:r>
          </a:p>
        </p:txBody>
      </p:sp>
    </p:spTree>
    <p:extLst>
      <p:ext uri="{BB962C8B-B14F-4D97-AF65-F5344CB8AC3E}">
        <p14:creationId xmlns:p14="http://schemas.microsoft.com/office/powerpoint/2010/main" val="384868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5B2CA-AF03-6621-2571-C2193CB1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Drie vormen regio en waterscouting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199B5B-7A6F-C8B9-D340-8227BF307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Situatie 1:</a:t>
            </a:r>
          </a:p>
          <a:p>
            <a:r>
              <a:rPr lang="nl-NL"/>
              <a:t>Alle waterscoutinggroepen komen uit één regio</a:t>
            </a:r>
          </a:p>
          <a:p>
            <a:r>
              <a:rPr lang="nl-NL"/>
              <a:t>Regionale Admiraliteit (RA) is een team onder de regio</a:t>
            </a:r>
          </a:p>
          <a:p>
            <a:r>
              <a:rPr lang="nl-NL"/>
              <a:t>RA is geen zelfstandige juridische entiteit</a:t>
            </a:r>
          </a:p>
          <a:p>
            <a:r>
              <a:rPr lang="nl-NL"/>
              <a:t>Admiraal (voorzitter/coördinator RA zit in het regiobestuur </a:t>
            </a:r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4253D2C6-E66B-8F49-D912-D9E9EF432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263" y="4076232"/>
            <a:ext cx="41529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569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5B2CA-AF03-6621-2571-C2193CB1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Drie vormen regio en waterscouting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199B5B-7A6F-C8B9-D340-8227BF307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Situatie 2:</a:t>
            </a:r>
          </a:p>
          <a:p>
            <a:r>
              <a:rPr lang="nl-NL"/>
              <a:t>De waterscoutinggroepen komen uit verschillende regio’s</a:t>
            </a:r>
          </a:p>
          <a:p>
            <a:r>
              <a:rPr lang="nl-NL"/>
              <a:t>De Interregionale Admiraliteit (IRA) is een zelfstandige juridische entiteit</a:t>
            </a:r>
          </a:p>
          <a:p>
            <a:r>
              <a:rPr lang="nl-NL"/>
              <a:t>Afspraken tussen de regio’s en IRA worden vastgelegd in convenanten</a:t>
            </a:r>
          </a:p>
          <a:p>
            <a:r>
              <a:rPr lang="nl-NL"/>
              <a:t>Elke regio heeft een bestuurslid met de portefeuille waterscouting</a:t>
            </a:r>
          </a:p>
          <a:p>
            <a:r>
              <a:rPr lang="nl-NL"/>
              <a:t>Admiraal is voorzitter/coördinator IRA  </a:t>
            </a:r>
          </a:p>
        </p:txBody>
      </p:sp>
    </p:spTree>
    <p:extLst>
      <p:ext uri="{BB962C8B-B14F-4D97-AF65-F5344CB8AC3E}">
        <p14:creationId xmlns:p14="http://schemas.microsoft.com/office/powerpoint/2010/main" val="348459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5B2CA-AF03-6621-2571-C2193CB1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Drie vormen regio en waterscouting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199B5B-7A6F-C8B9-D340-8227BF307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Situatie 2: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50C8879-F585-780A-1A6B-060646D69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652" y="1649999"/>
            <a:ext cx="557212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5537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5B2CA-AF03-6621-2571-C2193CB19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Drie vormen regio en waterscouting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2199B5B-7A6F-C8B9-D340-8227BF307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/>
              <a:t>Situatie 3:</a:t>
            </a:r>
          </a:p>
          <a:p>
            <a:r>
              <a:rPr lang="nl-NL"/>
              <a:t>Er zijn (nog) geen waterscoutinggroepen in de regio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96A2CE3-18A9-DC66-3EA8-12F278A62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258" y="2947157"/>
            <a:ext cx="41529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39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E7690-E60F-BF97-3D60-6A30C242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Situatie 1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1C247C-3182-F4E4-812F-B9BFAFF13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826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/>
              <a:t>De regio wordt een vereniging met daaronder een regionale admiraliteit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159894F-6C45-7D44-7B10-EF5034D36DED}"/>
              </a:ext>
            </a:extLst>
          </p:cNvPr>
          <p:cNvSpPr txBox="1">
            <a:spLocks/>
          </p:cNvSpPr>
          <p:nvPr/>
        </p:nvSpPr>
        <p:spPr>
          <a:xfrm>
            <a:off x="607292" y="2535109"/>
            <a:ext cx="10838050" cy="41985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nl-NL"/>
              <a:t>Inventarisatie van de regiosituatie. Welke rechtspersonen zijn er?</a:t>
            </a:r>
          </a:p>
          <a:p>
            <a:pPr marL="514350" indent="-514350">
              <a:buFont typeface="+mj-lt"/>
              <a:buAutoNum type="arabicParenR"/>
            </a:pPr>
            <a:r>
              <a:rPr lang="nl-NL"/>
              <a:t>Keuze maken wat er met de bestaande rechtspersonen moet gaan gebeuren</a:t>
            </a:r>
          </a:p>
          <a:p>
            <a:pPr marL="514350" indent="-514350">
              <a:buFont typeface="+mj-lt"/>
              <a:buAutoNum type="arabicParenR"/>
            </a:pPr>
            <a:r>
              <a:rPr lang="nl-NL"/>
              <a:t>Oprichten vereniging met daaronder de Regionale Admiraliteit</a:t>
            </a:r>
          </a:p>
          <a:p>
            <a:pPr lvl="1"/>
            <a:r>
              <a:rPr lang="nl-NL">
                <a:latin typeface="Arial"/>
                <a:cs typeface="Arial"/>
              </a:rPr>
              <a:t>Opstellen statuten en bestuursreglement</a:t>
            </a:r>
            <a:endParaRPr lang="nl-NL"/>
          </a:p>
          <a:p>
            <a:pPr lvl="1"/>
            <a:r>
              <a:rPr lang="nl-NL"/>
              <a:t>Goedkeuring regioraad</a:t>
            </a:r>
          </a:p>
          <a:p>
            <a:pPr lvl="1"/>
            <a:r>
              <a:rPr lang="nl-NL"/>
              <a:t>Verkiezen regiobestuur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nl-NL"/>
              <a:t> Passeren akte bij notaris + inschrijving KvK</a:t>
            </a:r>
          </a:p>
        </p:txBody>
      </p:sp>
    </p:spTree>
    <p:extLst>
      <p:ext uri="{BB962C8B-B14F-4D97-AF65-F5344CB8AC3E}">
        <p14:creationId xmlns:p14="http://schemas.microsoft.com/office/powerpoint/2010/main" val="406522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E7690-E60F-BF97-3D60-6A30C242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Situatie 2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91C247C-3182-F4E4-812F-B9BFAFF13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8268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/>
              <a:t>De regio wordt een vereniging. Er wordt een Interregionale Admiraliteit opgericht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159894F-6C45-7D44-7B10-EF5034D36DED}"/>
              </a:ext>
            </a:extLst>
          </p:cNvPr>
          <p:cNvSpPr txBox="1">
            <a:spLocks/>
          </p:cNvSpPr>
          <p:nvPr/>
        </p:nvSpPr>
        <p:spPr>
          <a:xfrm>
            <a:off x="607292" y="2535109"/>
            <a:ext cx="10319326" cy="41985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nl-NL"/>
              <a:t>Inventarisatie van de regiosituatie. Welke rechtspersonen zijn er?</a:t>
            </a:r>
          </a:p>
          <a:p>
            <a:pPr marL="514350" indent="-514350">
              <a:buFont typeface="+mj-lt"/>
              <a:buAutoNum type="arabicParenR"/>
            </a:pPr>
            <a:r>
              <a:rPr lang="nl-NL"/>
              <a:t>Keuze maken wat er met de bestaande rechtspersonen moet gaan gebeuren</a:t>
            </a:r>
          </a:p>
          <a:p>
            <a:pPr marL="514350" indent="-514350">
              <a:buFont typeface="+mj-lt"/>
              <a:buAutoNum type="arabicParenR"/>
            </a:pPr>
            <a:r>
              <a:rPr lang="nl-NL"/>
              <a:t>Oprichten vereniging</a:t>
            </a:r>
          </a:p>
          <a:p>
            <a:pPr lvl="1"/>
            <a:r>
              <a:rPr lang="nl-NL">
                <a:latin typeface="Arial"/>
                <a:cs typeface="Arial"/>
              </a:rPr>
              <a:t>Opstellen statuten en bestuursreglement</a:t>
            </a:r>
            <a:endParaRPr lang="nl-NL"/>
          </a:p>
          <a:p>
            <a:pPr lvl="1"/>
            <a:r>
              <a:rPr lang="nl-NL"/>
              <a:t>Goedkeuring regioraad</a:t>
            </a:r>
          </a:p>
          <a:p>
            <a:pPr lvl="1"/>
            <a:r>
              <a:rPr lang="nl-NL"/>
              <a:t>Verkiezen regiobestuur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nl-NL"/>
              <a:t> Passeren akte bij notaris + inschrijving KvK</a:t>
            </a:r>
          </a:p>
        </p:txBody>
      </p:sp>
    </p:spTree>
    <p:extLst>
      <p:ext uri="{BB962C8B-B14F-4D97-AF65-F5344CB8AC3E}">
        <p14:creationId xmlns:p14="http://schemas.microsoft.com/office/powerpoint/2010/main" val="159904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790FB5DA-A956-417C-A72F-5694746096AD}" vid="{09D6BFCF-0D21-4DB0-A850-AE6A84FD4040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BD825C2FD65114BA1031B017A0955FE" ma:contentTypeVersion="10" ma:contentTypeDescription="Een nieuw document maken." ma:contentTypeScope="" ma:versionID="7aeac7db6bc9ced09be0262c00fea80f">
  <xsd:schema xmlns:xsd="http://www.w3.org/2001/XMLSchema" xmlns:xs="http://www.w3.org/2001/XMLSchema" xmlns:p="http://schemas.microsoft.com/office/2006/metadata/properties" xmlns:ns2="62d86ab0-7946-4aa6-b9a3-98a9efe2811a" xmlns:ns3="2bd53858-fd0b-4cf9-bfcd-721a70caa063" targetNamespace="http://schemas.microsoft.com/office/2006/metadata/properties" ma:root="true" ma:fieldsID="f2df6407c62a51383ec6eb7d24a28f3a" ns2:_="" ns3:_="">
    <xsd:import namespace="62d86ab0-7946-4aa6-b9a3-98a9efe2811a"/>
    <xsd:import namespace="2bd53858-fd0b-4cf9-bfcd-721a70caa0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d86ab0-7946-4aa6-b9a3-98a9efe28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d53858-fd0b-4cf9-bfcd-721a70caa0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bd53858-fd0b-4cf9-bfcd-721a70caa063">
      <UserInfo>
        <DisplayName>LSC - Regio en Admiraliteitssupport - Leden</DisplayName>
        <AccountId>24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F0A6476-3E80-420F-90AB-362C87A5A5BC}">
  <ds:schemaRefs>
    <ds:schemaRef ds:uri="2bd53858-fd0b-4cf9-bfcd-721a70caa063"/>
    <ds:schemaRef ds:uri="62d86ab0-7946-4aa6-b9a3-98a9efe2811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FB3557F-E070-47E8-A63F-264748A07B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CEBEF1-67EA-4BD7-920C-DEFFF7D4EE74}">
  <ds:schemaRefs>
    <ds:schemaRef ds:uri="2bd53858-fd0b-4cf9-bfcd-721a70caa063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PowerPoint-sjabloon-groen</Template>
  <Application>Microsoft Office PowerPoint</Application>
  <PresentationFormat>Widescreen</PresentationFormat>
  <Slides>13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Kantoorthema</vt:lpstr>
      <vt:lpstr>Regio/admiraliteit   van stichting naar vereniging</vt:lpstr>
      <vt:lpstr>Waarom deze verandering?</vt:lpstr>
      <vt:lpstr>De vereniging</vt:lpstr>
      <vt:lpstr>Drie vormen regio en waterscouting</vt:lpstr>
      <vt:lpstr>Drie vormen regio en waterscouting</vt:lpstr>
      <vt:lpstr>Drie vormen regio en waterscouting</vt:lpstr>
      <vt:lpstr>Drie vormen regio en waterscouting</vt:lpstr>
      <vt:lpstr>Situatie 1</vt:lpstr>
      <vt:lpstr>Situatie 2</vt:lpstr>
      <vt:lpstr>Situatie 2</vt:lpstr>
      <vt:lpstr>Situatie 2</vt:lpstr>
      <vt:lpstr>Situatie 3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 van Stichting naar vereniging</dc:title>
  <dc:creator>Wiebo Hobma</dc:creator>
  <cp:revision>1</cp:revision>
  <dcterms:created xsi:type="dcterms:W3CDTF">2024-04-15T21:43:22Z</dcterms:created>
  <dcterms:modified xsi:type="dcterms:W3CDTF">2024-04-16T00:02:51Z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0x0101007BD825C2FD65114BA1031B017A0955FE</vt:lpwstr>
  </property>
</Properties>
</file>