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65" r:id="rId3"/>
    <p:sldId id="309" r:id="rId4"/>
    <p:sldId id="323" r:id="rId5"/>
    <p:sldId id="310" r:id="rId6"/>
    <p:sldId id="257" r:id="rId7"/>
    <p:sldId id="258" r:id="rId8"/>
    <p:sldId id="259" r:id="rId9"/>
    <p:sldId id="285" r:id="rId10"/>
    <p:sldId id="286" r:id="rId11"/>
    <p:sldId id="294" r:id="rId12"/>
    <p:sldId id="287" r:id="rId13"/>
    <p:sldId id="260" r:id="rId14"/>
    <p:sldId id="264" r:id="rId15"/>
    <p:sldId id="263" r:id="rId16"/>
    <p:sldId id="266" r:id="rId17"/>
    <p:sldId id="298" r:id="rId18"/>
    <p:sldId id="297" r:id="rId19"/>
    <p:sldId id="296" r:id="rId20"/>
    <p:sldId id="295" r:id="rId21"/>
    <p:sldId id="311" r:id="rId22"/>
    <p:sldId id="300" r:id="rId23"/>
    <p:sldId id="313" r:id="rId24"/>
    <p:sldId id="314" r:id="rId25"/>
    <p:sldId id="315" r:id="rId26"/>
    <p:sldId id="316" r:id="rId27"/>
    <p:sldId id="318" r:id="rId28"/>
    <p:sldId id="317" r:id="rId29"/>
    <p:sldId id="322" r:id="rId30"/>
    <p:sldId id="319" r:id="rId31"/>
    <p:sldId id="308" r:id="rId32"/>
    <p:sldId id="288" r:id="rId33"/>
    <p:sldId id="29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EA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16452-BE1C-4993-9C56-077C03825C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226835-9786-4F26-9AFD-DC2BAF120958}" type="pres">
      <dgm:prSet presAssocID="{AD216452-BE1C-4993-9C56-077C03825C3E}" presName="Name0" presStyleCnt="0">
        <dgm:presLayoutVars>
          <dgm:dir/>
          <dgm:resizeHandles val="exact"/>
        </dgm:presLayoutVars>
      </dgm:prSet>
      <dgm:spPr/>
    </dgm:pt>
  </dgm:ptLst>
  <dgm:cxnLst>
    <dgm:cxn modelId="{D9921FB0-DF89-4D66-95A7-B97C4EA7CFA1}" type="presOf" srcId="{AD216452-BE1C-4993-9C56-077C03825C3E}" destId="{2A226835-9786-4F26-9AFD-DC2BAF12095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1B4BD-92DB-484D-A4EA-521341B06EFF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A67F-EA8A-46D0-96AC-59ED6C3E7E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4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A67F-EA8A-46D0-96AC-59ED6C3E7E7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86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A67F-EA8A-46D0-96AC-59ED6C3E7E7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22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A67F-EA8A-46D0-96AC-59ED6C3E7E7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81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81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8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19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7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73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28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59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42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18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44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thijs\Documents\FlashBack Movies\afbeeldingen\logoConscriboLogo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2333"/>
            <a:ext cx="6162278" cy="57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BEEF-9B21-4603-B1F2-59FC36BB2894}" type="datetimeFigureOut">
              <a:rPr lang="nl-NL" smtClean="0"/>
              <a:t>06/02/21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91E2-BC79-48E8-B4C7-140C6A53A8F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/>
          <p:cNvSpPr/>
          <p:nvPr userDrawn="1"/>
        </p:nvSpPr>
        <p:spPr>
          <a:xfrm>
            <a:off x="227856" y="126466"/>
            <a:ext cx="1296144" cy="1143000"/>
          </a:xfrm>
          <a:prstGeom prst="rect">
            <a:avLst/>
          </a:prstGeom>
          <a:blipFill dpi="0" rotWithShape="1">
            <a:blip r:embed="rId1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8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conscribo.nl/workshop01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Conscribo Workshop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6 februari </a:t>
            </a:r>
            <a:r>
              <a:rPr lang="nl-NL" dirty="0" smtClean="0"/>
              <a:t>2021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1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Boeking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4603903" y="5408311"/>
            <a:ext cx="3816424" cy="18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800" i="1" dirty="0" smtClean="0">
                <a:solidFill>
                  <a:schemeClr val="tx1"/>
                </a:solidFill>
              </a:rPr>
              <a:t>http://www.conscribo.nl/</a:t>
            </a:r>
            <a:endParaRPr lang="nl-NL" sz="800" i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625600"/>
            <a:ext cx="86995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Boeking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4603903" y="5408311"/>
            <a:ext cx="3816424" cy="18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800" i="1" dirty="0" smtClean="0">
                <a:solidFill>
                  <a:schemeClr val="tx1"/>
                </a:solidFill>
              </a:rPr>
              <a:t>http://www.conscribo.nl/</a:t>
            </a:r>
            <a:endParaRPr lang="nl-NL" sz="800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74775"/>
            <a:ext cx="87249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Boeking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4603903" y="5408311"/>
            <a:ext cx="3816424" cy="18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800" i="1" dirty="0" smtClean="0">
                <a:solidFill>
                  <a:schemeClr val="tx1"/>
                </a:solidFill>
              </a:rPr>
              <a:t>http://www.conscribo.nl/</a:t>
            </a:r>
            <a:endParaRPr lang="nl-NL" sz="800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81125"/>
            <a:ext cx="87058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Overzicht</a:t>
            </a:r>
            <a:endParaRPr lang="nl-N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775681"/>
              </p:ext>
            </p:extLst>
          </p:nvPr>
        </p:nvGraphicFramePr>
        <p:xfrm>
          <a:off x="1619672" y="1340768"/>
          <a:ext cx="5616624" cy="461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221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Toelichting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Debet (aan)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Credit (van)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21">
                <a:tc gridSpan="3">
                  <a:txBody>
                    <a:bodyPr/>
                    <a:lstStyle/>
                    <a:p>
                      <a:pPr lvl="1"/>
                      <a:r>
                        <a:rPr lang="nl-NL" sz="1400" dirty="0" smtClean="0"/>
                        <a:t>Eigen vermogen</a:t>
                      </a:r>
                      <a:endParaRPr lang="nl-NL" sz="1400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Beginvermogen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€ 100,00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21">
                <a:tc gridSpan="3">
                  <a:txBody>
                    <a:bodyPr/>
                    <a:lstStyle/>
                    <a:p>
                      <a:pPr lvl="1"/>
                      <a:r>
                        <a:rPr lang="nl-NL" sz="1400" dirty="0" smtClean="0"/>
                        <a:t>Verjaardag</a:t>
                      </a:r>
                      <a:endParaRPr lang="nl-NL" sz="1400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Kopen Cadeau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€ 25,00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221">
                <a:tc gridSpan="3">
                  <a:txBody>
                    <a:bodyPr/>
                    <a:lstStyle/>
                    <a:p>
                      <a:pPr lvl="1"/>
                      <a:r>
                        <a:rPr lang="nl-NL" sz="1400" dirty="0" smtClean="0"/>
                        <a:t>Auto</a:t>
                      </a:r>
                      <a:endParaRPr lang="nl-NL" sz="1400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Tanken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€ 32,35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Geld</a:t>
                      </a:r>
                      <a:r>
                        <a:rPr lang="nl-NL" sz="1400" baseline="0" dirty="0" smtClean="0"/>
                        <a:t> na uitlenen buurman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€ 15,00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221">
                <a:tc gridSpan="3">
                  <a:txBody>
                    <a:bodyPr/>
                    <a:lstStyle/>
                    <a:p>
                      <a:pPr lvl="1"/>
                      <a:r>
                        <a:rPr lang="nl-NL" sz="1400" dirty="0" smtClean="0"/>
                        <a:t>Portemonnee</a:t>
                      </a:r>
                      <a:endParaRPr lang="nl-NL" sz="1400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Beginsaldo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€ 100,00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Kopen cadeau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€ 25,00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Tanken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€ 32,35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11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Geld na uitlenen buurman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€ 15,00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221">
                <a:tc gridSpan="3">
                  <a:txBody>
                    <a:bodyPr/>
                    <a:lstStyle/>
                    <a:p>
                      <a:pPr lvl="1"/>
                      <a:r>
                        <a:rPr lang="nl-NL" sz="1400" dirty="0" smtClean="0"/>
                        <a:t>Totalen</a:t>
                      </a:r>
                      <a:endParaRPr lang="nl-NL" sz="1400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22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€ 172,35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€ 172,35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en balans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Resultaat is overzicht van de huidige in- en uitgaven</a:t>
            </a:r>
          </a:p>
          <a:p>
            <a:r>
              <a:rPr lang="nl-NL" dirty="0" smtClean="0"/>
              <a:t>Balans is een overzicht van de huidige bezittingen / schulden</a:t>
            </a:r>
          </a:p>
          <a:p>
            <a:endParaRPr lang="nl-NL" dirty="0"/>
          </a:p>
          <a:p>
            <a:r>
              <a:rPr lang="nl-NL" dirty="0" smtClean="0"/>
              <a:t>Activa: Bezittingen</a:t>
            </a:r>
          </a:p>
          <a:p>
            <a:pPr lvl="1"/>
            <a:r>
              <a:rPr lang="nl-NL" dirty="0" smtClean="0"/>
              <a:t>Bankrekening, spaarrekeningen, debiteuren</a:t>
            </a:r>
          </a:p>
          <a:p>
            <a:r>
              <a:rPr lang="nl-NL" dirty="0" smtClean="0"/>
              <a:t>Passiva: Schulden</a:t>
            </a:r>
          </a:p>
          <a:p>
            <a:pPr lvl="1"/>
            <a:r>
              <a:rPr lang="nl-NL" dirty="0" smtClean="0"/>
              <a:t>Reserveringen, crediteuren, eigenvermogen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5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 en balans</a:t>
            </a:r>
            <a:endParaRPr lang="nl-N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02067"/>
              </p:ext>
            </p:extLst>
          </p:nvPr>
        </p:nvGraphicFramePr>
        <p:xfrm>
          <a:off x="1547664" y="12687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Debet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Credit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Resultaat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Verjaardag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€ 25,00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€ 0,00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-25,00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Auto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€ 32,35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€ 15,00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-17,35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Totalen</a:t>
                      </a:r>
                      <a:endParaRPr lang="nl-NL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€ 57,35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€ 15,00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-42,35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13716"/>
              </p:ext>
            </p:extLst>
          </p:nvPr>
        </p:nvGraphicFramePr>
        <p:xfrm>
          <a:off x="683568" y="3933056"/>
          <a:ext cx="7776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Activa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Begin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Eind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Passiva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Begin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Eind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Portemonnee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€ 100,00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€ 57,65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Eigen vermogen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€ 100,00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€ 57,65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Totalen</a:t>
                      </a:r>
                      <a:endParaRPr lang="nl-NL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€ 100,00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€ 57,65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€ 100,00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€ 57,65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7164288" y="3140968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95936" y="3429000"/>
            <a:ext cx="333495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200" i="1" dirty="0" smtClean="0"/>
              <a:t>Eigen vermogen = Beginsaldo EV + Totaal resultaat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39085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Debiteuren / Crediteuren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Debiteuren (NTO)</a:t>
            </a:r>
          </a:p>
          <a:p>
            <a:pPr lvl="1"/>
            <a:r>
              <a:rPr lang="nl-NL" dirty="0" smtClean="0"/>
              <a:t>Alles wat je nog moet ontvangen</a:t>
            </a:r>
          </a:p>
          <a:p>
            <a:pPr lvl="1"/>
            <a:endParaRPr lang="nl-NL" dirty="0"/>
          </a:p>
          <a:p>
            <a:r>
              <a:rPr lang="nl-NL" dirty="0" smtClean="0"/>
              <a:t>Crediteuren (NTB)</a:t>
            </a:r>
          </a:p>
          <a:p>
            <a:pPr lvl="1"/>
            <a:r>
              <a:rPr lang="nl-NL" dirty="0" smtClean="0"/>
              <a:t>Alles wat je nog moet betalen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7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Debiteuren voorbeelden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387475"/>
            <a:ext cx="86804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Debiteuren voorbeelden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97000"/>
            <a:ext cx="86931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Debiteuren voorbeelden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87475"/>
            <a:ext cx="87249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Functie</a:t>
            </a:r>
            <a:r>
              <a:rPr lang="en-US" dirty="0" smtClean="0"/>
              <a:t> van de </a:t>
            </a:r>
            <a:r>
              <a:rPr lang="en-US" dirty="0" err="1" smtClean="0"/>
              <a:t>penningmeester</a:t>
            </a:r>
            <a:endParaRPr lang="nl-NL" dirty="0" smtClean="0"/>
          </a:p>
          <a:p>
            <a:r>
              <a:rPr lang="nl-NL" dirty="0" smtClean="0"/>
              <a:t>Boekhouden voor beginners</a:t>
            </a:r>
          </a:p>
          <a:p>
            <a:pPr lvl="1"/>
            <a:r>
              <a:rPr lang="nl-NL" dirty="0" smtClean="0"/>
              <a:t>Debet / Credit</a:t>
            </a:r>
          </a:p>
          <a:p>
            <a:pPr lvl="1"/>
            <a:r>
              <a:rPr lang="nl-NL" dirty="0" smtClean="0"/>
              <a:t>Resultaat en balans</a:t>
            </a:r>
          </a:p>
          <a:p>
            <a:pPr lvl="1"/>
            <a:r>
              <a:rPr lang="nl-NL" dirty="0" smtClean="0"/>
              <a:t>Debiteuren / Crediteuren</a:t>
            </a:r>
          </a:p>
          <a:p>
            <a:r>
              <a:rPr lang="nl-NL" dirty="0" smtClean="0"/>
              <a:t>Ledenadministratie</a:t>
            </a:r>
          </a:p>
          <a:p>
            <a:r>
              <a:rPr lang="nl-NL" dirty="0" smtClean="0"/>
              <a:t>Workshop</a:t>
            </a:r>
          </a:p>
          <a:p>
            <a:r>
              <a:rPr lang="nl-NL" dirty="0" smtClean="0"/>
              <a:t>Vragen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7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Debiteuren voorbeelden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397000"/>
            <a:ext cx="86995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Debiteuren voorbeelden</a:t>
            </a:r>
            <a:endParaRPr lang="nl-N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0" y="2504182"/>
            <a:ext cx="875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0" y="4034853"/>
            <a:ext cx="8750300" cy="119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Debiteuren voorbeeld</a:t>
            </a:r>
            <a:endParaRPr lang="nl-N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9825"/>
            <a:ext cx="8732589" cy="195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Ledenadministratie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8502460" cy="51125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91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Relaties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Leden</a:t>
            </a:r>
          </a:p>
          <a:p>
            <a:pPr lvl="1"/>
            <a:r>
              <a:rPr lang="nl-NL" dirty="0"/>
              <a:t>Ylona </a:t>
            </a:r>
            <a:r>
              <a:rPr lang="nl-NL" dirty="0" smtClean="0"/>
              <a:t>Auderegg</a:t>
            </a:r>
          </a:p>
          <a:p>
            <a:pPr lvl="1"/>
            <a:r>
              <a:rPr lang="nl-NL" dirty="0" smtClean="0"/>
              <a:t>Dieter Lapperre</a:t>
            </a:r>
          </a:p>
          <a:p>
            <a:r>
              <a:rPr lang="nl-NL" dirty="0" smtClean="0"/>
              <a:t>Donateurs</a:t>
            </a:r>
          </a:p>
          <a:p>
            <a:pPr lvl="1"/>
            <a:r>
              <a:rPr lang="nl-NL" dirty="0" smtClean="0"/>
              <a:t>Steff Copeland-Garderens</a:t>
            </a:r>
          </a:p>
          <a:p>
            <a:r>
              <a:rPr lang="nl-NL" dirty="0" smtClean="0"/>
              <a:t>Bedrijven / Sponsoren</a:t>
            </a:r>
          </a:p>
          <a:p>
            <a:pPr lvl="1"/>
            <a:r>
              <a:rPr lang="nl-NL" dirty="0" smtClean="0"/>
              <a:t>Grote bedrijven</a:t>
            </a:r>
          </a:p>
          <a:p>
            <a:pPr lvl="1"/>
            <a:r>
              <a:rPr lang="nl-NL" dirty="0" smtClean="0"/>
              <a:t>Locale winkels</a:t>
            </a:r>
          </a:p>
          <a:p>
            <a:r>
              <a:rPr lang="nl-NL" dirty="0" smtClean="0"/>
              <a:t>Instrumenten administratie</a:t>
            </a:r>
          </a:p>
          <a:p>
            <a:r>
              <a:rPr lang="nl-NL" dirty="0" smtClean="0"/>
              <a:t>Kamerverhuur</a:t>
            </a:r>
          </a:p>
          <a:p>
            <a:endParaRPr lang="nl-NL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4139952" y="1484784"/>
            <a:ext cx="1872208" cy="10801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4211960" y="2564904"/>
            <a:ext cx="1728192" cy="11521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12639" y="2312876"/>
            <a:ext cx="144016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Personen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0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Ledenadministratie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8502460" cy="51125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91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Relaties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3386626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156176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83568" y="5229200"/>
            <a:ext cx="21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p</a:t>
            </a:r>
            <a:r>
              <a:rPr lang="nl-NL" dirty="0" smtClean="0">
                <a:solidFill>
                  <a:schemeClr val="bg1"/>
                </a:solidFill>
              </a:rPr>
              <a:t>ersonen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5229200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b</a:t>
            </a:r>
            <a:r>
              <a:rPr lang="nl-NL" dirty="0" smtClean="0">
                <a:solidFill>
                  <a:schemeClr val="bg1"/>
                </a:solidFill>
              </a:rPr>
              <a:t>edrijven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229200"/>
            <a:ext cx="214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</a:t>
            </a:r>
            <a:r>
              <a:rPr lang="nl-NL" dirty="0" smtClean="0">
                <a:solidFill>
                  <a:schemeClr val="bg1"/>
                </a:solidFill>
              </a:rPr>
              <a:t>overigen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Veldtypen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Velden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Voorbeelden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Woord(en)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(Straat)namen,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Opmerkingen, toelichting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Huisnummer, aantallen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Contributiebedrag, kortingen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Aan/uit waarde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Is lid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Opsomming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Lidtype, betaalwijze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Meerkeuze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Commissies, bestuursfunctie,</a:t>
                      </a:r>
                      <a:r>
                        <a:rPr lang="nl-NL" baseline="0" dirty="0" smtClean="0"/>
                        <a:t> groepering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Bankrekening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Bankrekening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Gebootedatum,</a:t>
                      </a:r>
                      <a:r>
                        <a:rPr lang="nl-NL" baseline="0" dirty="0" smtClean="0"/>
                        <a:t> start- en einddatum lidmaatschap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E-mailadres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Mailadres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Bestand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Pasfoto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Map met bestanden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Inschrijfformulier, machtiging automatisch incasso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9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Activiteiten</a:t>
            </a:r>
          </a:p>
          <a:p>
            <a:pPr lvl="1"/>
            <a:r>
              <a:rPr lang="nl-NL" dirty="0" smtClean="0"/>
              <a:t>Sponsorloop</a:t>
            </a:r>
          </a:p>
          <a:p>
            <a:r>
              <a:rPr lang="nl-NL" dirty="0" smtClean="0"/>
              <a:t>Groepen</a:t>
            </a:r>
          </a:p>
          <a:p>
            <a:pPr lvl="1"/>
            <a:r>
              <a:rPr lang="nl-NL" dirty="0" smtClean="0"/>
              <a:t>Groep A</a:t>
            </a:r>
          </a:p>
          <a:p>
            <a:pPr lvl="1"/>
            <a:r>
              <a:rPr lang="nl-NL" dirty="0" smtClean="0"/>
              <a:t>Groep B</a:t>
            </a:r>
          </a:p>
          <a:p>
            <a:pPr lvl="1"/>
            <a:r>
              <a:rPr lang="nl-NL" dirty="0" smtClean="0"/>
              <a:t>Reis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24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Ledenadministratie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8502460" cy="51125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91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Relaties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3386626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156176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83568" y="5229200"/>
            <a:ext cx="21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p</a:t>
            </a:r>
            <a:r>
              <a:rPr lang="nl-NL" dirty="0" smtClean="0">
                <a:solidFill>
                  <a:schemeClr val="bg1"/>
                </a:solidFill>
              </a:rPr>
              <a:t>ersonen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5229200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b</a:t>
            </a:r>
            <a:r>
              <a:rPr lang="nl-NL" dirty="0" smtClean="0">
                <a:solidFill>
                  <a:schemeClr val="bg1"/>
                </a:solidFill>
              </a:rPr>
              <a:t>edrijven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229200"/>
            <a:ext cx="214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</a:t>
            </a:r>
            <a:r>
              <a:rPr lang="nl-NL" dirty="0" smtClean="0">
                <a:solidFill>
                  <a:schemeClr val="bg1"/>
                </a:solidFill>
              </a:rPr>
              <a:t>overigen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600" y="1622580"/>
            <a:ext cx="1800200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Namen</a:t>
            </a:r>
          </a:p>
          <a:p>
            <a:r>
              <a:rPr lang="nl-NL" sz="1600" dirty="0" smtClean="0"/>
              <a:t>Adres</a:t>
            </a:r>
          </a:p>
          <a:p>
            <a:r>
              <a:rPr lang="nl-NL" sz="1600" dirty="0" smtClean="0"/>
              <a:t>Mailadres</a:t>
            </a:r>
          </a:p>
          <a:p>
            <a:r>
              <a:rPr lang="nl-NL" sz="1600" dirty="0" smtClean="0"/>
              <a:t>Bankrekening</a:t>
            </a:r>
          </a:p>
          <a:p>
            <a:r>
              <a:rPr lang="nl-NL" sz="1600" dirty="0" smtClean="0"/>
              <a:t>Lidsoort</a:t>
            </a:r>
          </a:p>
          <a:p>
            <a:r>
              <a:rPr lang="nl-NL" sz="1600" dirty="0" smtClean="0"/>
              <a:t>Start/einddata</a:t>
            </a:r>
          </a:p>
          <a:p>
            <a:r>
              <a:rPr lang="nl-NL" sz="1600" dirty="0" smtClean="0"/>
              <a:t>Contributie</a:t>
            </a:r>
          </a:p>
          <a:p>
            <a:r>
              <a:rPr lang="nl-NL" sz="1600" dirty="0" smtClean="0"/>
              <a:t>Kortingen</a:t>
            </a:r>
          </a:p>
          <a:p>
            <a:r>
              <a:rPr lang="nl-NL" sz="1600" dirty="0" smtClean="0"/>
              <a:t>Betaalwijze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46666" y="1622580"/>
            <a:ext cx="1800200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Bedrijfsnaam</a:t>
            </a:r>
          </a:p>
          <a:p>
            <a:r>
              <a:rPr lang="nl-NL" sz="1600" dirty="0" smtClean="0"/>
              <a:t>Contactpersoon</a:t>
            </a:r>
          </a:p>
          <a:p>
            <a:r>
              <a:rPr lang="nl-NL" sz="1600" dirty="0" smtClean="0"/>
              <a:t>Adres</a:t>
            </a:r>
          </a:p>
          <a:p>
            <a:r>
              <a:rPr lang="nl-NL" sz="1600" dirty="0" smtClean="0"/>
              <a:t>Mailadres</a:t>
            </a:r>
          </a:p>
          <a:p>
            <a:r>
              <a:rPr lang="nl-NL" sz="1600" dirty="0" smtClean="0"/>
              <a:t>Bankrekening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83892" y="1632548"/>
            <a:ext cx="1800200" cy="5723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Activiteiten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72501" y="3645024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Instrumenten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83892" y="2276872"/>
            <a:ext cx="1800200" cy="5822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Gezinnen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83892" y="4326449"/>
            <a:ext cx="1800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Incidentele debiteuren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82512" y="2924944"/>
            <a:ext cx="1800200" cy="5822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 smtClean="0"/>
              <a:t>Kamerverhuur</a:t>
            </a:r>
          </a:p>
        </p:txBody>
      </p:sp>
    </p:spTree>
    <p:extLst>
      <p:ext uri="{BB962C8B-B14F-4D97-AF65-F5344CB8AC3E}">
        <p14:creationId xmlns:p14="http://schemas.microsoft.com/office/powerpoint/2010/main" val="11613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Velden: Automatisering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Controles en aanvullen</a:t>
            </a:r>
          </a:p>
          <a:p>
            <a:pPr lvl="1"/>
            <a:r>
              <a:rPr lang="nl-NL" dirty="0" smtClean="0"/>
              <a:t>Postcode</a:t>
            </a:r>
          </a:p>
          <a:p>
            <a:pPr lvl="1"/>
            <a:r>
              <a:rPr lang="nl-NL" dirty="0" smtClean="0"/>
              <a:t>Mailadres</a:t>
            </a:r>
          </a:p>
          <a:p>
            <a:pPr lvl="1"/>
            <a:r>
              <a:rPr lang="nl-NL" dirty="0" smtClean="0"/>
              <a:t>Bankrekeningnummer</a:t>
            </a:r>
          </a:p>
          <a:p>
            <a:r>
              <a:rPr lang="nl-NL" dirty="0" smtClean="0"/>
              <a:t>Velden</a:t>
            </a:r>
          </a:p>
          <a:p>
            <a:pPr lvl="1"/>
            <a:r>
              <a:rPr lang="nl-NL" dirty="0" smtClean="0"/>
              <a:t>Samengestelde velden</a:t>
            </a:r>
          </a:p>
          <a:p>
            <a:pPr lvl="1"/>
            <a:r>
              <a:rPr lang="nl-NL" dirty="0" smtClean="0"/>
              <a:t>Berekeningen</a:t>
            </a:r>
          </a:p>
          <a:p>
            <a:pPr lvl="1"/>
            <a:r>
              <a:rPr lang="nl-NL" dirty="0" smtClean="0"/>
              <a:t>Als.. Dan.. </a:t>
            </a:r>
          </a:p>
          <a:p>
            <a:pPr lvl="1"/>
            <a:r>
              <a:rPr lang="nl-NL" dirty="0" smtClean="0"/>
              <a:t>Datum berekeningen</a:t>
            </a:r>
          </a:p>
          <a:p>
            <a:r>
              <a:rPr lang="nl-NL" dirty="0" smtClean="0"/>
              <a:t>Verbindingen</a:t>
            </a:r>
          </a:p>
          <a:p>
            <a:pPr lvl="1"/>
            <a:r>
              <a:rPr lang="nl-NL" dirty="0" smtClean="0"/>
              <a:t>Waardes overnemen</a:t>
            </a:r>
          </a:p>
          <a:p>
            <a:pPr lvl="1"/>
            <a:r>
              <a:rPr lang="nl-NL" dirty="0" smtClean="0"/>
              <a:t>Aantallen</a:t>
            </a:r>
          </a:p>
          <a:p>
            <a:r>
              <a:rPr lang="nl-NL" dirty="0" smtClean="0"/>
              <a:t>(Inschrijf)Formulieren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penningmeester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Inzichtelijk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endParaRPr lang="en-US" dirty="0" smtClean="0"/>
          </a:p>
          <a:p>
            <a:r>
              <a:rPr lang="nl-NL" dirty="0" smtClean="0"/>
              <a:t>Advies in financiële haalbaarheid</a:t>
            </a:r>
          </a:p>
          <a:p>
            <a:endParaRPr lang="nl-NL" dirty="0"/>
          </a:p>
          <a:p>
            <a:r>
              <a:rPr lang="nl-NL" dirty="0" smtClean="0"/>
              <a:t>Maakt geen financiële beslissing (!)</a:t>
            </a:r>
          </a:p>
          <a:p>
            <a:pPr lvl="1"/>
            <a:r>
              <a:rPr lang="nl-NL" dirty="0" smtClean="0"/>
              <a:t>Wordt samen gedaan met het bestuur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0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Ledenadministratie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8502460" cy="51125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91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Relaties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3386626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156176" y="1484784"/>
            <a:ext cx="2520280" cy="417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83568" y="5229200"/>
            <a:ext cx="21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p</a:t>
            </a:r>
            <a:r>
              <a:rPr lang="nl-NL" dirty="0" smtClean="0">
                <a:solidFill>
                  <a:schemeClr val="bg1"/>
                </a:solidFill>
              </a:rPr>
              <a:t>ersonen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5229200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b</a:t>
            </a:r>
            <a:r>
              <a:rPr lang="nl-NL" dirty="0" smtClean="0">
                <a:solidFill>
                  <a:schemeClr val="bg1"/>
                </a:solidFill>
              </a:rPr>
              <a:t>edrijven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229200"/>
            <a:ext cx="214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Relatietype </a:t>
            </a:r>
            <a:r>
              <a:rPr lang="nl-NL" dirty="0" smtClean="0">
                <a:solidFill>
                  <a:schemeClr val="bg1"/>
                </a:solidFill>
              </a:rPr>
              <a:t>overigen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0412" y="1550572"/>
            <a:ext cx="1008112" cy="1374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800" dirty="0" smtClean="0"/>
              <a:t>Namen</a:t>
            </a:r>
          </a:p>
          <a:p>
            <a:r>
              <a:rPr lang="nl-NL" sz="800" dirty="0" smtClean="0"/>
              <a:t>Adres</a:t>
            </a:r>
          </a:p>
          <a:p>
            <a:r>
              <a:rPr lang="nl-NL" sz="800" dirty="0" smtClean="0"/>
              <a:t>Mailadres</a:t>
            </a:r>
          </a:p>
          <a:p>
            <a:r>
              <a:rPr lang="nl-NL" sz="800" dirty="0" smtClean="0"/>
              <a:t>Bankrekening</a:t>
            </a:r>
          </a:p>
          <a:p>
            <a:r>
              <a:rPr lang="nl-NL" sz="800" dirty="0" smtClean="0"/>
              <a:t>Lidsoort</a:t>
            </a:r>
          </a:p>
          <a:p>
            <a:r>
              <a:rPr lang="nl-NL" sz="800" dirty="0" smtClean="0"/>
              <a:t>Start/einddata</a:t>
            </a:r>
          </a:p>
          <a:p>
            <a:r>
              <a:rPr lang="nl-NL" sz="800" dirty="0" smtClean="0"/>
              <a:t>Contributie</a:t>
            </a:r>
          </a:p>
          <a:p>
            <a:r>
              <a:rPr lang="nl-NL" sz="800" dirty="0" smtClean="0"/>
              <a:t>Kortingen</a:t>
            </a:r>
          </a:p>
          <a:p>
            <a:r>
              <a:rPr lang="nl-NL" sz="800" dirty="0" smtClean="0"/>
              <a:t>Betaalwijze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06090" y="1517678"/>
            <a:ext cx="969350" cy="1374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800" dirty="0" smtClean="0"/>
              <a:t>Bedrijfsnaam</a:t>
            </a:r>
          </a:p>
          <a:p>
            <a:r>
              <a:rPr lang="nl-NL" sz="800" dirty="0" smtClean="0"/>
              <a:t>Contactpersoon</a:t>
            </a:r>
          </a:p>
          <a:p>
            <a:r>
              <a:rPr lang="nl-NL" sz="800" dirty="0" smtClean="0"/>
              <a:t>Adres</a:t>
            </a:r>
          </a:p>
          <a:p>
            <a:r>
              <a:rPr lang="nl-NL" sz="800" dirty="0" smtClean="0"/>
              <a:t>Mailadres</a:t>
            </a:r>
          </a:p>
          <a:p>
            <a:r>
              <a:rPr lang="nl-NL" sz="800" dirty="0" smtClean="0"/>
              <a:t>Bankrekening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8184" y="1550572"/>
            <a:ext cx="864096" cy="286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800" dirty="0" smtClean="0"/>
              <a:t>Activiteiten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30312" y="2704259"/>
            <a:ext cx="900100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800" dirty="0" smtClean="0"/>
              <a:t>Instrumenten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28184" y="1913722"/>
            <a:ext cx="864096" cy="2911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800" dirty="0" smtClean="0"/>
              <a:t>Gezinnen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30312" y="3068960"/>
            <a:ext cx="900100" cy="347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800" dirty="0" smtClean="0"/>
              <a:t>Incidentele debiteuren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8184" y="2309766"/>
            <a:ext cx="864096" cy="2911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800" dirty="0" smtClean="0"/>
              <a:t>Kamerverhuur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67744" y="4221088"/>
            <a:ext cx="4752528" cy="9721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Sponsorloop</a:t>
            </a:r>
            <a:endParaRPr lang="nl-NL" dirty="0"/>
          </a:p>
        </p:txBody>
      </p:sp>
      <p:sp>
        <p:nvSpPr>
          <p:cNvPr id="19" name="Rounded Rectangle 18"/>
          <p:cNvSpPr/>
          <p:nvPr/>
        </p:nvSpPr>
        <p:spPr>
          <a:xfrm>
            <a:off x="715868" y="3147639"/>
            <a:ext cx="1017200" cy="9721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Groep</a:t>
            </a:r>
          </a:p>
          <a:p>
            <a:pPr algn="ctr"/>
            <a:r>
              <a:rPr lang="nl-NL" dirty="0"/>
              <a:t>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8247" y="3140968"/>
            <a:ext cx="1017200" cy="9721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Groep</a:t>
            </a:r>
          </a:p>
          <a:p>
            <a:pPr algn="ctr"/>
            <a:r>
              <a:rPr lang="nl-NL" dirty="0" smtClean="0"/>
              <a:t>B</a:t>
            </a:r>
            <a:endParaRPr lang="nl-NL" dirty="0"/>
          </a:p>
        </p:txBody>
      </p:sp>
      <p:sp>
        <p:nvSpPr>
          <p:cNvPr id="21" name="Rounded Rectangle 20"/>
          <p:cNvSpPr/>
          <p:nvPr/>
        </p:nvSpPr>
        <p:spPr>
          <a:xfrm>
            <a:off x="711269" y="4221088"/>
            <a:ext cx="1017200" cy="9721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4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administratie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Klik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4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Workshop</a:t>
            </a:r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Administratie beschikbaar tot:</a:t>
            </a:r>
          </a:p>
          <a:p>
            <a:r>
              <a:rPr lang="nl-NL" b="1" u="sng" dirty="0" smtClean="0">
                <a:solidFill>
                  <a:schemeClr val="tx1"/>
                </a:solidFill>
              </a:rPr>
              <a:t>1 maart 2021</a:t>
            </a:r>
            <a:endParaRPr lang="nl-NL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Conscribo helpdesk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Vragen?</a:t>
            </a:r>
          </a:p>
          <a:p>
            <a:pPr lvl="1"/>
            <a:r>
              <a:rPr lang="nl-NL" sz="2400" dirty="0" smtClean="0"/>
              <a:t>024 3000 555</a:t>
            </a:r>
          </a:p>
          <a:p>
            <a:pPr lvl="1"/>
            <a:r>
              <a:rPr lang="nl-NL" sz="2400" dirty="0" smtClean="0"/>
              <a:t>info@conscribo.nl</a:t>
            </a:r>
          </a:p>
          <a:p>
            <a:pPr lvl="1"/>
            <a:r>
              <a:rPr lang="nl-NL" sz="2400" dirty="0" smtClean="0"/>
              <a:t>https://www.conscribo.nl/telefonischeondersteuning/</a:t>
            </a:r>
          </a:p>
          <a:p>
            <a:pPr lvl="1"/>
            <a:endParaRPr lang="nl-NL" sz="2400" dirty="0" smtClean="0"/>
          </a:p>
          <a:p>
            <a:r>
              <a:rPr lang="nl-NL" sz="2800" dirty="0" smtClean="0"/>
              <a:t>Extra uitleg</a:t>
            </a:r>
          </a:p>
          <a:p>
            <a:pPr lvl="1"/>
            <a:r>
              <a:rPr lang="nl-NL" sz="2400" dirty="0" smtClean="0"/>
              <a:t>https://www.conscribo.nl/uitleg-onderwerpen/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080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hulp van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Voorzitter</a:t>
            </a:r>
          </a:p>
          <a:p>
            <a:pPr lvl="1"/>
            <a:r>
              <a:rPr lang="nl-NL" dirty="0" smtClean="0"/>
              <a:t>(Critisch) meekijkt/meedenkt/begrijpt</a:t>
            </a:r>
          </a:p>
          <a:p>
            <a:pPr lvl="1"/>
            <a:endParaRPr lang="nl-NL" dirty="0"/>
          </a:p>
          <a:p>
            <a:r>
              <a:rPr lang="nl-NL" dirty="0" smtClean="0"/>
              <a:t>Secretaris</a:t>
            </a:r>
          </a:p>
          <a:p>
            <a:pPr lvl="1"/>
            <a:r>
              <a:rPr lang="nl-NL" dirty="0" smtClean="0"/>
              <a:t>Ledenadministratie bijhoudt</a:t>
            </a:r>
          </a:p>
          <a:p>
            <a:pPr lvl="1"/>
            <a:endParaRPr lang="nl-NL" dirty="0"/>
          </a:p>
          <a:p>
            <a:r>
              <a:rPr lang="nl-NL" dirty="0" smtClean="0"/>
              <a:t>Kascontrole commissie</a:t>
            </a:r>
          </a:p>
          <a:p>
            <a:pPr lvl="1"/>
            <a:r>
              <a:rPr lang="nl-NL" dirty="0" smtClean="0"/>
              <a:t>Controleert</a:t>
            </a:r>
          </a:p>
          <a:p>
            <a:pPr lvl="1"/>
            <a:r>
              <a:rPr lang="nl-NL" dirty="0" smtClean="0"/>
              <a:t>Meedenkt in verwerking van de 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0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Jaaroverzicht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90527" cy="5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Situatie</a:t>
            </a: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8589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771800" y="2060848"/>
            <a:ext cx="3600000" cy="72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Ga op stap met € 100,00 in de portemonnee</a:t>
            </a:r>
            <a:endParaRPr lang="nl-NL" dirty="0"/>
          </a:p>
        </p:txBody>
      </p:sp>
      <p:sp>
        <p:nvSpPr>
          <p:cNvPr id="8" name="Rounded Rectangle 7"/>
          <p:cNvSpPr/>
          <p:nvPr/>
        </p:nvSpPr>
        <p:spPr>
          <a:xfrm>
            <a:off x="2771800" y="5085184"/>
            <a:ext cx="3600000" cy="72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kom thuis met € 57,65 in de portemonnee</a:t>
            </a:r>
            <a:endParaRPr lang="nl-NL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3429000"/>
            <a:ext cx="2232248" cy="8724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koop een cadeau van € 25,00</a:t>
            </a:r>
            <a:endParaRPr lang="nl-NL" dirty="0"/>
          </a:p>
        </p:txBody>
      </p:sp>
      <p:sp>
        <p:nvSpPr>
          <p:cNvPr id="10" name="Rounded Rectangle 9"/>
          <p:cNvSpPr/>
          <p:nvPr/>
        </p:nvSpPr>
        <p:spPr>
          <a:xfrm>
            <a:off x="3455676" y="3429000"/>
            <a:ext cx="2232248" cy="8724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ga tanken bij de pomp voor € 32,35</a:t>
            </a:r>
            <a:endParaRPr lang="nl-NL" dirty="0"/>
          </a:p>
        </p:txBody>
      </p:sp>
      <p:sp>
        <p:nvSpPr>
          <p:cNvPr id="11" name="Rounded Rectangle 10"/>
          <p:cNvSpPr/>
          <p:nvPr/>
        </p:nvSpPr>
        <p:spPr>
          <a:xfrm>
            <a:off x="6588224" y="3429000"/>
            <a:ext cx="2232248" cy="8724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krijg van de buurman € 15,00 na uitlenen van de auto</a:t>
            </a:r>
            <a:endParaRPr lang="nl-NL" dirty="0"/>
          </a:p>
        </p:txBody>
      </p:sp>
      <p:cxnSp>
        <p:nvCxnSpPr>
          <p:cNvPr id="19" name="Elbow Connector 18"/>
          <p:cNvCxnSpPr>
            <a:stCxn id="7" idx="2"/>
            <a:endCxn id="9" idx="0"/>
          </p:cNvCxnSpPr>
          <p:nvPr/>
        </p:nvCxnSpPr>
        <p:spPr>
          <a:xfrm rot="5400000">
            <a:off x="2681650" y="1538850"/>
            <a:ext cx="648152" cy="31321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>
            <a:endCxn id="10" idx="1"/>
          </p:cNvCxnSpPr>
          <p:nvPr/>
        </p:nvCxnSpPr>
        <p:spPr>
          <a:xfrm>
            <a:off x="2555776" y="3865240"/>
            <a:ext cx="899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endCxn id="11" idx="1"/>
          </p:cNvCxnSpPr>
          <p:nvPr/>
        </p:nvCxnSpPr>
        <p:spPr>
          <a:xfrm>
            <a:off x="5687924" y="3865240"/>
            <a:ext cx="900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Elbow Connector 30"/>
          <p:cNvCxnSpPr>
            <a:stCxn id="11" idx="2"/>
            <a:endCxn id="8" idx="0"/>
          </p:cNvCxnSpPr>
          <p:nvPr/>
        </p:nvCxnSpPr>
        <p:spPr>
          <a:xfrm rot="5400000">
            <a:off x="5746222" y="3127058"/>
            <a:ext cx="783704" cy="31325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4693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Verwerken in een tabel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907243"/>
              </p:ext>
            </p:extLst>
          </p:nvPr>
        </p:nvGraphicFramePr>
        <p:xfrm>
          <a:off x="467544" y="227687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Toelichting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Bedrag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Startbedrag in portemonnee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</a:t>
                      </a:r>
                      <a:r>
                        <a:rPr lang="nl-NL" baseline="0" dirty="0" smtClean="0"/>
                        <a:t> 100,00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Cadeau kopen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-25,00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Tanken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-32,35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Van de buurman voor uitlenen auto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€ 15,00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Totaal</a:t>
                      </a:r>
                      <a:r>
                        <a:rPr lang="nl-NL" baseline="0" dirty="0" smtClean="0"/>
                        <a:t> in portemonnee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€ 57,65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9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Debet en Credit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Debet: “uitgaven voor de vereniging”</a:t>
            </a:r>
          </a:p>
          <a:p>
            <a:r>
              <a:rPr lang="nl-NL" dirty="0" smtClean="0"/>
              <a:t>Credit: “inkomsten voor de vereniging”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2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Boeking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4603903" y="5408311"/>
            <a:ext cx="3816424" cy="18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800" i="1" dirty="0" smtClean="0">
                <a:solidFill>
                  <a:schemeClr val="tx1"/>
                </a:solidFill>
              </a:rPr>
              <a:t>http://www.conscribo.nl/</a:t>
            </a:r>
            <a:endParaRPr lang="nl-NL" sz="800" i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09725"/>
            <a:ext cx="8712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8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590</Words>
  <Application>Microsoft Office PowerPoint</Application>
  <PresentationFormat>Diavoorstelling (4:3)</PresentationFormat>
  <Paragraphs>276</Paragraphs>
  <Slides>33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Conscribo Workshop</vt:lpstr>
      <vt:lpstr>Inhoud</vt:lpstr>
      <vt:lpstr>Functie penningmeester</vt:lpstr>
      <vt:lpstr>Extra hulp van</vt:lpstr>
      <vt:lpstr>Jaaroverzicht</vt:lpstr>
      <vt:lpstr>Situatie</vt:lpstr>
      <vt:lpstr>Verwerken in een tabel</vt:lpstr>
      <vt:lpstr>Debet en Credit</vt:lpstr>
      <vt:lpstr>Boeking</vt:lpstr>
      <vt:lpstr>Boeking</vt:lpstr>
      <vt:lpstr>Boeking</vt:lpstr>
      <vt:lpstr>Boeking</vt:lpstr>
      <vt:lpstr>Overzicht</vt:lpstr>
      <vt:lpstr>Resultaat en balans</vt:lpstr>
      <vt:lpstr>Resultaten en balans</vt:lpstr>
      <vt:lpstr>Debiteuren / Crediteuren</vt:lpstr>
      <vt:lpstr>Debiteuren voorbeelden</vt:lpstr>
      <vt:lpstr>Debiteuren voorbeelden</vt:lpstr>
      <vt:lpstr>Debiteuren voorbeelden</vt:lpstr>
      <vt:lpstr>Debiteuren voorbeelden</vt:lpstr>
      <vt:lpstr>Debiteuren voorbeelden</vt:lpstr>
      <vt:lpstr>Debiteuren voorbeeld</vt:lpstr>
      <vt:lpstr>Ledenadministratie</vt:lpstr>
      <vt:lpstr>Relaties</vt:lpstr>
      <vt:lpstr>Ledenadministratie</vt:lpstr>
      <vt:lpstr>Veldtypen</vt:lpstr>
      <vt:lpstr>Groepen</vt:lpstr>
      <vt:lpstr>Ledenadministratie</vt:lpstr>
      <vt:lpstr>Velden: Automatisering</vt:lpstr>
      <vt:lpstr>Ledenadministratie</vt:lpstr>
      <vt:lpstr>Voorbeeld vanuit een administratie</vt:lpstr>
      <vt:lpstr>Workshop</vt:lpstr>
      <vt:lpstr>Conscribo helpdesk</vt:lpstr>
    </vt:vector>
  </TitlesOfParts>
  <Company>Conscribo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Mathijs Dubbeldam</dc:creator>
  <cp:lastModifiedBy>Mathijs Dubbeldam</cp:lastModifiedBy>
  <cp:revision>92</cp:revision>
  <dcterms:created xsi:type="dcterms:W3CDTF">2016-11-21T09:15:58Z</dcterms:created>
  <dcterms:modified xsi:type="dcterms:W3CDTF">2021-02-06T13:14:02Z</dcterms:modified>
</cp:coreProperties>
</file>