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66" r:id="rId4"/>
    <p:sldId id="257" r:id="rId5"/>
    <p:sldId id="265" r:id="rId6"/>
    <p:sldId id="258" r:id="rId7"/>
    <p:sldId id="260" r:id="rId8"/>
    <p:sldId id="271" r:id="rId9"/>
    <p:sldId id="264" r:id="rId10"/>
    <p:sldId id="270"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99FF"/>
    <a:srgbClr val="65D7FF"/>
    <a:srgbClr val="A3E7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807" autoAdjust="0"/>
  </p:normalViewPr>
  <p:slideViewPr>
    <p:cSldViewPr snapToGrid="0">
      <p:cViewPr varScale="1">
        <p:scale>
          <a:sx n="61" d="100"/>
          <a:sy n="61" d="100"/>
        </p:scale>
        <p:origin x="18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EF7C3-04CF-49B9-9FAD-933AED34D765}" type="datetimeFigureOut">
              <a:rPr lang="nl-NL" smtClean="0"/>
              <a:t>15-11-2016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0AFE6-773C-415F-B5FD-A88880273AC0}" type="slidenum">
              <a:rPr lang="nl-NL" smtClean="0"/>
              <a:t>‹nr.›</a:t>
            </a:fld>
            <a:endParaRPr lang="nl-NL"/>
          </a:p>
        </p:txBody>
      </p:sp>
    </p:spTree>
    <p:extLst>
      <p:ext uri="{BB962C8B-B14F-4D97-AF65-F5344CB8AC3E}">
        <p14:creationId xmlns:p14="http://schemas.microsoft.com/office/powerpoint/2010/main" val="255564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1</a:t>
            </a:fld>
            <a:endParaRPr lang="nl-NL"/>
          </a:p>
        </p:txBody>
      </p:sp>
    </p:spTree>
    <p:extLst>
      <p:ext uri="{BB962C8B-B14F-4D97-AF65-F5344CB8AC3E}">
        <p14:creationId xmlns:p14="http://schemas.microsoft.com/office/powerpoint/2010/main" val="369200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zetten</a:t>
            </a:r>
            <a:r>
              <a:rPr lang="nl-NL" baseline="0" dirty="0" smtClean="0"/>
              <a:t> in 2017 met alle groepen, regio’s en de landelijke organisatie de eerste stappen naar een nieuw avontuur. Laten we met elkaar de uitdagingen aangaan en daarvoor mooie oplossingen bedenken, maar vooral onderweg met elkaar veel plezier beleven.</a:t>
            </a:r>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10</a:t>
            </a:fld>
            <a:endParaRPr lang="nl-NL"/>
          </a:p>
        </p:txBody>
      </p:sp>
    </p:spTree>
    <p:extLst>
      <p:ext uri="{BB962C8B-B14F-4D97-AF65-F5344CB8AC3E}">
        <p14:creationId xmlns:p14="http://schemas.microsoft.com/office/powerpoint/2010/main" val="282929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Begin de avond met een verhaal en neem iedereen even mee terug naar hun Scoutinggevoel:</a:t>
            </a:r>
          </a:p>
          <a:p>
            <a:endParaRPr lang="nl-NL" baseline="0" dirty="0" smtClean="0"/>
          </a:p>
          <a:p>
            <a:r>
              <a:rPr lang="nl-NL" baseline="0" dirty="0" smtClean="0"/>
              <a:t>Denk even terug naar die eerste keer dat jij als scout, </a:t>
            </a:r>
            <a:r>
              <a:rPr lang="nl-NL" baseline="0" dirty="0" err="1" smtClean="0"/>
              <a:t>explorer</a:t>
            </a:r>
            <a:r>
              <a:rPr lang="nl-NL" baseline="0" dirty="0" smtClean="0"/>
              <a:t> of roverscout klaar stond bij het clubhuis of het wachtschip. Met je rugzak op je rug en je vrienden om je heen. Je wist dat je op pad zou gaan, dat het leuk zou worden en dat je onderweg spannende avonturen zou beleven en uitdagingen zou moeten overwinnen. Het enige wat je wist was dat je twee dagen later op het eindpunt zou moeten zijn.</a:t>
            </a:r>
          </a:p>
          <a:p>
            <a:endParaRPr lang="nl-NL" baseline="0" dirty="0" smtClean="0"/>
          </a:p>
          <a:p>
            <a:r>
              <a:rPr lang="nl-NL" baseline="0" dirty="0" smtClean="0"/>
              <a:t>Op dat punt staan wij als Scouting nu ook. We gaan op een geweldig avontuur om meer waarde toe te voegen aan de samenleving (TOEKOMSTVISIE). En we gaan met elkaar op zoek welke weg daarbij het beste past, maar we weten in ieder geval dat we onderweg veel plezier gaan beleven.</a:t>
            </a:r>
          </a:p>
          <a:p>
            <a:endParaRPr lang="nl-NL" baseline="0" dirty="0" smtClean="0"/>
          </a:p>
          <a:p>
            <a:r>
              <a:rPr lang="nl-NL" baseline="0" dirty="0" smtClean="0"/>
              <a:t>Het project van de nieuwe toekomstvisie is te vergelijken met een ontdekkingstocht. We nemen je met deze presentatie kort hoe we op dit punt waar we nu staan gekomen zijn.</a:t>
            </a:r>
          </a:p>
          <a:p>
            <a:endParaRPr lang="nl-NL" baseline="0" dirty="0" smtClean="0"/>
          </a:p>
          <a:p>
            <a:endParaRPr lang="nl-NL" baseline="0" dirty="0" smtClean="0"/>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2</a:t>
            </a:fld>
            <a:endParaRPr lang="nl-NL"/>
          </a:p>
        </p:txBody>
      </p:sp>
    </p:spTree>
    <p:extLst>
      <p:ext uri="{BB962C8B-B14F-4D97-AF65-F5344CB8AC3E}">
        <p14:creationId xmlns:p14="http://schemas.microsoft.com/office/powerpoint/2010/main" val="39801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b="1" dirty="0" smtClean="0"/>
              <a:t>Aanleiding</a:t>
            </a:r>
            <a:r>
              <a:rPr lang="nl-NL" b="1" baseline="0" dirty="0" smtClean="0"/>
              <a:t> #Scouting2025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aseline="0" dirty="0" smtClean="0"/>
              <a:t>December 2014: Landelijke raad waar de regio’s unaniem voorgesteld hebben om pas over de contributie te praten als we goed in zicht hadden wat de ondersteuningsbehoefte van groepen en regio’s was. Om de stem van iedereen in onze organisatie ruimte te geven is toen gekozen om het nieuwe meerjarenbeleid op participatieve wijze te gaan ontwikkelen,</a:t>
            </a:r>
          </a:p>
          <a:p>
            <a:pPr marL="171450" indent="-171450">
              <a:buFont typeface="Arial" panose="020B0604020202020204" pitchFamily="34" charset="0"/>
              <a:buChar char="•"/>
            </a:pPr>
            <a:endParaRPr lang="nl-NL" baseline="0" dirty="0" smtClean="0"/>
          </a:p>
          <a:p>
            <a:pPr marL="0" indent="0">
              <a:buFont typeface="Arial" panose="020B0604020202020204" pitchFamily="34" charset="0"/>
              <a:buNone/>
            </a:pPr>
            <a:r>
              <a:rPr lang="nl-NL" b="1" baseline="0" dirty="0" smtClean="0"/>
              <a:t>De stappen</a:t>
            </a:r>
          </a:p>
          <a:p>
            <a:pPr marL="171450" indent="-171450">
              <a:buFont typeface="Arial" panose="020B0604020202020204" pitchFamily="34" charset="0"/>
              <a:buChar char="•"/>
            </a:pPr>
            <a:endParaRPr lang="nl-NL" baseline="0" dirty="0" smtClean="0"/>
          </a:p>
          <a:p>
            <a:pPr marL="171450" indent="-171450">
              <a:buFont typeface="Arial" panose="020B0604020202020204" pitchFamily="34" charset="0"/>
              <a:buChar char="•"/>
            </a:pPr>
            <a:r>
              <a:rPr lang="nl-NL" baseline="0" dirty="0" smtClean="0"/>
              <a:t>Februari 2015: Onderzoek onder alle leden naar de maatschappelijke waarde van Scouting en de wensen voor de toekomst</a:t>
            </a:r>
          </a:p>
          <a:p>
            <a:pPr marL="171450" indent="-171450">
              <a:buFont typeface="Arial" panose="020B0604020202020204" pitchFamily="34" charset="0"/>
              <a:buChar char="•"/>
            </a:pPr>
            <a:r>
              <a:rPr lang="nl-NL" baseline="0" dirty="0" smtClean="0"/>
              <a:t>April 2015: #Scouting2025-event op </a:t>
            </a:r>
            <a:r>
              <a:rPr lang="nl-NL" baseline="0" dirty="0" err="1" smtClean="0"/>
              <a:t>Papendal</a:t>
            </a:r>
            <a:r>
              <a:rPr lang="nl-NL" baseline="0" dirty="0" smtClean="0"/>
              <a:t> in Arnhem (hier zijn de 5 toekomstthema’s geformuleerd)</a:t>
            </a:r>
          </a:p>
          <a:p>
            <a:pPr marL="171450" indent="-171450">
              <a:buFont typeface="Arial" panose="020B0604020202020204" pitchFamily="34" charset="0"/>
              <a:buChar char="•"/>
            </a:pPr>
            <a:r>
              <a:rPr lang="nl-NL" baseline="0" dirty="0" smtClean="0"/>
              <a:t>Najaar 2015: Kampvuursessies in de regio’s, waar de toekomstvisie getoetst is</a:t>
            </a:r>
          </a:p>
          <a:p>
            <a:pPr marL="171450" indent="-171450">
              <a:buFont typeface="Arial" panose="020B0604020202020204" pitchFamily="34" charset="0"/>
              <a:buChar char="•"/>
            </a:pPr>
            <a:r>
              <a:rPr lang="nl-NL" baseline="0" dirty="0" smtClean="0"/>
              <a:t>December 2015: Keuze voor toekomstvisie en toekomstthema’s tijdens landelijke raad</a:t>
            </a:r>
          </a:p>
          <a:p>
            <a:pPr marL="171450" indent="-171450">
              <a:buFont typeface="Arial" panose="020B0604020202020204" pitchFamily="34" charset="0"/>
              <a:buChar char="•"/>
            </a:pPr>
            <a:r>
              <a:rPr lang="nl-NL" baseline="0" dirty="0" smtClean="0"/>
              <a:t>Voorjaar 2016: Werkateliers en ondersteuningsconferentie en onderzoek op ondersteuningsuitkomsten</a:t>
            </a:r>
          </a:p>
          <a:p>
            <a:pPr marL="171450" indent="-171450">
              <a:buFont typeface="Arial" panose="020B0604020202020204" pitchFamily="34" charset="0"/>
              <a:buChar char="•"/>
            </a:pPr>
            <a:r>
              <a:rPr lang="nl-NL" baseline="0" dirty="0" smtClean="0"/>
              <a:t>Juni 2016: Vaststellen kaders meerjarenbeleid 2017 - 2019</a:t>
            </a:r>
          </a:p>
          <a:p>
            <a:pPr marL="171450" indent="-171450">
              <a:buFont typeface="Arial" panose="020B0604020202020204" pitchFamily="34" charset="0"/>
              <a:buChar char="•"/>
            </a:pPr>
            <a:r>
              <a:rPr lang="nl-NL" baseline="0" dirty="0" smtClean="0"/>
              <a:t>December 2016: Voorstel Activiteitenplan 2017</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3</a:t>
            </a:fld>
            <a:endParaRPr lang="nl-NL"/>
          </a:p>
        </p:txBody>
      </p:sp>
    </p:spTree>
    <p:extLst>
      <p:ext uri="{BB962C8B-B14F-4D97-AF65-F5344CB8AC3E}">
        <p14:creationId xmlns:p14="http://schemas.microsoft.com/office/powerpoint/2010/main" val="72726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 toekomstvisie is de stip op de horizon. Zeg maar de richting van het avontuur waar we nu de eerste stappen voor gaan zetten. Je komt natuurlijk niet zomaar bij je doel. Daar is een plan voor nodig. Het eerste deel van het plan is het Activiteitenplan 2017. En als we op dat punt zijn aangekomen, kunnen we verder bepalen wat nodig is om in de richting van het einddoel de volgende stappen te zetten.</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4</a:t>
            </a:fld>
            <a:endParaRPr lang="nl-NL"/>
          </a:p>
        </p:txBody>
      </p:sp>
    </p:spTree>
    <p:extLst>
      <p:ext uri="{BB962C8B-B14F-4D97-AF65-F5344CB8AC3E}">
        <p14:creationId xmlns:p14="http://schemas.microsoft.com/office/powerpoint/2010/main" val="252449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 werken we samen (uitgangspunten dienstverlening).</a:t>
            </a:r>
            <a:r>
              <a:rPr lang="nl-NL" baseline="0" dirty="0" smtClean="0"/>
              <a:t> </a:t>
            </a:r>
          </a:p>
          <a:p>
            <a:endParaRPr lang="nl-NL" baseline="0" dirty="0" smtClean="0"/>
          </a:p>
          <a:p>
            <a:r>
              <a:rPr lang="nl-NL" baseline="0" dirty="0" smtClean="0"/>
              <a:t>Dit doen we vanuit de visie en uitgangspunten over hoe we de dienstverlening met elkaar vorm willen geven.</a:t>
            </a:r>
          </a:p>
          <a:p>
            <a:endParaRPr lang="nl-NL" baseline="0" dirty="0" smtClean="0"/>
          </a:p>
          <a:p>
            <a:r>
              <a:rPr lang="nl-NL" baseline="0" dirty="0" smtClean="0"/>
              <a:t>Participatief werken past bij de uitgangpunten dienstverlening. Zo willen we met elkaar samenwerken.</a:t>
            </a:r>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5</a:t>
            </a:fld>
            <a:endParaRPr lang="nl-NL"/>
          </a:p>
        </p:txBody>
      </p:sp>
    </p:spTree>
    <p:extLst>
      <p:ext uri="{BB962C8B-B14F-4D97-AF65-F5344CB8AC3E}">
        <p14:creationId xmlns:p14="http://schemas.microsoft.com/office/powerpoint/2010/main" val="294492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pagina</a:t>
            </a:r>
            <a:r>
              <a:rPr lang="nl-NL" baseline="0" dirty="0" smtClean="0"/>
              <a:t> 4 activiteitenplan 2017 voor uitleg.</a:t>
            </a:r>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6</a:t>
            </a:fld>
            <a:endParaRPr lang="nl-NL"/>
          </a:p>
        </p:txBody>
      </p:sp>
    </p:spTree>
    <p:extLst>
      <p:ext uri="{BB962C8B-B14F-4D97-AF65-F5344CB8AC3E}">
        <p14:creationId xmlns:p14="http://schemas.microsoft.com/office/powerpoint/2010/main" val="125430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a:t>
            </a:r>
            <a:r>
              <a:rPr lang="nl-NL" baseline="0" dirty="0" smtClean="0"/>
              <a:t> 2016 en in het voorjaar van 2017 wordt met alle regio’s een gesprek gepland om gezamenlijk met de regio en de groepen in kaart te brengen wat er goed gaat in de regio en waar de groepen/regio zich verder op willen ontwikkelen en wat ze daar bij nodig hebben. En hoe de landelijke organisatie daar een rol in kan spelen.</a:t>
            </a:r>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7</a:t>
            </a:fld>
            <a:endParaRPr lang="nl-NL"/>
          </a:p>
        </p:txBody>
      </p:sp>
    </p:spTree>
    <p:extLst>
      <p:ext uri="{BB962C8B-B14F-4D97-AF65-F5344CB8AC3E}">
        <p14:creationId xmlns:p14="http://schemas.microsoft.com/office/powerpoint/2010/main" val="243025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Versterken kwaliteit is de basis (o.a. deskundigheidsbevordering, activiteiten)</a:t>
            </a:r>
          </a:p>
          <a:p>
            <a:pPr marL="171450" indent="-171450">
              <a:buFont typeface="Arial" panose="020B0604020202020204" pitchFamily="34" charset="0"/>
              <a:buChar char="•"/>
            </a:pPr>
            <a:r>
              <a:rPr lang="nl-NL" dirty="0" smtClean="0"/>
              <a:t>Uitgangspunt is vasthouden wat goed gaat: Projecten Spelkwaliteit, Bestuursontwikkeling en Continuïteit groepen sluiten hier naadloos op aan. Tijdens</a:t>
            </a:r>
            <a:r>
              <a:rPr lang="nl-NL" baseline="0" dirty="0" smtClean="0"/>
              <a:t> de ontwikkeling van de activiteitenplannen en de toekomstvisie kwamen deze projecten heel specifiek naar voren als projecten die we graag willen vasthouden naar de </a:t>
            </a:r>
            <a:r>
              <a:rPr lang="nl-NL" baseline="0" smtClean="0"/>
              <a:t>toekomst toe</a:t>
            </a:r>
            <a:endParaRPr lang="nl-NL" dirty="0" smtClean="0"/>
          </a:p>
          <a:p>
            <a:pPr marL="171450" indent="-171450">
              <a:buFont typeface="Arial" panose="020B0604020202020204" pitchFamily="34" charset="0"/>
              <a:buChar char="•"/>
            </a:pPr>
            <a:r>
              <a:rPr lang="nl-NL" dirty="0" smtClean="0"/>
              <a:t>Project Inspiratie is een pilot specifiek gericht op versterken toekomstvisie via de 5 thema’s</a:t>
            </a:r>
          </a:p>
          <a:p>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8</a:t>
            </a:fld>
            <a:endParaRPr lang="nl-NL"/>
          </a:p>
        </p:txBody>
      </p:sp>
    </p:spTree>
    <p:extLst>
      <p:ext uri="{BB962C8B-B14F-4D97-AF65-F5344CB8AC3E}">
        <p14:creationId xmlns:p14="http://schemas.microsoft.com/office/powerpoint/2010/main" val="269084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ook de </a:t>
            </a:r>
            <a:r>
              <a:rPr lang="nl-NL" dirty="0" err="1" smtClean="0"/>
              <a:t>factsheets</a:t>
            </a:r>
            <a:endParaRPr lang="nl-NL" dirty="0"/>
          </a:p>
        </p:txBody>
      </p:sp>
      <p:sp>
        <p:nvSpPr>
          <p:cNvPr id="4" name="Tijdelijke aanduiding voor dianummer 3"/>
          <p:cNvSpPr>
            <a:spLocks noGrp="1"/>
          </p:cNvSpPr>
          <p:nvPr>
            <p:ph type="sldNum" sz="quarter" idx="10"/>
          </p:nvPr>
        </p:nvSpPr>
        <p:spPr/>
        <p:txBody>
          <a:bodyPr/>
          <a:lstStyle/>
          <a:p>
            <a:fld id="{8190AFE6-773C-415F-B5FD-A88880273AC0}" type="slidenum">
              <a:rPr lang="nl-NL" smtClean="0"/>
              <a:t>9</a:t>
            </a:fld>
            <a:endParaRPr lang="nl-NL"/>
          </a:p>
        </p:txBody>
      </p:sp>
    </p:spTree>
    <p:extLst>
      <p:ext uri="{BB962C8B-B14F-4D97-AF65-F5344CB8AC3E}">
        <p14:creationId xmlns:p14="http://schemas.microsoft.com/office/powerpoint/2010/main" val="1669411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2243668"/>
            <a:ext cx="12203113" cy="2073276"/>
          </a:xfrm>
          <a:prstGeom prst="rect">
            <a:avLst/>
          </a:prstGeom>
        </p:spPr>
      </p:pic>
      <p:sp>
        <p:nvSpPr>
          <p:cNvPr id="2" name="Titel 1"/>
          <p:cNvSpPr>
            <a:spLocks noGrp="1"/>
          </p:cNvSpPr>
          <p:nvPr>
            <p:ph type="ctrTitle"/>
          </p:nvPr>
        </p:nvSpPr>
        <p:spPr>
          <a:xfrm>
            <a:off x="1524000" y="2530477"/>
            <a:ext cx="9144000" cy="749829"/>
          </a:xfrm>
        </p:spPr>
        <p:txBody>
          <a:bodyPr anchor="b">
            <a:normAutofit/>
          </a:bodyPr>
          <a:lstStyle>
            <a:lvl1pPr algn="l">
              <a:defRPr sz="4000">
                <a:latin typeface="Impact" panose="020B0806030902050204"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524000" y="3280306"/>
            <a:ext cx="9144000" cy="741361"/>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9643533" y="2530477"/>
            <a:ext cx="1626859" cy="1527334"/>
          </a:xfrm>
          <a:prstGeom prst="rect">
            <a:avLst/>
          </a:prstGeom>
        </p:spPr>
      </p:pic>
    </p:spTree>
    <p:extLst>
      <p:ext uri="{BB962C8B-B14F-4D97-AF65-F5344CB8AC3E}">
        <p14:creationId xmlns:p14="http://schemas.microsoft.com/office/powerpoint/2010/main" val="905946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7156768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3209191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365121"/>
            <a:ext cx="12192048" cy="639491"/>
          </a:xfrm>
          <a:prstGeom prst="rect">
            <a:avLst/>
          </a:prstGeom>
        </p:spPr>
      </p:pic>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071826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124580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FA084DF-3D93-4688-84FB-12C754A53BB2}" type="datetimeFigureOut">
              <a:rPr lang="nl-NL" smtClean="0"/>
              <a:t>15-11-2016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83397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FA084DF-3D93-4688-84FB-12C754A53BB2}" type="datetimeFigureOut">
              <a:rPr lang="nl-NL" smtClean="0"/>
              <a:t>15-11-2016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1064720-9D41-41ED-BA0B-EC04DD3983EB}" type="slidenum">
              <a:rPr lang="nl-NL" smtClean="0"/>
              <a:t>‹nr.›</a:t>
            </a:fld>
            <a:endParaRPr lang="nl-NL"/>
          </a:p>
        </p:txBody>
      </p:sp>
      <p:pic>
        <p:nvPicPr>
          <p:cNvPr id="10"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1088567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FA084DF-3D93-4688-84FB-12C754A53BB2}" type="datetimeFigureOut">
              <a:rPr lang="nl-NL" smtClean="0"/>
              <a:t>15-11-2016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1064720-9D41-41ED-BA0B-EC04DD3983EB}" type="slidenum">
              <a:rPr lang="nl-NL" smtClean="0"/>
              <a:t>‹nr.›</a:t>
            </a:fld>
            <a:endParaRPr lang="nl-NL"/>
          </a:p>
        </p:txBody>
      </p:sp>
      <p:pic>
        <p:nvPicPr>
          <p:cNvPr id="6"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637473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FA084DF-3D93-4688-84FB-12C754A53BB2}" type="datetimeFigureOut">
              <a:rPr lang="nl-NL" smtClean="0"/>
              <a:t>15-11-2016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1064720-9D41-41ED-BA0B-EC04DD3983EB}" type="slidenum">
              <a:rPr lang="nl-NL" smtClean="0"/>
              <a:t>‹nr.›</a:t>
            </a:fld>
            <a:endParaRPr lang="nl-NL"/>
          </a:p>
        </p:txBody>
      </p:sp>
      <p:pic>
        <p:nvPicPr>
          <p:cNvPr id="5"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957507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15-11-2016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66311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15-11-2016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6921156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639489"/>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838200" y="1326092"/>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084DF-3D93-4688-84FB-12C754A53BB2}" type="datetimeFigureOut">
              <a:rPr lang="nl-NL" smtClean="0"/>
              <a:t>15-11-2016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1151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64720-9D41-41ED-BA0B-EC04DD3983EB}" type="slidenum">
              <a:rPr lang="nl-NL" smtClean="0"/>
              <a:t>‹nr.›</a:t>
            </a:fld>
            <a:endParaRPr lang="nl-NL"/>
          </a:p>
        </p:txBody>
      </p:sp>
    </p:spTree>
    <p:extLst>
      <p:ext uri="{BB962C8B-B14F-4D97-AF65-F5344CB8AC3E}">
        <p14:creationId xmlns:p14="http://schemas.microsoft.com/office/powerpoint/2010/main" val="132105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5404" y="2877319"/>
            <a:ext cx="9144000" cy="749829"/>
          </a:xfrm>
        </p:spPr>
        <p:txBody>
          <a:bodyPr>
            <a:normAutofit/>
          </a:bodyPr>
          <a:lstStyle/>
          <a:p>
            <a:r>
              <a:rPr lang="nl-NL" dirty="0" smtClean="0"/>
              <a:t> </a:t>
            </a:r>
            <a:r>
              <a:rPr lang="nl-NL" dirty="0" smtClean="0"/>
              <a:t>‘</a:t>
            </a:r>
            <a:r>
              <a:rPr lang="nl-NL" dirty="0" smtClean="0"/>
              <a:t>Ontwikkel</a:t>
            </a:r>
            <a:r>
              <a:rPr lang="nl-NL" dirty="0" smtClean="0"/>
              <a:t>en </a:t>
            </a:r>
            <a:r>
              <a:rPr lang="nl-NL" dirty="0" smtClean="0"/>
              <a:t>doen we samen’</a:t>
            </a:r>
            <a:endParaRPr lang="nl-NL" dirty="0"/>
          </a:p>
        </p:txBody>
      </p:sp>
    </p:spTree>
    <p:extLst>
      <p:ext uri="{BB962C8B-B14F-4D97-AF65-F5344CB8AC3E}">
        <p14:creationId xmlns:p14="http://schemas.microsoft.com/office/powerpoint/2010/main" val="127782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pad….</a:t>
            </a:r>
            <a:endParaRPr lang="nl-NL"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20163" r="33496"/>
          <a:stretch/>
        </p:blipFill>
        <p:spPr>
          <a:xfrm rot="16200000">
            <a:off x="3415514" y="285738"/>
            <a:ext cx="4896338" cy="7043853"/>
          </a:xfrm>
          <a:prstGeom prst="rect">
            <a:avLst/>
          </a:prstGeom>
        </p:spPr>
      </p:pic>
    </p:spTree>
    <p:extLst>
      <p:ext uri="{BB962C8B-B14F-4D97-AF65-F5344CB8AC3E}">
        <p14:creationId xmlns:p14="http://schemas.microsoft.com/office/powerpoint/2010/main" val="219197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 Scouting op avontuur!</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5775" y="1209581"/>
            <a:ext cx="8129471" cy="5426756"/>
          </a:xfrm>
          <a:prstGeom prst="rect">
            <a:avLst/>
          </a:prstGeom>
        </p:spPr>
      </p:pic>
    </p:spTree>
    <p:extLst>
      <p:ext uri="{BB962C8B-B14F-4D97-AF65-F5344CB8AC3E}">
        <p14:creationId xmlns:p14="http://schemas.microsoft.com/office/powerpoint/2010/main" val="394944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komen we vandaan?</a:t>
            </a:r>
            <a:endParaRPr lang="nl-NL"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899" y="1324304"/>
            <a:ext cx="4575125" cy="5038726"/>
          </a:xfrm>
          <a:prstGeom prst="rect">
            <a:avLst/>
          </a:prstGeom>
        </p:spPr>
      </p:pic>
    </p:spTree>
    <p:extLst>
      <p:ext uri="{BB962C8B-B14F-4D97-AF65-F5344CB8AC3E}">
        <p14:creationId xmlns:p14="http://schemas.microsoft.com/office/powerpoint/2010/main" val="363610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72" t="16063" r="-972" b="28864"/>
          <a:stretch/>
        </p:blipFill>
        <p:spPr>
          <a:xfrm>
            <a:off x="664986" y="1371600"/>
            <a:ext cx="11735331" cy="4693111"/>
          </a:xfrm>
        </p:spPr>
      </p:pic>
      <p:sp>
        <p:nvSpPr>
          <p:cNvPr id="2" name="Titel 1"/>
          <p:cNvSpPr>
            <a:spLocks noGrp="1"/>
          </p:cNvSpPr>
          <p:nvPr>
            <p:ph type="title"/>
          </p:nvPr>
        </p:nvSpPr>
        <p:spPr/>
        <p:txBody>
          <a:bodyPr/>
          <a:lstStyle/>
          <a:p>
            <a:r>
              <a:rPr lang="nl-NL" dirty="0" smtClean="0"/>
              <a:t>Toekomstvisie</a:t>
            </a:r>
            <a:endParaRPr lang="nl-NL" dirty="0"/>
          </a:p>
        </p:txBody>
      </p:sp>
    </p:spTree>
    <p:extLst>
      <p:ext uri="{BB962C8B-B14F-4D97-AF65-F5344CB8AC3E}">
        <p14:creationId xmlns:p14="http://schemas.microsoft.com/office/powerpoint/2010/main" val="202183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4915" t="25153" r="5162" b="31946"/>
          <a:stretch/>
        </p:blipFill>
        <p:spPr>
          <a:xfrm>
            <a:off x="323193" y="2166564"/>
            <a:ext cx="11545614" cy="3894083"/>
          </a:xfrm>
          <a:prstGeom prst="rect">
            <a:avLst/>
          </a:prstGeom>
        </p:spPr>
      </p:pic>
      <p:sp>
        <p:nvSpPr>
          <p:cNvPr id="2" name="Titel 1"/>
          <p:cNvSpPr>
            <a:spLocks noGrp="1"/>
          </p:cNvSpPr>
          <p:nvPr>
            <p:ph type="title"/>
          </p:nvPr>
        </p:nvSpPr>
        <p:spPr/>
        <p:txBody>
          <a:bodyPr/>
          <a:lstStyle/>
          <a:p>
            <a:r>
              <a:rPr lang="nl-NL" dirty="0" smtClean="0"/>
              <a:t>Goed voorbeeld zijn</a:t>
            </a:r>
            <a:endParaRPr lang="nl-NL" dirty="0"/>
          </a:p>
        </p:txBody>
      </p:sp>
      <p:sp>
        <p:nvSpPr>
          <p:cNvPr id="4" name="Ovaal 3"/>
          <p:cNvSpPr/>
          <p:nvPr/>
        </p:nvSpPr>
        <p:spPr>
          <a:xfrm rot="782077">
            <a:off x="6859594" y="327835"/>
            <a:ext cx="5053731" cy="25955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rgbClr val="0070C0"/>
                </a:solidFill>
                <a:latin typeface="+mj-lt"/>
              </a:rPr>
              <a:t>Wat is participatie?</a:t>
            </a:r>
          </a:p>
          <a:p>
            <a:pPr algn="ctr"/>
            <a:endParaRPr lang="nl-NL" sz="1600" dirty="0">
              <a:solidFill>
                <a:srgbClr val="0070C0"/>
              </a:solidFill>
            </a:endParaRPr>
          </a:p>
          <a:p>
            <a:pPr algn="ctr"/>
            <a:r>
              <a:rPr lang="nl-NL" sz="1600" dirty="0" smtClean="0">
                <a:solidFill>
                  <a:srgbClr val="0070C0"/>
                </a:solidFill>
                <a:latin typeface="+mj-lt"/>
              </a:rPr>
              <a:t>Participatie binnen Scouting betekent waarde geven aan de stem van ieder scout. Binnen de speltak, de groep, de regio en de landelijke organisatie. En daarmee kunnen we onze stem ook sterk laten klinken buiten Scouting</a:t>
            </a:r>
            <a:endParaRPr lang="nl-NL" sz="1600" dirty="0">
              <a:solidFill>
                <a:srgbClr val="0070C0"/>
              </a:solidFill>
              <a:latin typeface="+mj-lt"/>
            </a:endParaRPr>
          </a:p>
        </p:txBody>
      </p:sp>
    </p:spTree>
    <p:extLst>
      <p:ext uri="{BB962C8B-B14F-4D97-AF65-F5344CB8AC3E}">
        <p14:creationId xmlns:p14="http://schemas.microsoft.com/office/powerpoint/2010/main" val="1211765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activiteiten 2017</a:t>
            </a:r>
            <a:endParaRPr lang="nl-NL" dirty="0"/>
          </a:p>
        </p:txBody>
      </p:sp>
      <p:pic>
        <p:nvPicPr>
          <p:cNvPr id="5" name="Afbeelding 4"/>
          <p:cNvPicPr>
            <a:picLocks noChangeAspect="1"/>
          </p:cNvPicPr>
          <p:nvPr/>
        </p:nvPicPr>
        <p:blipFill rotWithShape="1">
          <a:blip r:embed="rId3"/>
          <a:srcRect l="7288" t="19979" r="39371" b="13898"/>
          <a:stretch/>
        </p:blipFill>
        <p:spPr>
          <a:xfrm>
            <a:off x="2308302" y="1259003"/>
            <a:ext cx="7437864" cy="5186403"/>
          </a:xfrm>
          <a:prstGeom prst="rect">
            <a:avLst/>
          </a:prstGeom>
        </p:spPr>
      </p:pic>
    </p:spTree>
    <p:extLst>
      <p:ext uri="{BB962C8B-B14F-4D97-AF65-F5344CB8AC3E}">
        <p14:creationId xmlns:p14="http://schemas.microsoft.com/office/powerpoint/2010/main" val="126902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Samenwerking met regio’s</a:t>
            </a:r>
            <a:endParaRPr lang="nl-NL" dirty="0"/>
          </a:p>
        </p:txBody>
      </p:sp>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24147" t="16573" r="22009" b="17078"/>
          <a:stretch/>
        </p:blipFill>
        <p:spPr>
          <a:xfrm>
            <a:off x="3007596" y="1207723"/>
            <a:ext cx="5935682" cy="5170773"/>
          </a:xfrm>
          <a:prstGeom prst="rect">
            <a:avLst/>
          </a:prstGeom>
        </p:spPr>
      </p:pic>
    </p:spTree>
    <p:extLst>
      <p:ext uri="{BB962C8B-B14F-4D97-AF65-F5344CB8AC3E}">
        <p14:creationId xmlns:p14="http://schemas.microsoft.com/office/powerpoint/2010/main" val="3424669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99090" y="1710559"/>
            <a:ext cx="10531365" cy="343688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Relatie projecten met toekomstvisie</a:t>
            </a:r>
            <a:endParaRPr lang="nl-NL" dirty="0"/>
          </a:p>
        </p:txBody>
      </p:sp>
      <p:sp>
        <p:nvSpPr>
          <p:cNvPr id="3" name="Tijdelijke aanduiding voor inhoud 2"/>
          <p:cNvSpPr>
            <a:spLocks noGrp="1"/>
          </p:cNvSpPr>
          <p:nvPr>
            <p:ph idx="1"/>
          </p:nvPr>
        </p:nvSpPr>
        <p:spPr>
          <a:xfrm>
            <a:off x="838200" y="2287788"/>
            <a:ext cx="10515600" cy="4351338"/>
          </a:xfrm>
        </p:spPr>
        <p:txBody>
          <a:bodyPr/>
          <a:lstStyle/>
          <a:p>
            <a:r>
              <a:rPr lang="nl-NL" b="1" dirty="0" smtClean="0">
                <a:solidFill>
                  <a:srgbClr val="0070C0"/>
                </a:solidFill>
              </a:rPr>
              <a:t>Kwaliteit</a:t>
            </a:r>
            <a:r>
              <a:rPr lang="nl-NL" b="1" dirty="0" smtClean="0"/>
              <a:t> </a:t>
            </a:r>
            <a:r>
              <a:rPr lang="nl-NL" dirty="0" smtClean="0"/>
              <a:t>is de basis van de ondersteuning door regio’s en landelijke organisatie</a:t>
            </a:r>
          </a:p>
          <a:p>
            <a:r>
              <a:rPr lang="nl-NL" dirty="0" smtClean="0"/>
              <a:t>Vasthouden wat </a:t>
            </a:r>
            <a:r>
              <a:rPr lang="nl-NL" b="1" dirty="0" smtClean="0">
                <a:solidFill>
                  <a:srgbClr val="0070C0"/>
                </a:solidFill>
              </a:rPr>
              <a:t>goed</a:t>
            </a:r>
            <a:r>
              <a:rPr lang="nl-NL" b="1" dirty="0" smtClean="0">
                <a:solidFill>
                  <a:schemeClr val="tx2">
                    <a:lumMod val="60000"/>
                    <a:lumOff val="40000"/>
                  </a:schemeClr>
                </a:solidFill>
              </a:rPr>
              <a:t> </a:t>
            </a:r>
            <a:r>
              <a:rPr lang="nl-NL" dirty="0" smtClean="0"/>
              <a:t>is</a:t>
            </a:r>
          </a:p>
          <a:p>
            <a:r>
              <a:rPr lang="nl-NL" dirty="0" smtClean="0"/>
              <a:t>Toekomstvisie </a:t>
            </a:r>
            <a:r>
              <a:rPr lang="nl-NL" b="1" dirty="0" smtClean="0">
                <a:solidFill>
                  <a:srgbClr val="0070C0"/>
                </a:solidFill>
              </a:rPr>
              <a:t>integreren</a:t>
            </a:r>
            <a:r>
              <a:rPr lang="nl-NL" dirty="0" smtClean="0"/>
              <a:t> in alle ondersteuning</a:t>
            </a:r>
          </a:p>
          <a:p>
            <a:r>
              <a:rPr lang="nl-NL" dirty="0" smtClean="0"/>
              <a:t>5 thema’s toekomstvisie in project </a:t>
            </a:r>
            <a:r>
              <a:rPr lang="nl-NL" b="1" dirty="0" smtClean="0">
                <a:solidFill>
                  <a:srgbClr val="0070C0"/>
                </a:solidFill>
              </a:rPr>
              <a:t>Inspiratie</a:t>
            </a:r>
          </a:p>
          <a:p>
            <a:endParaRPr lang="nl-NL" dirty="0" smtClean="0"/>
          </a:p>
        </p:txBody>
      </p:sp>
    </p:spTree>
    <p:extLst>
      <p:ext uri="{BB962C8B-B14F-4D97-AF65-F5344CB8AC3E}">
        <p14:creationId xmlns:p14="http://schemas.microsoft.com/office/powerpoint/2010/main" val="77472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993228" y="1245476"/>
            <a:ext cx="9175531" cy="51710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4 projecten in de regio’s</a:t>
            </a:r>
            <a:endParaRPr lang="nl-NL" dirty="0"/>
          </a:p>
        </p:txBody>
      </p:sp>
      <p:sp>
        <p:nvSpPr>
          <p:cNvPr id="5" name="Rechthoek 4"/>
          <p:cNvSpPr/>
          <p:nvPr/>
        </p:nvSpPr>
        <p:spPr>
          <a:xfrm>
            <a:off x="1295399" y="1496682"/>
            <a:ext cx="3686503" cy="207316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1"/>
                </a:solidFill>
                <a:latin typeface="+mj-lt"/>
              </a:rPr>
              <a:t>1. Spelkwaliteit</a:t>
            </a:r>
          </a:p>
          <a:p>
            <a:pPr algn="ctr"/>
            <a:endParaRPr lang="nl-NL" dirty="0">
              <a:solidFill>
                <a:schemeClr val="bg1"/>
              </a:solidFill>
            </a:endParaRPr>
          </a:p>
          <a:p>
            <a:pPr algn="ctr"/>
            <a:r>
              <a:rPr lang="nl-NL" dirty="0">
                <a:solidFill>
                  <a:schemeClr val="bg1"/>
                </a:solidFill>
              </a:rPr>
              <a:t>Spelkwaliteit vergroten</a:t>
            </a:r>
          </a:p>
          <a:p>
            <a:pPr algn="ctr"/>
            <a:r>
              <a:rPr lang="nl-NL" dirty="0" smtClean="0">
                <a:solidFill>
                  <a:schemeClr val="bg1"/>
                </a:solidFill>
              </a:rPr>
              <a:t>Uitdaging in programma</a:t>
            </a:r>
          </a:p>
          <a:p>
            <a:pPr algn="ctr"/>
            <a:r>
              <a:rPr lang="nl-NL" dirty="0" smtClean="0">
                <a:solidFill>
                  <a:schemeClr val="bg1"/>
                </a:solidFill>
              </a:rPr>
              <a:t>Praktijkbegeleiders</a:t>
            </a:r>
          </a:p>
          <a:p>
            <a:pPr algn="ctr"/>
            <a:r>
              <a:rPr lang="nl-NL" dirty="0" smtClean="0">
                <a:solidFill>
                  <a:schemeClr val="bg1"/>
                </a:solidFill>
              </a:rPr>
              <a:t>Power up </a:t>
            </a:r>
            <a:r>
              <a:rPr lang="nl-NL" dirty="0" err="1" smtClean="0">
                <a:solidFill>
                  <a:schemeClr val="bg1"/>
                </a:solidFill>
              </a:rPr>
              <a:t>your</a:t>
            </a:r>
            <a:r>
              <a:rPr lang="nl-NL" dirty="0" smtClean="0">
                <a:solidFill>
                  <a:schemeClr val="bg1"/>
                </a:solidFill>
              </a:rPr>
              <a:t> game</a:t>
            </a:r>
          </a:p>
        </p:txBody>
      </p:sp>
      <p:sp>
        <p:nvSpPr>
          <p:cNvPr id="6" name="Rechthoek 5"/>
          <p:cNvSpPr/>
          <p:nvPr/>
        </p:nvSpPr>
        <p:spPr>
          <a:xfrm>
            <a:off x="1295399" y="4093778"/>
            <a:ext cx="3686503" cy="207316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atin typeface="+mj-lt"/>
              </a:rPr>
              <a:t>2. Bestuursontwikkeling</a:t>
            </a:r>
          </a:p>
          <a:p>
            <a:pPr algn="ctr"/>
            <a:endParaRPr lang="nl-NL" dirty="0"/>
          </a:p>
          <a:p>
            <a:pPr algn="ctr"/>
            <a:r>
              <a:rPr lang="nl-NL" dirty="0"/>
              <a:t>Sterbesturen</a:t>
            </a:r>
          </a:p>
          <a:p>
            <a:pPr algn="ctr"/>
            <a:r>
              <a:rPr lang="nl-NL" dirty="0" smtClean="0"/>
              <a:t>Reflectie </a:t>
            </a:r>
            <a:r>
              <a:rPr lang="nl-NL" dirty="0"/>
              <a:t>&amp; Kennis</a:t>
            </a:r>
          </a:p>
          <a:p>
            <a:pPr algn="ctr"/>
            <a:r>
              <a:rPr lang="nl-NL" dirty="0"/>
              <a:t>Groepsbesturen</a:t>
            </a:r>
          </a:p>
          <a:p>
            <a:pPr algn="ctr"/>
            <a:r>
              <a:rPr lang="nl-NL" dirty="0" smtClean="0"/>
              <a:t>In </a:t>
            </a:r>
            <a:r>
              <a:rPr lang="nl-NL" dirty="0"/>
              <a:t>de </a:t>
            </a:r>
            <a:r>
              <a:rPr lang="nl-NL" dirty="0" smtClean="0"/>
              <a:t>praktijk</a:t>
            </a:r>
            <a:endParaRPr lang="nl-NL" dirty="0"/>
          </a:p>
        </p:txBody>
      </p:sp>
      <p:sp>
        <p:nvSpPr>
          <p:cNvPr id="7" name="Rechthoek 6"/>
          <p:cNvSpPr/>
          <p:nvPr/>
        </p:nvSpPr>
        <p:spPr>
          <a:xfrm>
            <a:off x="6096000" y="1464109"/>
            <a:ext cx="3686503" cy="207316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atin typeface="+mj-lt"/>
              </a:rPr>
              <a:t>3. Continuïteit groepen</a:t>
            </a:r>
          </a:p>
          <a:p>
            <a:pPr algn="ctr"/>
            <a:endParaRPr lang="nl-NL" dirty="0"/>
          </a:p>
          <a:p>
            <a:pPr algn="ctr"/>
            <a:r>
              <a:rPr lang="nl-NL" dirty="0" smtClean="0"/>
              <a:t>Ledengroei</a:t>
            </a:r>
            <a:endParaRPr lang="nl-NL" dirty="0"/>
          </a:p>
          <a:p>
            <a:pPr algn="ctr"/>
            <a:r>
              <a:rPr lang="nl-NL" dirty="0" smtClean="0"/>
              <a:t>Werving &amp; Behoud kader</a:t>
            </a:r>
          </a:p>
          <a:p>
            <a:pPr algn="ctr"/>
            <a:r>
              <a:rPr lang="nl-NL" dirty="0" smtClean="0"/>
              <a:t>Alle kaderleden</a:t>
            </a:r>
          </a:p>
          <a:p>
            <a:pPr algn="ctr"/>
            <a:r>
              <a:rPr lang="nl-NL" dirty="0" smtClean="0"/>
              <a:t>Scouts in Kaart</a:t>
            </a:r>
          </a:p>
        </p:txBody>
      </p:sp>
      <p:sp>
        <p:nvSpPr>
          <p:cNvPr id="8" name="Rechthoek 7"/>
          <p:cNvSpPr/>
          <p:nvPr/>
        </p:nvSpPr>
        <p:spPr>
          <a:xfrm>
            <a:off x="6096000" y="4093778"/>
            <a:ext cx="3686503" cy="207316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1"/>
                </a:solidFill>
                <a:latin typeface="+mj-lt"/>
              </a:rPr>
              <a:t>4. Inspiratiebijeenkomsten</a:t>
            </a:r>
          </a:p>
          <a:p>
            <a:pPr algn="ctr"/>
            <a:endParaRPr lang="nl-NL" dirty="0" smtClean="0">
              <a:solidFill>
                <a:schemeClr val="bg1"/>
              </a:solidFill>
            </a:endParaRPr>
          </a:p>
          <a:p>
            <a:pPr algn="ctr"/>
            <a:r>
              <a:rPr lang="nl-NL" dirty="0" smtClean="0">
                <a:solidFill>
                  <a:schemeClr val="bg1"/>
                </a:solidFill>
              </a:rPr>
              <a:t>Inspiratie 5 toekomstthema’s</a:t>
            </a:r>
            <a:endParaRPr lang="nl-NL" dirty="0">
              <a:solidFill>
                <a:schemeClr val="bg1"/>
              </a:solidFill>
            </a:endParaRPr>
          </a:p>
          <a:p>
            <a:pPr algn="ctr"/>
            <a:r>
              <a:rPr lang="nl-NL" dirty="0" smtClean="0">
                <a:solidFill>
                  <a:schemeClr val="bg1"/>
                </a:solidFill>
              </a:rPr>
              <a:t>Samen ontwikkelen</a:t>
            </a:r>
            <a:endParaRPr lang="nl-NL" dirty="0" smtClean="0">
              <a:solidFill>
                <a:schemeClr val="bg1"/>
              </a:solidFill>
            </a:endParaRPr>
          </a:p>
          <a:p>
            <a:pPr algn="ctr"/>
            <a:r>
              <a:rPr lang="nl-NL" dirty="0" smtClean="0">
                <a:solidFill>
                  <a:schemeClr val="bg1"/>
                </a:solidFill>
              </a:rPr>
              <a:t>Belangstellende r</a:t>
            </a:r>
            <a:r>
              <a:rPr lang="nl-NL" dirty="0" smtClean="0">
                <a:solidFill>
                  <a:schemeClr val="bg1"/>
                </a:solidFill>
              </a:rPr>
              <a:t>egio’s/groepen </a:t>
            </a:r>
            <a:endParaRPr lang="nl-NL" dirty="0" smtClean="0">
              <a:solidFill>
                <a:schemeClr val="bg1"/>
              </a:solidFill>
            </a:endParaRPr>
          </a:p>
          <a:p>
            <a:pPr algn="ctr"/>
            <a:r>
              <a:rPr lang="nl-NL" dirty="0" smtClean="0">
                <a:solidFill>
                  <a:schemeClr val="bg1"/>
                </a:solidFill>
              </a:rPr>
              <a:t>Innovatie</a:t>
            </a:r>
          </a:p>
        </p:txBody>
      </p:sp>
    </p:spTree>
    <p:extLst>
      <p:ext uri="{BB962C8B-B14F-4D97-AF65-F5344CB8AC3E}">
        <p14:creationId xmlns:p14="http://schemas.microsoft.com/office/powerpoint/2010/main" val="3314836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couting Nederland">
  <a:themeElements>
    <a:clrScheme name="Scouting Nederland">
      <a:dk1>
        <a:sysClr val="windowText" lastClr="000000"/>
      </a:dk1>
      <a:lt1>
        <a:sysClr val="window" lastClr="FFFFFF"/>
      </a:lt1>
      <a:dk2>
        <a:srgbClr val="1A368D"/>
      </a:dk2>
      <a:lt2>
        <a:srgbClr val="FFFFFF"/>
      </a:lt2>
      <a:accent1>
        <a:srgbClr val="FF0000"/>
      </a:accent1>
      <a:accent2>
        <a:srgbClr val="1A368D"/>
      </a:accent2>
      <a:accent3>
        <a:srgbClr val="FFFF00"/>
      </a:accent3>
      <a:accent4>
        <a:srgbClr val="31A529"/>
      </a:accent4>
      <a:accent5>
        <a:srgbClr val="FFBF24"/>
      </a:accent5>
      <a:accent6>
        <a:srgbClr val="8C5A86"/>
      </a:accent6>
      <a:hlink>
        <a:srgbClr val="1A368D"/>
      </a:hlink>
      <a:folHlink>
        <a:srgbClr val="8C5A86"/>
      </a:folHlink>
    </a:clrScheme>
    <a:fontScheme name="Scouting Nederland">
      <a:majorFont>
        <a:latin typeface="Impact"/>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lucht" id="{76E73B42-AFE5-4472-A54E-9044031EA7D6}" vid="{EFCC5514-33EE-4625-A9D7-B5870C3A74D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lucht</Template>
  <TotalTime>1155</TotalTime>
  <Words>818</Words>
  <Application>Microsoft Office PowerPoint</Application>
  <PresentationFormat>Breedbeeld</PresentationFormat>
  <Paragraphs>86</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Impact</vt:lpstr>
      <vt:lpstr>Scouting Nederland</vt:lpstr>
      <vt:lpstr> ‘Ontwikkelen doen we samen’</vt:lpstr>
      <vt:lpstr>Met Scouting op avontuur!</vt:lpstr>
      <vt:lpstr>Waar komen we vandaan?</vt:lpstr>
      <vt:lpstr>Toekomstvisie</vt:lpstr>
      <vt:lpstr>Goed voorbeeld zijn</vt:lpstr>
      <vt:lpstr>Concrete activiteiten 2017</vt:lpstr>
      <vt:lpstr>Samenwerking met regio’s</vt:lpstr>
      <vt:lpstr>Relatie projecten met toekomstvisie</vt:lpstr>
      <vt:lpstr>4 projecten in de regio’s</vt:lpstr>
      <vt:lpstr>Op pad….</vt:lpstr>
    </vt:vector>
  </TitlesOfParts>
  <Company>Scouting Nederland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Boersma, Fedde</dc:creator>
  <cp:lastModifiedBy>Hodes, Marijke</cp:lastModifiedBy>
  <cp:revision>44</cp:revision>
  <dcterms:created xsi:type="dcterms:W3CDTF">2016-09-15T08:36:55Z</dcterms:created>
  <dcterms:modified xsi:type="dcterms:W3CDTF">2016-11-15T12:11:43Z</dcterms:modified>
</cp:coreProperties>
</file>