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69" r:id="rId4"/>
    <p:sldId id="273" r:id="rId5"/>
    <p:sldId id="256" r:id="rId6"/>
    <p:sldId id="271" r:id="rId7"/>
    <p:sldId id="264" r:id="rId8"/>
    <p:sldId id="266" r:id="rId9"/>
    <p:sldId id="267" r:id="rId10"/>
    <p:sldId id="272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Gemiddelde leeftijd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2001-2002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Sheet1!$B$3:$F$3</c:f>
              <c:strCache>
                <c:ptCount val="5"/>
                <c:pt idx="0">
                  <c:v>Groepsleiding</c:v>
                </c:pt>
                <c:pt idx="1">
                  <c:v>DC's</c:v>
                </c:pt>
                <c:pt idx="2">
                  <c:v>Gouwbureau's</c:v>
                </c:pt>
                <c:pt idx="3">
                  <c:v>Vcomm</c:v>
                </c:pt>
                <c:pt idx="4">
                  <c:v>Bestuur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23</c:v>
                </c:pt>
                <c:pt idx="1">
                  <c:v>26</c:v>
                </c:pt>
                <c:pt idx="2">
                  <c:v>29</c:v>
                </c:pt>
                <c:pt idx="3">
                  <c:v>28</c:v>
                </c:pt>
                <c:pt idx="4">
                  <c:v>31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2006-2007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Sheet1!$B$3:$F$3</c:f>
              <c:strCache>
                <c:ptCount val="5"/>
                <c:pt idx="0">
                  <c:v>Groepsleiding</c:v>
                </c:pt>
                <c:pt idx="1">
                  <c:v>DC's</c:v>
                </c:pt>
                <c:pt idx="2">
                  <c:v>Gouwbureau's</c:v>
                </c:pt>
                <c:pt idx="3">
                  <c:v>Vcomm</c:v>
                </c:pt>
                <c:pt idx="4">
                  <c:v>Bestuur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23</c:v>
                </c:pt>
                <c:pt idx="1">
                  <c:v>25</c:v>
                </c:pt>
                <c:pt idx="2">
                  <c:v>28</c:v>
                </c:pt>
                <c:pt idx="3">
                  <c:v>28</c:v>
                </c:pt>
                <c:pt idx="4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2011-2012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Sheet1!$B$3:$F$3</c:f>
              <c:strCache>
                <c:ptCount val="5"/>
                <c:pt idx="0">
                  <c:v>Groepsleiding</c:v>
                </c:pt>
                <c:pt idx="1">
                  <c:v>DC's</c:v>
                </c:pt>
                <c:pt idx="2">
                  <c:v>Gouwbureau's</c:v>
                </c:pt>
                <c:pt idx="3">
                  <c:v>Vcomm</c:v>
                </c:pt>
                <c:pt idx="4">
                  <c:v>Bestuur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22</c:v>
                </c:pt>
                <c:pt idx="1">
                  <c:v>25</c:v>
                </c:pt>
                <c:pt idx="2">
                  <c:v>28</c:v>
                </c:pt>
                <c:pt idx="3">
                  <c:v>29</c:v>
                </c:pt>
                <c:pt idx="4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2015-2016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Sheet1!$B$3:$F$3</c:f>
              <c:strCache>
                <c:ptCount val="5"/>
                <c:pt idx="0">
                  <c:v>Groepsleiding</c:v>
                </c:pt>
                <c:pt idx="1">
                  <c:v>DC's</c:v>
                </c:pt>
                <c:pt idx="2">
                  <c:v>Gouwbureau's</c:v>
                </c:pt>
                <c:pt idx="3">
                  <c:v>Vcomm</c:v>
                </c:pt>
                <c:pt idx="4">
                  <c:v>Bestuur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>
                  <c:v>28</c:v>
                </c:pt>
                <c:pt idx="4">
                  <c:v>35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0256696"/>
        <c:axId val="300260224"/>
      </c:barChart>
      <c:catAx>
        <c:axId val="30025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0260224"/>
        <c:crosses val="autoZero"/>
        <c:auto val="1"/>
        <c:lblAlgn val="ctr"/>
        <c:lblOffset val="100"/>
        <c:noMultiLvlLbl val="0"/>
      </c:catAx>
      <c:valAx>
        <c:axId val="30026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025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Groepsleiding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Sheet1!$A$4:$A$7</c:f>
              <c:strCache>
                <c:ptCount val="4"/>
                <c:pt idx="0">
                  <c:v>2001-2002</c:v>
                </c:pt>
                <c:pt idx="1">
                  <c:v>2006-2007</c:v>
                </c:pt>
                <c:pt idx="2">
                  <c:v>2011-2012</c:v>
                </c:pt>
                <c:pt idx="3">
                  <c:v>2015-2016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23</c:v>
                </c:pt>
                <c:pt idx="1">
                  <c:v>23</c:v>
                </c:pt>
                <c:pt idx="2">
                  <c:v>22</c:v>
                </c:pt>
                <c:pt idx="3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DC's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Sheet1!$A$4:$A$7</c:f>
              <c:strCache>
                <c:ptCount val="4"/>
                <c:pt idx="0">
                  <c:v>2001-2002</c:v>
                </c:pt>
                <c:pt idx="1">
                  <c:v>2006-2007</c:v>
                </c:pt>
                <c:pt idx="2">
                  <c:v>2011-2012</c:v>
                </c:pt>
                <c:pt idx="3">
                  <c:v>2015-2016</c:v>
                </c:pt>
              </c:strCache>
            </c:strRef>
          </c:cat>
          <c:val>
            <c:numRef>
              <c:f>Sheet1!$C$4:$C$7</c:f>
              <c:numCache>
                <c:formatCode>General</c:formatCode>
                <c:ptCount val="4"/>
                <c:pt idx="0">
                  <c:v>26</c:v>
                </c:pt>
                <c:pt idx="1">
                  <c:v>25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Gouwbureau's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Sheet1!$A$4:$A$7</c:f>
              <c:strCache>
                <c:ptCount val="4"/>
                <c:pt idx="0">
                  <c:v>2001-2002</c:v>
                </c:pt>
                <c:pt idx="1">
                  <c:v>2006-2007</c:v>
                </c:pt>
                <c:pt idx="2">
                  <c:v>2011-2012</c:v>
                </c:pt>
                <c:pt idx="3">
                  <c:v>2015-2016</c:v>
                </c:pt>
              </c:strCache>
            </c:strRef>
          </c:cat>
          <c:val>
            <c:numRef>
              <c:f>Sheet1!$D$4:$D$7</c:f>
              <c:numCache>
                <c:formatCode>General</c:formatCode>
                <c:ptCount val="4"/>
                <c:pt idx="0">
                  <c:v>29</c:v>
                </c:pt>
                <c:pt idx="1">
                  <c:v>28</c:v>
                </c:pt>
                <c:pt idx="2">
                  <c:v>28</c:v>
                </c:pt>
                <c:pt idx="3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Vcomm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Sheet1!$A$4:$A$7</c:f>
              <c:strCache>
                <c:ptCount val="4"/>
                <c:pt idx="0">
                  <c:v>2001-2002</c:v>
                </c:pt>
                <c:pt idx="1">
                  <c:v>2006-2007</c:v>
                </c:pt>
                <c:pt idx="2">
                  <c:v>2011-2012</c:v>
                </c:pt>
                <c:pt idx="3">
                  <c:v>2015-2016</c:v>
                </c:pt>
              </c:strCache>
            </c:strRef>
          </c:cat>
          <c:val>
            <c:numRef>
              <c:f>Sheet1!$E$4:$E$7</c:f>
              <c:numCache>
                <c:formatCode>General</c:formatCode>
                <c:ptCount val="4"/>
                <c:pt idx="0">
                  <c:v>28</c:v>
                </c:pt>
                <c:pt idx="1">
                  <c:v>28</c:v>
                </c:pt>
                <c:pt idx="2">
                  <c:v>29</c:v>
                </c:pt>
                <c:pt idx="3">
                  <c:v>28</c:v>
                </c:pt>
              </c:numCache>
            </c:numRef>
          </c:val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Bestuur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Sheet1!$A$4:$A$7</c:f>
              <c:strCache>
                <c:ptCount val="4"/>
                <c:pt idx="0">
                  <c:v>2001-2002</c:v>
                </c:pt>
                <c:pt idx="1">
                  <c:v>2006-2007</c:v>
                </c:pt>
                <c:pt idx="2">
                  <c:v>2011-2012</c:v>
                </c:pt>
                <c:pt idx="3">
                  <c:v>2015-2016</c:v>
                </c:pt>
              </c:strCache>
            </c:strRef>
          </c:cat>
          <c:val>
            <c:numRef>
              <c:f>Sheet1!$F$4:$F$7</c:f>
              <c:numCache>
                <c:formatCode>General</c:formatCode>
                <c:ptCount val="4"/>
                <c:pt idx="0">
                  <c:v>31</c:v>
                </c:pt>
                <c:pt idx="1">
                  <c:v>34</c:v>
                </c:pt>
                <c:pt idx="2">
                  <c:v>35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769960"/>
        <c:axId val="300775056"/>
      </c:barChart>
      <c:catAx>
        <c:axId val="30076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0775056"/>
        <c:crosses val="autoZero"/>
        <c:auto val="1"/>
        <c:lblAlgn val="ctr"/>
        <c:lblOffset val="100"/>
        <c:noMultiLvlLbl val="0"/>
      </c:catAx>
      <c:valAx>
        <c:axId val="30077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00769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4F7-D5B8-4654-BB6C-935F602DEFF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71B-190B-4ACE-9E17-B75750B7E8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5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4F7-D5B8-4654-BB6C-935F602DEFF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71B-190B-4ACE-9E17-B75750B7E8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3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4F7-D5B8-4654-BB6C-935F602DEFF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71B-190B-4ACE-9E17-B75750B7E8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9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DDE7-1BA1-4004-B0E4-03F206FFC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AA4-BD9C-4445-ABB6-8C73C3D24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4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DDE7-1BA1-4004-B0E4-03F206FFC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AA4-BD9C-4445-ABB6-8C73C3D24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DDE7-1BA1-4004-B0E4-03F206FFC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AA4-BD9C-4445-ABB6-8C73C3D24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6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DDE7-1BA1-4004-B0E4-03F206FFC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AA4-BD9C-4445-ABB6-8C73C3D24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78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DDE7-1BA1-4004-B0E4-03F206FFC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AA4-BD9C-4445-ABB6-8C73C3D24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0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DDE7-1BA1-4004-B0E4-03F206FFC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AA4-BD9C-4445-ABB6-8C73C3D24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18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DDE7-1BA1-4004-B0E4-03F206FFC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AA4-BD9C-4445-ABB6-8C73C3D24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23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DDE7-1BA1-4004-B0E4-03F206FFC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AA4-BD9C-4445-ABB6-8C73C3D24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6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4F7-D5B8-4654-BB6C-935F602DEFF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71B-190B-4ACE-9E17-B75750B7E8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67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DDE7-1BA1-4004-B0E4-03F206FFC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AA4-BD9C-4445-ABB6-8C73C3D24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083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DDE7-1BA1-4004-B0E4-03F206FFC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AA4-BD9C-4445-ABB6-8C73C3D24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51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DDE7-1BA1-4004-B0E4-03F206FFC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CAA4-BD9C-4445-ABB6-8C73C3D24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7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4F7-D5B8-4654-BB6C-935F602DEFF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71B-190B-4ACE-9E17-B75750B7E8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4F7-D5B8-4654-BB6C-935F602DEFF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71B-190B-4ACE-9E17-B75750B7E8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4F7-D5B8-4654-BB6C-935F602DEFF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71B-190B-4ACE-9E17-B75750B7E8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4F7-D5B8-4654-BB6C-935F602DEFF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71B-190B-4ACE-9E17-B75750B7E8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4F7-D5B8-4654-BB6C-935F602DEFF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71B-190B-4ACE-9E17-B75750B7E8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9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4F7-D5B8-4654-BB6C-935F602DEFF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71B-190B-4ACE-9E17-B75750B7E8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4F7-D5B8-4654-BB6C-935F602DEFF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71B-190B-4ACE-9E17-B75750B7E8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14F7-D5B8-4654-BB6C-935F602DEFF0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271B-190B-4ACE-9E17-B75750B7E8E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9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3DDE7-1BA1-4004-B0E4-03F206FFC5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CAA4-BD9C-4445-ABB6-8C73C3D24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9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7201"/>
            <a:ext cx="12788153" cy="7315201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00399" y="475129"/>
            <a:ext cx="5943601" cy="415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48D26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48D26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48D26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48D26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48D26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48D26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48D26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48D26"/>
                </a:solidFill>
                <a:latin typeface="Verdana" pitchFamily="34" charset="0"/>
              </a:defRPr>
            </a:lvl9pPr>
          </a:lstStyle>
          <a:p>
            <a:r>
              <a:rPr lang="nl-BE" altLang="nl-BE" sz="5400" kern="0" dirty="0" smtClean="0">
                <a:latin typeface="Stag" panose="02000603060000020004" pitchFamily="50" charset="0"/>
              </a:rPr>
              <a:t>Een verhaal van </a:t>
            </a:r>
            <a:r>
              <a:rPr lang="nl-BE" altLang="nl-BE" sz="72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g" panose="02000603060000020004" pitchFamily="50" charset="0"/>
              </a:rPr>
              <a:t>jongeren participatie</a:t>
            </a:r>
            <a:endParaRPr lang="nl-BE" altLang="nl-BE" sz="7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g" panose="02000603060000020004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931507"/>
            <a:ext cx="2097741" cy="31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>
                <a:solidFill>
                  <a:srgbClr val="0070C0"/>
                </a:solidFill>
                <a:latin typeface="Stag" panose="02000603060000020004" pitchFamily="50" charset="0"/>
              </a:rPr>
              <a:t>Effecten</a:t>
            </a:r>
            <a:endParaRPr lang="en-US" sz="6600" dirty="0">
              <a:solidFill>
                <a:srgbClr val="0070C0"/>
              </a:solidFill>
              <a:latin typeface="Stag" panose="0200060306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Sterker, jeugdiger Imago</a:t>
            </a:r>
          </a:p>
          <a:p>
            <a:r>
              <a:rPr lang="nl-BE" dirty="0" smtClean="0"/>
              <a:t>Kleinere kloof tussen nationaal niveau en lokale groepen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sz="3200" b="1" dirty="0" smtClean="0">
                <a:solidFill>
                  <a:srgbClr val="0070C0"/>
                </a:solidFill>
              </a:rPr>
              <a:t>Neveneffecten structuur vrijwilligers</a:t>
            </a:r>
            <a:endParaRPr lang="nl-BE" b="1" dirty="0" smtClean="0">
              <a:solidFill>
                <a:srgbClr val="0070C0"/>
              </a:solidFill>
            </a:endParaRPr>
          </a:p>
          <a:p>
            <a:r>
              <a:rPr lang="nl-BE" dirty="0" smtClean="0"/>
              <a:t>Kortere </a:t>
            </a:r>
            <a:r>
              <a:rPr lang="nl-BE" dirty="0" err="1" smtClean="0"/>
              <a:t>blijfsduur</a:t>
            </a:r>
            <a:endParaRPr lang="nl-BE" dirty="0" smtClean="0"/>
          </a:p>
          <a:p>
            <a:r>
              <a:rPr lang="nl-BE" dirty="0" smtClean="0"/>
              <a:t>Minder netwerk kapitaal</a:t>
            </a:r>
          </a:p>
          <a:p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1573"/>
            <a:ext cx="7886700" cy="1325563"/>
          </a:xfrm>
        </p:spPr>
        <p:txBody>
          <a:bodyPr>
            <a:noAutofit/>
          </a:bodyPr>
          <a:lstStyle/>
          <a:p>
            <a:r>
              <a:rPr lang="nl-BE" sz="5400" b="1" dirty="0" smtClean="0">
                <a:latin typeface="Stag" panose="02000603060000020004" pitchFamily="50" charset="0"/>
              </a:rPr>
              <a:t>Jongerenparticipatie</a:t>
            </a:r>
            <a:endParaRPr lang="en-US" sz="5400" b="1" dirty="0">
              <a:latin typeface="Stag" panose="0200060306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47136"/>
            <a:ext cx="7886700" cy="24505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BE" sz="3200" dirty="0" smtClean="0"/>
              <a:t>Het </a:t>
            </a:r>
            <a:r>
              <a:rPr lang="nl-BE" sz="3200" b="1" dirty="0" smtClean="0">
                <a:solidFill>
                  <a:srgbClr val="0070C0"/>
                </a:solidFill>
              </a:rPr>
              <a:t>recht</a:t>
            </a:r>
            <a:r>
              <a:rPr lang="nl-BE" sz="3200" dirty="0" smtClean="0"/>
              <a:t> om </a:t>
            </a:r>
            <a:r>
              <a:rPr lang="nl-BE" sz="3200" b="1" dirty="0" smtClean="0">
                <a:solidFill>
                  <a:srgbClr val="0070C0"/>
                </a:solidFill>
              </a:rPr>
              <a:t>verantwoordelijkheid te dragen </a:t>
            </a:r>
            <a:r>
              <a:rPr lang="nl-BE" sz="3200" dirty="0" smtClean="0"/>
              <a:t>en om </a:t>
            </a:r>
            <a:r>
              <a:rPr lang="nl-BE" sz="3200" b="1" dirty="0" smtClean="0">
                <a:solidFill>
                  <a:srgbClr val="0070C0"/>
                </a:solidFill>
              </a:rPr>
              <a:t>eigen beslissingen</a:t>
            </a:r>
            <a:r>
              <a:rPr lang="nl-BE" sz="3200" dirty="0" smtClean="0"/>
              <a:t> te kunnen nemen</a:t>
            </a:r>
            <a:br>
              <a:rPr lang="nl-BE" sz="3200" dirty="0" smtClean="0"/>
            </a:br>
            <a:r>
              <a:rPr lang="nl-BE" sz="3200" dirty="0" smtClean="0"/>
              <a:t>voor jezelf, </a:t>
            </a:r>
            <a:br>
              <a:rPr lang="nl-BE" sz="3200" dirty="0" smtClean="0"/>
            </a:br>
            <a:r>
              <a:rPr lang="nl-BE" sz="3200" dirty="0" smtClean="0"/>
              <a:t>je groep,</a:t>
            </a:r>
            <a:br>
              <a:rPr lang="nl-BE" sz="3200" dirty="0" smtClean="0"/>
            </a:br>
            <a:r>
              <a:rPr lang="nl-BE" sz="3200" dirty="0" smtClean="0"/>
              <a:t>je organisatie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69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0" y="365126"/>
            <a:ext cx="8337740" cy="6251423"/>
          </a:xfrm>
        </p:spPr>
      </p:pic>
    </p:spTree>
    <p:extLst>
      <p:ext uri="{BB962C8B-B14F-4D97-AF65-F5344CB8AC3E}">
        <p14:creationId xmlns:p14="http://schemas.microsoft.com/office/powerpoint/2010/main" val="35977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7201"/>
            <a:ext cx="9144001" cy="7315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879976" cy="3772366"/>
          </a:xfrm>
        </p:spPr>
        <p:txBody>
          <a:bodyPr>
            <a:noAutofit/>
          </a:bodyPr>
          <a:lstStyle/>
          <a:p>
            <a:pPr algn="l"/>
            <a:r>
              <a:rPr lang="nl-BE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g" panose="02000603060000020004" pitchFamily="50" charset="0"/>
              </a:rPr>
              <a:t>Scouting </a:t>
            </a:r>
            <a:br>
              <a:rPr lang="nl-BE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g" panose="02000603060000020004" pitchFamily="50" charset="0"/>
              </a:rPr>
            </a:br>
            <a:r>
              <a:rPr lang="nl-BE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g" panose="02000603060000020004" pitchFamily="50" charset="0"/>
              </a:rPr>
              <a:t>voor jongeren</a:t>
            </a:r>
            <a:br>
              <a:rPr lang="nl-BE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g" panose="02000603060000020004" pitchFamily="50" charset="0"/>
              </a:rPr>
            </a:br>
            <a:r>
              <a:rPr lang="nl-BE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ag" panose="02000603060000020004" pitchFamily="50" charset="0"/>
              </a:rPr>
              <a:t>door jongeren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ag" panose="020006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1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>
            <a:normAutofit/>
          </a:bodyPr>
          <a:lstStyle/>
          <a:p>
            <a:r>
              <a:rPr lang="nl-BE" sz="6600" b="1" dirty="0" smtClean="0">
                <a:latin typeface="Stag" panose="02000603060000020004" pitchFamily="50" charset="0"/>
              </a:rPr>
              <a:t>Waarom</a:t>
            </a:r>
            <a:endParaRPr lang="en-US" sz="6600" b="1" dirty="0">
              <a:latin typeface="Stag" panose="0200060306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Char char=""/>
            </a:pPr>
            <a:r>
              <a:rPr lang="nl-BE" sz="3200" dirty="0" smtClean="0"/>
              <a:t> Zit in ons Scouting DNA</a:t>
            </a:r>
          </a:p>
          <a:p>
            <a:pPr>
              <a:buFont typeface="Wingdings 3" panose="05040102010807070707" pitchFamily="18" charset="2"/>
              <a:buChar char=""/>
            </a:pPr>
            <a:r>
              <a:rPr lang="nl-BE" sz="3200" dirty="0" smtClean="0"/>
              <a:t> Learning </a:t>
            </a:r>
            <a:r>
              <a:rPr lang="nl-BE" sz="3200" dirty="0" err="1" smtClean="0"/>
              <a:t>by</a:t>
            </a:r>
            <a:r>
              <a:rPr lang="nl-BE" sz="3200" dirty="0" smtClean="0"/>
              <a:t> </a:t>
            </a:r>
            <a:r>
              <a:rPr lang="nl-BE" sz="3200" dirty="0" err="1" smtClean="0"/>
              <a:t>doing</a:t>
            </a:r>
            <a:endParaRPr lang="nl-BE" sz="3200" dirty="0" smtClean="0"/>
          </a:p>
          <a:p>
            <a:pPr>
              <a:buFont typeface="Wingdings 3" panose="05040102010807070707" pitchFamily="18" charset="2"/>
              <a:buChar char=""/>
            </a:pPr>
            <a:r>
              <a:rPr lang="nl-BE" sz="3200" dirty="0" smtClean="0"/>
              <a:t> Peer-</a:t>
            </a:r>
            <a:r>
              <a:rPr lang="nl-BE" sz="3200" dirty="0" err="1" smtClean="0"/>
              <a:t>to</a:t>
            </a:r>
            <a:r>
              <a:rPr lang="nl-BE" sz="3200" dirty="0" smtClean="0"/>
              <a:t>-Peer </a:t>
            </a:r>
            <a:r>
              <a:rPr lang="nl-BE" sz="3200" dirty="0" err="1" smtClean="0"/>
              <a:t>learning</a:t>
            </a:r>
            <a:endParaRPr lang="nl-BE" sz="3200" dirty="0" smtClean="0"/>
          </a:p>
          <a:p>
            <a:endParaRPr lang="nl-BE" sz="3200" dirty="0"/>
          </a:p>
          <a:p>
            <a:pPr marL="0" indent="0" algn="ctr">
              <a:buNone/>
            </a:pPr>
            <a:r>
              <a:rPr lang="nl-BE" sz="3200" b="1" dirty="0" smtClean="0">
                <a:solidFill>
                  <a:srgbClr val="0070C0"/>
                </a:solidFill>
              </a:rPr>
              <a:t>Leiding</a:t>
            </a:r>
            <a:r>
              <a:rPr lang="nl-BE" sz="3200" dirty="0" smtClean="0"/>
              <a:t> en </a:t>
            </a:r>
            <a:r>
              <a:rPr lang="nl-BE" sz="3200" b="1" dirty="0" smtClean="0">
                <a:solidFill>
                  <a:srgbClr val="0070C0"/>
                </a:solidFill>
              </a:rPr>
              <a:t>organisatie</a:t>
            </a:r>
            <a:r>
              <a:rPr lang="nl-BE" sz="3200" dirty="0" smtClean="0"/>
              <a:t> zo dicht mogelijk bij de </a:t>
            </a:r>
            <a:r>
              <a:rPr lang="nl-BE" sz="3200" b="1" dirty="0" smtClean="0">
                <a:solidFill>
                  <a:srgbClr val="0070C0"/>
                </a:solidFill>
              </a:rPr>
              <a:t>belevingswereld</a:t>
            </a:r>
            <a:r>
              <a:rPr lang="nl-BE" sz="3200" dirty="0" smtClean="0"/>
              <a:t> </a:t>
            </a:r>
            <a:br>
              <a:rPr lang="nl-BE" sz="3200" dirty="0" smtClean="0"/>
            </a:br>
            <a:r>
              <a:rPr lang="nl-BE" sz="3200" dirty="0" smtClean="0"/>
              <a:t>van kinderen en jongeren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6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  <a:latin typeface="Stag" panose="02000603060000020004" pitchFamily="50" charset="0"/>
              </a:rPr>
              <a:t>Maximum leeftijdsgrenzen</a:t>
            </a:r>
            <a:endParaRPr lang="en-US" dirty="0">
              <a:solidFill>
                <a:srgbClr val="0070C0"/>
              </a:solidFill>
              <a:latin typeface="Stag" panose="02000603060000020004" pitchFamily="50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70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b="1" dirty="0">
                <a:solidFill>
                  <a:srgbClr val="0070C0"/>
                </a:solidFill>
              </a:rPr>
              <a:t>A</a:t>
            </a:r>
            <a:r>
              <a:rPr lang="nl-BE" b="1" dirty="0" smtClean="0">
                <a:solidFill>
                  <a:srgbClr val="0070C0"/>
                </a:solidFill>
              </a:rPr>
              <a:t>nno </a:t>
            </a:r>
            <a:r>
              <a:rPr lang="nl-BE" b="1" dirty="0">
                <a:solidFill>
                  <a:srgbClr val="0070C0"/>
                </a:solidFill>
              </a:rPr>
              <a:t>1977 </a:t>
            </a:r>
            <a:r>
              <a:rPr lang="nl-BE" dirty="0" smtClean="0"/>
              <a:t>maken onze statuten melding </a:t>
            </a:r>
            <a:r>
              <a:rPr lang="nl-BE" dirty="0"/>
              <a:t>van </a:t>
            </a:r>
            <a:r>
              <a:rPr lang="nl-BE" b="1" dirty="0">
                <a:solidFill>
                  <a:srgbClr val="0070C0"/>
                </a:solidFill>
              </a:rPr>
              <a:t>leeftijdsgrenzen</a:t>
            </a:r>
            <a:r>
              <a:rPr lang="nl-BE" dirty="0"/>
              <a:t>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b="1" dirty="0" smtClean="0">
                <a:solidFill>
                  <a:srgbClr val="0070C0"/>
                </a:solidFill>
              </a:rPr>
              <a:t>om </a:t>
            </a:r>
            <a:r>
              <a:rPr lang="nl-BE" b="1" dirty="0">
                <a:solidFill>
                  <a:srgbClr val="0070C0"/>
                </a:solidFill>
              </a:rPr>
              <a:t>het jonge </a:t>
            </a:r>
            <a:r>
              <a:rPr lang="nl-BE" b="1" dirty="0" smtClean="0">
                <a:solidFill>
                  <a:srgbClr val="0070C0"/>
                </a:solidFill>
              </a:rPr>
              <a:t>karakter van </a:t>
            </a:r>
            <a:r>
              <a:rPr lang="nl-BE" b="1" dirty="0">
                <a:solidFill>
                  <a:srgbClr val="0070C0"/>
                </a:solidFill>
              </a:rPr>
              <a:t>begeleiding die rechtstreeks met leden werkt</a:t>
            </a:r>
            <a:r>
              <a:rPr lang="nl-BE" dirty="0"/>
              <a:t>, te </a:t>
            </a:r>
            <a:r>
              <a:rPr lang="nl-BE" dirty="0" smtClean="0"/>
              <a:t>waarborgen </a:t>
            </a:r>
            <a:br>
              <a:rPr lang="nl-BE" dirty="0" smtClean="0"/>
            </a:b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/>
            </a:r>
            <a:br>
              <a:rPr lang="nl-BE" dirty="0" smtClean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357906"/>
              </p:ext>
            </p:extLst>
          </p:nvPr>
        </p:nvGraphicFramePr>
        <p:xfrm>
          <a:off x="628650" y="4034115"/>
          <a:ext cx="7234518" cy="222067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{125E5076-3810-47DD-B79F-674D7AD40C01}</a:tableStyleId>
              </a:tblPr>
              <a:tblGrid>
                <a:gridCol w="3637609"/>
                <a:gridCol w="1724495"/>
                <a:gridCol w="1872414"/>
              </a:tblGrid>
              <a:tr h="591673">
                <a:tc>
                  <a:txBody>
                    <a:bodyPr/>
                    <a:lstStyle/>
                    <a:p>
                      <a:pPr algn="l" fontAlgn="b"/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3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endParaRPr lang="en-US" sz="3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726141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err="1">
                          <a:effectLst/>
                        </a:rPr>
                        <a:t>Leiding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</a:rPr>
                        <a:t>18j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</a:rPr>
                        <a:t>25j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0286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err="1">
                          <a:effectLst/>
                        </a:rPr>
                        <a:t>Groepsleiding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</a:rPr>
                        <a:t>21j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 smtClean="0">
                          <a:effectLst/>
                        </a:rPr>
                        <a:t>40j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4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  <a:latin typeface="Stag" panose="02000603060000020004" pitchFamily="50" charset="0"/>
              </a:rPr>
              <a:t>Structuurvrijwilligers</a:t>
            </a:r>
            <a:endParaRPr lang="en-US" dirty="0">
              <a:solidFill>
                <a:srgbClr val="0070C0"/>
              </a:solidFill>
              <a:latin typeface="Stag" panose="0200060306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19518"/>
            <a:ext cx="7886700" cy="4522509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die lijn voor tak- en groepsleiding werd aangepast </a:t>
            </a:r>
            <a:r>
              <a:rPr lang="nl-BE" sz="3200" b="1" dirty="0">
                <a:solidFill>
                  <a:srgbClr val="0070C0"/>
                </a:solidFill>
              </a:rPr>
              <a:t>doorgetrokken naar alle </a:t>
            </a:r>
            <a:r>
              <a:rPr lang="nl-BE" sz="3200" b="1" u="sng" dirty="0">
                <a:solidFill>
                  <a:srgbClr val="0070C0"/>
                </a:solidFill>
              </a:rPr>
              <a:t>verkozen</a:t>
            </a:r>
            <a:r>
              <a:rPr lang="nl-BE" sz="3200" b="1" dirty="0">
                <a:solidFill>
                  <a:srgbClr val="0070C0"/>
                </a:solidFill>
              </a:rPr>
              <a:t> functies </a:t>
            </a:r>
            <a:r>
              <a:rPr lang="nl-BE" dirty="0"/>
              <a:t>in de </a:t>
            </a:r>
            <a:r>
              <a:rPr lang="nl-BE" dirty="0" smtClean="0"/>
              <a:t>jeugdbeweging</a:t>
            </a:r>
            <a:br>
              <a:rPr lang="nl-BE" dirty="0" smtClean="0"/>
            </a:br>
            <a:r>
              <a:rPr lang="nl-BE" sz="2000" dirty="0" smtClean="0"/>
              <a:t>* niet-verkozen en </a:t>
            </a:r>
            <a:r>
              <a:rPr lang="nl-BE" sz="2000" dirty="0" err="1" smtClean="0"/>
              <a:t>gecoopteerde</a:t>
            </a:r>
            <a:r>
              <a:rPr lang="nl-BE" sz="2000" dirty="0" smtClean="0"/>
              <a:t> functies zijn vrij van leeftijdsgrenzen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602521"/>
              </p:ext>
            </p:extLst>
          </p:nvPr>
        </p:nvGraphicFramePr>
        <p:xfrm>
          <a:off x="628650" y="3294527"/>
          <a:ext cx="7789208" cy="332416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98264"/>
                <a:gridCol w="1895472"/>
                <a:gridCol w="1895472"/>
              </a:tblGrid>
              <a:tr h="5595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32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32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</a:t>
                      </a:r>
                      <a:endParaRPr lang="en-US" sz="32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32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endParaRPr lang="en-US" sz="32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911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Districtscommissaris</a:t>
                      </a:r>
                      <a:endParaRPr lang="en-US" sz="32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3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108000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3200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108000" marR="9525" marT="9525" marB="0" anchor="b">
                    <a:solidFill>
                      <a:srgbClr val="0070C0"/>
                    </a:solidFill>
                  </a:tcPr>
                </a:tc>
              </a:tr>
              <a:tr h="6911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Gouwcommissaris</a:t>
                      </a:r>
                      <a:endParaRPr lang="en-US" sz="32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3200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108000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3200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108000" marR="9525" marT="9525" marB="0" anchor="b">
                    <a:solidFill>
                      <a:srgbClr val="0070C0"/>
                    </a:solidFill>
                  </a:tcPr>
                </a:tc>
              </a:tr>
              <a:tr h="6911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3200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Verbondsbestuur</a:t>
                      </a:r>
                      <a:endParaRPr lang="en-US" sz="32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3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108000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3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108000" marR="9525" marT="9525" marB="0" anchor="b">
                    <a:solidFill>
                      <a:srgbClr val="0070C0"/>
                    </a:solidFill>
                  </a:tcPr>
                </a:tc>
              </a:tr>
              <a:tr h="69114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nl-BE" sz="32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Voorzitter</a:t>
                      </a:r>
                      <a:endParaRPr lang="en-US" sz="32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32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en-US" sz="32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nl-BE" sz="32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US" sz="32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b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6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>
                <a:solidFill>
                  <a:srgbClr val="0070C0"/>
                </a:solidFill>
                <a:latin typeface="Stag" panose="02000603060000020004" pitchFamily="50" charset="0"/>
              </a:rPr>
              <a:t>Realiteit</a:t>
            </a:r>
            <a:endParaRPr lang="en-US" sz="5400" dirty="0">
              <a:solidFill>
                <a:srgbClr val="0070C0"/>
              </a:solidFill>
              <a:latin typeface="Stag" panose="020006030600000200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939151"/>
              </p:ext>
            </p:extLst>
          </p:nvPr>
        </p:nvGraphicFramePr>
        <p:xfrm>
          <a:off x="228599" y="1690689"/>
          <a:ext cx="8807825" cy="481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30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95953"/>
              </p:ext>
            </p:extLst>
          </p:nvPr>
        </p:nvGraphicFramePr>
        <p:xfrm>
          <a:off x="147918" y="1540235"/>
          <a:ext cx="8834717" cy="4636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0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1943</TotalTime>
  <Words>116</Words>
  <Application>Microsoft Office PowerPoint</Application>
  <PresentationFormat>Diavoorstelling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Stag</vt:lpstr>
      <vt:lpstr>Wingdings 3</vt:lpstr>
      <vt:lpstr>Office Theme</vt:lpstr>
      <vt:lpstr>1_Office Theme</vt:lpstr>
      <vt:lpstr>PowerPoint-presentatie</vt:lpstr>
      <vt:lpstr>Jongerenparticipatie</vt:lpstr>
      <vt:lpstr>PowerPoint-presentatie</vt:lpstr>
      <vt:lpstr>Scouting  voor jongeren door jongeren</vt:lpstr>
      <vt:lpstr>Waarom</vt:lpstr>
      <vt:lpstr>Maximum leeftijdsgrenzen</vt:lpstr>
      <vt:lpstr>Structuurvrijwilligers</vt:lpstr>
      <vt:lpstr>Realiteit</vt:lpstr>
      <vt:lpstr>PowerPoint-presentatie</vt:lpstr>
      <vt:lpstr>Effecten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Scouting  voor jongeren door jongeren</dc:title>
  <dc:creator>Jo Deman</dc:creator>
  <cp:lastModifiedBy>Komp, Claudia</cp:lastModifiedBy>
  <cp:revision>16</cp:revision>
  <dcterms:created xsi:type="dcterms:W3CDTF">2016-12-10T06:34:27Z</dcterms:created>
  <dcterms:modified xsi:type="dcterms:W3CDTF">2017-01-23T08:25:15Z</dcterms:modified>
</cp:coreProperties>
</file>