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81" userDrawn="1">
          <p15:clr>
            <a:srgbClr val="A4A3A4"/>
          </p15:clr>
        </p15:guide>
        <p15:guide id="2" pos="57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98" y="96"/>
      </p:cViewPr>
      <p:guideLst>
        <p:guide orient="horz" pos="981"/>
        <p:guide pos="5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-werkblad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 smtClean="0"/>
              <a:t>Gebruik</a:t>
            </a:r>
            <a:r>
              <a:rPr lang="en-US" dirty="0" smtClean="0"/>
              <a:t> </a:t>
            </a:r>
            <a:r>
              <a:rPr lang="en-US" dirty="0" err="1" smtClean="0"/>
              <a:t>activiteitengebieden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Analyse!$L$3</c:f>
              <c:strCache>
                <c:ptCount val="1"/>
                <c:pt idx="0">
                  <c:v>Totaal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Analyse!$M$2:$T$2</c:f>
              <c:strCache>
                <c:ptCount val="8"/>
                <c:pt idx="0">
                  <c:v>UST</c:v>
                </c:pt>
                <c:pt idx="1">
                  <c:v>SPS</c:v>
                </c:pt>
                <c:pt idx="2">
                  <c:v>ID</c:v>
                </c:pt>
                <c:pt idx="3">
                  <c:v>EXP</c:v>
                </c:pt>
                <c:pt idx="4">
                  <c:v>VG</c:v>
                </c:pt>
                <c:pt idx="5">
                  <c:v>SL</c:v>
                </c:pt>
                <c:pt idx="6">
                  <c:v>INT</c:v>
                </c:pt>
                <c:pt idx="7">
                  <c:v>BL</c:v>
                </c:pt>
              </c:strCache>
            </c:strRef>
          </c:cat>
          <c:val>
            <c:numRef>
              <c:f>Analyse!$M$3:$T$3</c:f>
              <c:numCache>
                <c:formatCode>0%</c:formatCode>
                <c:ptCount val="8"/>
                <c:pt idx="0">
                  <c:v>0.27211342391190807</c:v>
                </c:pt>
                <c:pt idx="1">
                  <c:v>0.22333878588061262</c:v>
                </c:pt>
                <c:pt idx="2">
                  <c:v>0.11893298746459006</c:v>
                </c:pt>
                <c:pt idx="3">
                  <c:v>0.1047255988467322</c:v>
                </c:pt>
                <c:pt idx="4">
                  <c:v>9.7451959253815057E-2</c:v>
                </c:pt>
                <c:pt idx="5">
                  <c:v>8.9591275684448038E-2</c:v>
                </c:pt>
                <c:pt idx="6">
                  <c:v>5.237027114476403E-2</c:v>
                </c:pt>
                <c:pt idx="7">
                  <c:v>4.1475697813129896E-2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</c:legendEntry>
      <c:legendEntry>
        <c:idx val="7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</c:legendEntry>
      <c:layout>
        <c:manualLayout>
          <c:xMode val="edge"/>
          <c:yMode val="edge"/>
          <c:x val="0.89331376737238499"/>
          <c:y val="0.22838294167855874"/>
          <c:w val="9.7014105059106598E-2"/>
          <c:h val="0.68384776050725549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0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nl-N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243668"/>
            <a:ext cx="12203113" cy="207327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2530477"/>
            <a:ext cx="9144000" cy="749829"/>
          </a:xfrm>
        </p:spPr>
        <p:txBody>
          <a:bodyPr anchor="b">
            <a:normAutofit/>
          </a:bodyPr>
          <a:lstStyle>
            <a:lvl1pPr algn="l">
              <a:defRPr sz="4000">
                <a:latin typeface="Impact" panose="020B080603090205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280306"/>
            <a:ext cx="9144000" cy="741361"/>
          </a:xfrm>
        </p:spPr>
        <p:txBody>
          <a:bodyPr>
            <a:normAutofit/>
          </a:bodyPr>
          <a:lstStyle>
            <a:lvl1pPr marL="0" indent="0" algn="l">
              <a:buNone/>
              <a:defRPr sz="2000" i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84DF-3D93-4688-84FB-12C754A53BB2}" type="datetimeFigureOut">
              <a:rPr lang="nl-NL" smtClean="0"/>
              <a:t>7-12-2017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4720-9D41-41ED-BA0B-EC04DD3983EB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Picture 3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3533" y="2530477"/>
            <a:ext cx="1626859" cy="1527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946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84DF-3D93-4688-84FB-12C754A53BB2}" type="datetimeFigureOut">
              <a:rPr lang="nl-NL" smtClean="0"/>
              <a:t>7-12-2017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4720-9D41-41ED-BA0B-EC04DD3983EB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3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057642"/>
            <a:ext cx="707090" cy="66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676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84DF-3D93-4688-84FB-12C754A53BB2}" type="datetimeFigureOut">
              <a:rPr lang="nl-NL" smtClean="0"/>
              <a:t>7-12-2017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4720-9D41-41ED-BA0B-EC04DD3983EB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3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057642"/>
            <a:ext cx="707090" cy="66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9191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124"/>
            <a:ext cx="12192010" cy="63948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84DF-3D93-4688-84FB-12C754A53BB2}" type="datetimeFigureOut">
              <a:rPr lang="nl-NL" smtClean="0"/>
              <a:t>7-12-2017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4720-9D41-41ED-BA0B-EC04DD3983EB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Picture 3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057642"/>
            <a:ext cx="707090" cy="66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826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84DF-3D93-4688-84FB-12C754A53BB2}" type="datetimeFigureOut">
              <a:rPr lang="nl-NL" smtClean="0"/>
              <a:t>7-12-2017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4720-9D41-41ED-BA0B-EC04DD3983EB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3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057642"/>
            <a:ext cx="707090" cy="66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580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84DF-3D93-4688-84FB-12C754A53BB2}" type="datetimeFigureOut">
              <a:rPr lang="nl-NL" smtClean="0"/>
              <a:t>7-12-2017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4720-9D41-41ED-BA0B-EC04DD3983EB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Picture 3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057642"/>
            <a:ext cx="707090" cy="66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3397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84DF-3D93-4688-84FB-12C754A53BB2}" type="datetimeFigureOut">
              <a:rPr lang="nl-NL" smtClean="0"/>
              <a:t>7-12-2017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4720-9D41-41ED-BA0B-EC04DD3983EB}" type="slidenum">
              <a:rPr lang="nl-NL" smtClean="0"/>
              <a:t>‹nr.›</a:t>
            </a:fld>
            <a:endParaRPr lang="nl-NL"/>
          </a:p>
        </p:txBody>
      </p:sp>
      <p:pic>
        <p:nvPicPr>
          <p:cNvPr id="10" name="Picture 3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057642"/>
            <a:ext cx="707090" cy="66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567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84DF-3D93-4688-84FB-12C754A53BB2}" type="datetimeFigureOut">
              <a:rPr lang="nl-NL" smtClean="0"/>
              <a:t>7-12-2017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4720-9D41-41ED-BA0B-EC04DD3983EB}" type="slidenum">
              <a:rPr lang="nl-NL" smtClean="0"/>
              <a:t>‹nr.›</a:t>
            </a:fld>
            <a:endParaRPr lang="nl-NL"/>
          </a:p>
        </p:txBody>
      </p:sp>
      <p:pic>
        <p:nvPicPr>
          <p:cNvPr id="6" name="Picture 3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057642"/>
            <a:ext cx="707090" cy="66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7473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84DF-3D93-4688-84FB-12C754A53BB2}" type="datetimeFigureOut">
              <a:rPr lang="nl-NL" smtClean="0"/>
              <a:t>7-12-2017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4720-9D41-41ED-BA0B-EC04DD3983EB}" type="slidenum">
              <a:rPr lang="nl-NL" smtClean="0"/>
              <a:t>‹nr.›</a:t>
            </a:fld>
            <a:endParaRPr lang="nl-NL"/>
          </a:p>
        </p:txBody>
      </p:sp>
      <p:pic>
        <p:nvPicPr>
          <p:cNvPr id="5" name="Picture 3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057642"/>
            <a:ext cx="707090" cy="66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507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84DF-3D93-4688-84FB-12C754A53BB2}" type="datetimeFigureOut">
              <a:rPr lang="nl-NL" smtClean="0"/>
              <a:t>7-12-2017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4720-9D41-41ED-BA0B-EC04DD3983EB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Picture 3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057642"/>
            <a:ext cx="707090" cy="66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631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84DF-3D93-4688-84FB-12C754A53BB2}" type="datetimeFigureOut">
              <a:rPr lang="nl-NL" smtClean="0"/>
              <a:t>7-12-2017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4720-9D41-41ED-BA0B-EC04DD3983EB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Picture 3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057642"/>
            <a:ext cx="707090" cy="66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115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32609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084DF-3D93-4688-84FB-12C754A53BB2}" type="datetimeFigureOut">
              <a:rPr lang="nl-NL" smtClean="0"/>
              <a:t>7-12-2017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11514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64720-9D41-41ED-BA0B-EC04DD3983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1050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Onderzoek Scouting in de praktijk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lvl="0" defTabSz="457200">
              <a:lnSpc>
                <a:spcPct val="100000"/>
              </a:lnSpc>
              <a:buClr>
                <a:srgbClr val="90C226"/>
              </a:buClr>
              <a:buSzPct val="80000"/>
            </a:pPr>
            <a:r>
              <a:rPr lang="nl-NL" sz="1800" i="0" dirty="0"/>
              <a:t>Een onderzoek naar </a:t>
            </a:r>
            <a:r>
              <a:rPr lang="nl-NL" sz="1800" i="0" dirty="0" smtClean="0"/>
              <a:t>(de ondersteuning van) </a:t>
            </a:r>
            <a:r>
              <a:rPr lang="nl-NL" sz="1800" i="0" dirty="0"/>
              <a:t>de kwaliteit van </a:t>
            </a:r>
            <a:endParaRPr lang="nl-NL" sz="1800" i="0" dirty="0" smtClean="0"/>
          </a:p>
          <a:p>
            <a:pPr lvl="0" defTabSz="457200">
              <a:lnSpc>
                <a:spcPct val="100000"/>
              </a:lnSpc>
              <a:buClr>
                <a:srgbClr val="90C226"/>
              </a:buClr>
              <a:buSzPct val="80000"/>
            </a:pPr>
            <a:r>
              <a:rPr lang="nl-NL" sz="1800" i="0" dirty="0" smtClean="0"/>
              <a:t>activiteitenprogramma’s </a:t>
            </a:r>
            <a:r>
              <a:rPr lang="nl-NL" sz="1800" i="0" dirty="0"/>
              <a:t>van Scoutinggroepen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782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Jeugdparticipatie </a:t>
            </a:r>
            <a:r>
              <a:rPr lang="nl-NL" dirty="0" smtClean="0"/>
              <a:t>volgens </a:t>
            </a:r>
            <a:r>
              <a:rPr lang="nl-NL" dirty="0" smtClean="0"/>
              <a:t>de jeugdleden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3158" y="2412465"/>
            <a:ext cx="7004911" cy="3365284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838200" y="1487837"/>
            <a:ext cx="88298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457200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nl-NL" dirty="0">
                <a:solidFill>
                  <a:prstClr val="black">
                    <a:lumMod val="75000"/>
                    <a:lumOff val="25000"/>
                  </a:prstClr>
                </a:solidFill>
              </a:rPr>
              <a:t>Hoe vaak vraagt de leiding jou om ideeën voor het activiteitenprogramma?</a:t>
            </a:r>
          </a:p>
        </p:txBody>
      </p:sp>
    </p:spTree>
    <p:extLst>
      <p:ext uri="{BB962C8B-B14F-4D97-AF65-F5344CB8AC3E}">
        <p14:creationId xmlns:p14="http://schemas.microsoft.com/office/powerpoint/2010/main" val="2436424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Jeugdparticipatie volgens </a:t>
            </a:r>
            <a:r>
              <a:rPr lang="nl-NL" dirty="0" err="1" smtClean="0"/>
              <a:t>explorers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838200" y="1472047"/>
            <a:ext cx="71316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457200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nl-NL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Wie verzorgt de planning van het activiteitenprogramma?</a:t>
            </a:r>
          </a:p>
        </p:txBody>
      </p:sp>
      <p:pic>
        <p:nvPicPr>
          <p:cNvPr id="7" name="Tijdelijke aanduiding voor inhoud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9946" y="2471559"/>
            <a:ext cx="6974428" cy="3365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042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Ondersteuning en rol praktijkbegeleiders in kwaliteit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495424"/>
            <a:ext cx="10515600" cy="4785459"/>
          </a:xfrm>
        </p:spPr>
        <p:txBody>
          <a:bodyPr>
            <a:normAutofit fontScale="92500" lnSpcReduction="10000"/>
          </a:bodyPr>
          <a:lstStyle/>
          <a:p>
            <a:pPr marL="342900" lvl="0" indent="-342900" defTabSz="457200">
              <a:lnSpc>
                <a:spcPct val="100000"/>
              </a:lnSpc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nl-NL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95% kent de doorlopende leerlijn</a:t>
            </a:r>
          </a:p>
          <a:p>
            <a:pPr marL="342900" lvl="0" indent="-342900" defTabSz="457200">
              <a:lnSpc>
                <a:spcPct val="100000"/>
              </a:lnSpc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nl-NL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90% kan goed uit de voeten met het beoordelen van competenties (deelkwalificaties) van leidinggevenden</a:t>
            </a:r>
          </a:p>
          <a:p>
            <a:pPr marL="342900" lvl="0" indent="-342900" defTabSz="457200">
              <a:lnSpc>
                <a:spcPct val="100000"/>
              </a:lnSpc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nl-NL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Praktijkbegeleiders hebben gesprekken in de groep over:  </a:t>
            </a:r>
          </a:p>
          <a:p>
            <a:pPr marL="0" lvl="0" indent="0" defTabSz="457200">
              <a:lnSpc>
                <a:spcPct val="100000"/>
              </a:lnSpc>
              <a:buClr>
                <a:srgbClr val="90C226"/>
              </a:buClr>
              <a:buSzPct val="80000"/>
              <a:buNone/>
            </a:pPr>
            <a:r>
              <a:rPr lang="nl-NL" sz="2000" dirty="0">
                <a:solidFill>
                  <a:prstClr val="black">
                    <a:lumMod val="75000"/>
                    <a:lumOff val="25000"/>
                  </a:prst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    - Aansluiting van het programma tussen speltakken (&gt;90%)</a:t>
            </a:r>
          </a:p>
          <a:p>
            <a:pPr marL="0" lvl="0" indent="0" defTabSz="457200">
              <a:lnSpc>
                <a:spcPct val="100000"/>
              </a:lnSpc>
              <a:buClr>
                <a:srgbClr val="90C226"/>
              </a:buClr>
              <a:buSzPct val="80000"/>
              <a:buNone/>
            </a:pPr>
            <a:r>
              <a:rPr lang="nl-NL" sz="2000" dirty="0">
                <a:solidFill>
                  <a:prstClr val="black">
                    <a:lumMod val="75000"/>
                    <a:lumOff val="25000"/>
                  </a:prst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    - Andere deskundigheidsbevordering (&gt;70%)</a:t>
            </a:r>
          </a:p>
          <a:p>
            <a:pPr marL="0" lvl="0" indent="0" defTabSz="457200">
              <a:lnSpc>
                <a:spcPct val="100000"/>
              </a:lnSpc>
              <a:buClr>
                <a:srgbClr val="90C226"/>
              </a:buClr>
              <a:buSzPct val="80000"/>
              <a:buNone/>
            </a:pPr>
            <a:r>
              <a:rPr lang="nl-NL" sz="2000" dirty="0">
                <a:solidFill>
                  <a:prstClr val="black">
                    <a:lumMod val="75000"/>
                    <a:lumOff val="25000"/>
                  </a:prst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    - Kwaliteit activiteitenprogramma’s (66%)</a:t>
            </a:r>
          </a:p>
          <a:p>
            <a:pPr marL="0" lvl="0" indent="0" defTabSz="457200">
              <a:lnSpc>
                <a:spcPct val="100000"/>
              </a:lnSpc>
              <a:buClr>
                <a:srgbClr val="90C226"/>
              </a:buClr>
              <a:buSzPct val="80000"/>
              <a:buNone/>
            </a:pPr>
            <a:r>
              <a:rPr lang="nl-NL" sz="2000" dirty="0">
                <a:solidFill>
                  <a:prstClr val="black">
                    <a:lumMod val="75000"/>
                    <a:lumOff val="25000"/>
                  </a:prst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    - Functioneren leidingteams (60%)</a:t>
            </a:r>
          </a:p>
          <a:p>
            <a:pPr marL="0" lvl="0" indent="0" defTabSz="457200">
              <a:lnSpc>
                <a:spcPct val="100000"/>
              </a:lnSpc>
              <a:buClr>
                <a:srgbClr val="90C226"/>
              </a:buClr>
              <a:buSzPct val="80000"/>
              <a:buNone/>
            </a:pPr>
            <a:r>
              <a:rPr lang="nl-NL" sz="2000" dirty="0">
                <a:solidFill>
                  <a:prstClr val="black">
                    <a:lumMod val="75000"/>
                    <a:lumOff val="25000"/>
                  </a:prst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    - Omgaan met moeilijk gedrag jeugdleden (57</a:t>
            </a:r>
            <a:r>
              <a:rPr lang="nl-NL" sz="2000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%)</a:t>
            </a:r>
          </a:p>
          <a:p>
            <a:pPr marL="0" lvl="0" indent="0" defTabSz="457200">
              <a:lnSpc>
                <a:spcPct val="100000"/>
              </a:lnSpc>
              <a:buClr>
                <a:srgbClr val="90C226"/>
              </a:buClr>
              <a:buSzPct val="80000"/>
              <a:buNone/>
            </a:pPr>
            <a:endParaRPr lang="nl-NL" sz="2000" dirty="0">
              <a:solidFill>
                <a:prstClr val="black">
                  <a:lumMod val="75000"/>
                  <a:lumOff val="25000"/>
                </a:prst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457200">
              <a:lnSpc>
                <a:spcPct val="100000"/>
              </a:lnSpc>
              <a:buClr>
                <a:srgbClr val="90C226"/>
              </a:buClr>
              <a:buSzPct val="80000"/>
              <a:buNone/>
            </a:pPr>
            <a:r>
              <a:rPr lang="nl-NL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Kwaliteit van regiotrainingen, </a:t>
            </a:r>
            <a:r>
              <a:rPr lang="nl-NL" sz="24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toolkit</a:t>
            </a:r>
            <a:r>
              <a:rPr lang="nl-NL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PBG en Power Up </a:t>
            </a:r>
            <a:r>
              <a:rPr lang="nl-NL" sz="24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Your</a:t>
            </a:r>
            <a:r>
              <a:rPr lang="nl-NL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Game worden zeer positief gewaardeerd!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70349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Beoordeling kwaliteit programma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495425"/>
            <a:ext cx="10515600" cy="4351338"/>
          </a:xfrm>
        </p:spPr>
        <p:txBody>
          <a:bodyPr/>
          <a:lstStyle/>
          <a:p>
            <a:pPr marL="342900" lvl="0" indent="-342900" defTabSz="457200">
              <a:lnSpc>
                <a:spcPct val="100000"/>
              </a:lnSpc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nl-NL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Welk rapportcijfer geef je voor de kwaliteit van het programma?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182" y="2481479"/>
            <a:ext cx="8096190" cy="3365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7719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Enkele conclusies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461557"/>
            <a:ext cx="10515600" cy="4944080"/>
          </a:xfrm>
        </p:spPr>
        <p:txBody>
          <a:bodyPr>
            <a:normAutofit/>
          </a:bodyPr>
          <a:lstStyle/>
          <a:p>
            <a:pPr marL="342900" lvl="0" indent="-342900" defTabSz="457200">
              <a:lnSpc>
                <a:spcPct val="100000"/>
              </a:lnSpc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2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De (n</a:t>
            </a:r>
            <a:r>
              <a:rPr lang="nl-NL" sz="22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ieuwe</a:t>
            </a:r>
            <a:r>
              <a:rPr lang="nl-NL" sz="2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) </a:t>
            </a:r>
            <a:r>
              <a:rPr lang="nl-NL" sz="2200" b="1" dirty="0">
                <a:solidFill>
                  <a:srgbClr val="92D050"/>
                </a:solidFill>
              </a:rPr>
              <a:t>spelmethode</a:t>
            </a:r>
            <a:r>
              <a:rPr lang="nl-NL" sz="2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is breed bekend en wordt door veel groepen </a:t>
            </a:r>
            <a:r>
              <a:rPr lang="nl-NL" sz="2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gebruikt</a:t>
            </a:r>
          </a:p>
          <a:p>
            <a:pPr marL="342900" lvl="0" indent="-342900" defTabSz="457200">
              <a:lnSpc>
                <a:spcPct val="100000"/>
              </a:lnSpc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nl-NL" sz="2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Het </a:t>
            </a:r>
            <a:r>
              <a:rPr lang="nl-NL" sz="2200" b="1" dirty="0" smtClean="0">
                <a:solidFill>
                  <a:srgbClr val="92D050"/>
                </a:solidFill>
              </a:rPr>
              <a:t>progressiesysteem</a:t>
            </a:r>
            <a:r>
              <a:rPr lang="nl-NL" sz="2200" dirty="0" smtClean="0">
                <a:solidFill>
                  <a:srgbClr val="92D050"/>
                </a:solidFill>
              </a:rPr>
              <a:t> </a:t>
            </a:r>
            <a:r>
              <a:rPr lang="nl-NL" sz="2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(insignes en badges) wordt veel gebruikt</a:t>
            </a:r>
          </a:p>
          <a:p>
            <a:pPr marL="342900" lvl="0" indent="-342900" defTabSz="457200">
              <a:lnSpc>
                <a:spcPct val="100000"/>
              </a:lnSpc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nl-NL" sz="2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In de activiteitenprogramma’s komen vooral de activiteitengebieden </a:t>
            </a:r>
            <a:r>
              <a:rPr lang="nl-NL" sz="2200" b="1" dirty="0" smtClean="0">
                <a:solidFill>
                  <a:srgbClr val="92D050"/>
                </a:solidFill>
              </a:rPr>
              <a:t>Uitdagende Scoutingtechnieken </a:t>
            </a:r>
            <a:r>
              <a:rPr lang="nl-NL" sz="2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en </a:t>
            </a:r>
            <a:r>
              <a:rPr lang="nl-NL" sz="2200" b="1" dirty="0" err="1" smtClean="0">
                <a:solidFill>
                  <a:srgbClr val="92D050"/>
                </a:solidFill>
              </a:rPr>
              <a:t>Sport&amp;Spel</a:t>
            </a:r>
            <a:r>
              <a:rPr lang="nl-NL" sz="2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naar voren, terwijl vooral Buitenleven en Internationaal weinig aandacht krijgen.</a:t>
            </a:r>
          </a:p>
          <a:p>
            <a:pPr marL="342900" lvl="0" indent="-342900" defTabSz="457200">
              <a:lnSpc>
                <a:spcPct val="100000"/>
              </a:lnSpc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nl-NL" sz="2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Er </a:t>
            </a:r>
            <a:r>
              <a:rPr lang="nl-NL" sz="2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zit een ‘gat’ in de mate van </a:t>
            </a:r>
            <a:r>
              <a:rPr lang="nl-NL" sz="2200" b="1" dirty="0">
                <a:solidFill>
                  <a:srgbClr val="92D050"/>
                </a:solidFill>
              </a:rPr>
              <a:t>jeugdparticipatie</a:t>
            </a:r>
            <a:r>
              <a:rPr lang="nl-NL" sz="2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tussen scouts en </a:t>
            </a:r>
            <a:r>
              <a:rPr lang="nl-NL" sz="22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explorers</a:t>
            </a:r>
            <a:r>
              <a:rPr lang="nl-NL" sz="2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marL="342900" lvl="0" indent="-342900" defTabSz="457200">
              <a:lnSpc>
                <a:spcPct val="100000"/>
              </a:lnSpc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nl-NL" sz="2200" b="1" dirty="0" smtClean="0">
                <a:solidFill>
                  <a:srgbClr val="92D050"/>
                </a:solidFill>
              </a:rPr>
              <a:t>Praktijkbegeleiders</a:t>
            </a:r>
            <a:r>
              <a:rPr lang="nl-NL" sz="2200" dirty="0" smtClean="0">
                <a:solidFill>
                  <a:srgbClr val="92D050"/>
                </a:solidFill>
              </a:rPr>
              <a:t> </a:t>
            </a:r>
            <a:r>
              <a:rPr lang="nl-NL" sz="2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spelen een belangrijke rol in de ondersteuning van de kwaliteit van het programma.</a:t>
            </a:r>
            <a:endParaRPr lang="nl-NL" sz="22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lvl="0" indent="-342900" defTabSz="457200">
              <a:lnSpc>
                <a:spcPct val="100000"/>
              </a:lnSpc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nl-NL" sz="2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De </a:t>
            </a:r>
            <a:r>
              <a:rPr lang="nl-NL" sz="2200" b="1" dirty="0" smtClean="0">
                <a:solidFill>
                  <a:srgbClr val="92D050"/>
                </a:solidFill>
              </a:rPr>
              <a:t>kwaliteit</a:t>
            </a:r>
            <a:r>
              <a:rPr lang="nl-NL" sz="2200" dirty="0" smtClean="0">
                <a:solidFill>
                  <a:srgbClr val="92D050"/>
                </a:solidFill>
              </a:rPr>
              <a:t> </a:t>
            </a:r>
            <a:r>
              <a:rPr lang="nl-NL" sz="2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van activiteitenprogramma’s worden vooral voor bevers, welpen en scouts positief gewaardeerd, daarna neemt waardering af, vooral bij roverscouts.</a:t>
            </a:r>
            <a:endParaRPr lang="nl-NL" sz="22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47406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Vervolgstappen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557338"/>
            <a:ext cx="10515600" cy="4351338"/>
          </a:xfrm>
        </p:spPr>
        <p:txBody>
          <a:bodyPr>
            <a:normAutofit/>
          </a:bodyPr>
          <a:lstStyle/>
          <a:p>
            <a:pPr marL="342900" indent="-342900" defTabSz="457200">
              <a:lnSpc>
                <a:spcPct val="100000"/>
              </a:lnSpc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nl-NL" sz="2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Bespreken </a:t>
            </a:r>
            <a:r>
              <a:rPr lang="nl-NL" sz="2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uitkomsten met </a:t>
            </a:r>
            <a:r>
              <a:rPr lang="nl-NL" sz="2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vertegenwoordigers van </a:t>
            </a:r>
            <a:r>
              <a:rPr lang="nl-NL" sz="2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groepen, </a:t>
            </a:r>
            <a:r>
              <a:rPr lang="nl-NL" sz="2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regio’s </a:t>
            </a:r>
            <a:r>
              <a:rPr lang="nl-NL" sz="2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en landelijke ondersteuningsteams </a:t>
            </a:r>
          </a:p>
          <a:p>
            <a:pPr marL="342900" indent="-342900" defTabSz="457200">
              <a:lnSpc>
                <a:spcPct val="100000"/>
              </a:lnSpc>
              <a:buClr>
                <a:srgbClr val="90C226"/>
              </a:buClr>
              <a:buSzPct val="80000"/>
              <a:buFont typeface="Wingdings 3" charset="2"/>
              <a:buChar char=""/>
            </a:pPr>
            <a:endParaRPr lang="nl-NL" sz="22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indent="-342900" defTabSz="457200">
              <a:lnSpc>
                <a:spcPct val="100000"/>
              </a:lnSpc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nl-NL" sz="2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Aanbevelingen </a:t>
            </a:r>
            <a:r>
              <a:rPr lang="nl-NL" sz="2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voor de (verbetering van) de </a:t>
            </a:r>
            <a:r>
              <a:rPr lang="nl-NL" sz="2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dienstverlening en </a:t>
            </a:r>
            <a:r>
              <a:rPr lang="nl-NL" sz="2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ondersteuning </a:t>
            </a:r>
            <a:r>
              <a:rPr lang="nl-NL" sz="2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aan groepen </a:t>
            </a:r>
            <a:r>
              <a:rPr lang="nl-NL" sz="2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voor het organiseren van </a:t>
            </a:r>
            <a:r>
              <a:rPr lang="nl-NL" sz="2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kwalitatief </a:t>
            </a:r>
            <a:r>
              <a:rPr lang="nl-NL" sz="2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goede </a:t>
            </a:r>
            <a:r>
              <a:rPr lang="nl-NL" sz="22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activiteiten-programma’s</a:t>
            </a:r>
            <a:r>
              <a:rPr lang="nl-NL" sz="2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 </a:t>
            </a:r>
            <a:endParaRPr lang="nl-NL" sz="22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indent="-342900" defTabSz="457200">
              <a:lnSpc>
                <a:spcPct val="100000"/>
              </a:lnSpc>
              <a:buClr>
                <a:srgbClr val="90C226"/>
              </a:buClr>
              <a:buSzPct val="80000"/>
              <a:buFont typeface="Wingdings 3" charset="2"/>
              <a:buChar char=""/>
            </a:pPr>
            <a:endParaRPr lang="nl-NL" sz="22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indent="-342900" defTabSz="457200">
              <a:lnSpc>
                <a:spcPct val="100000"/>
              </a:lnSpc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nl-NL" sz="2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Nader </a:t>
            </a:r>
            <a:r>
              <a:rPr lang="nl-NL" sz="2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onderzoek onder </a:t>
            </a:r>
            <a:r>
              <a:rPr lang="nl-NL" sz="22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explorers</a:t>
            </a:r>
            <a:r>
              <a:rPr lang="nl-NL" sz="2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, roverscouts en waterwerk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24090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455576"/>
            <a:ext cx="9369490" cy="4221854"/>
          </a:xfrm>
        </p:spPr>
        <p:txBody>
          <a:bodyPr/>
          <a:lstStyle/>
          <a:p>
            <a:pPr marL="457200" lvl="1" indent="-457200">
              <a:lnSpc>
                <a:spcPct val="100000"/>
              </a:lnSpc>
              <a:spcBef>
                <a:spcPts val="0"/>
              </a:spcBef>
              <a:buClr>
                <a:srgbClr val="90C226"/>
              </a:buClr>
              <a:buFontTx/>
              <a:buAutoNum type="arabicPeriod"/>
            </a:pPr>
            <a:r>
              <a:rPr lang="nl-NL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Evaluatie van de in 2010 geïntroduceerde nieuwe spelmethode</a:t>
            </a:r>
          </a:p>
          <a:p>
            <a:pPr marL="457200" lvl="1" indent="-457200">
              <a:lnSpc>
                <a:spcPct val="100000"/>
              </a:lnSpc>
              <a:spcBef>
                <a:spcPts val="0"/>
              </a:spcBef>
              <a:buClr>
                <a:srgbClr val="90C226"/>
              </a:buClr>
              <a:buFontTx/>
              <a:buAutoNum type="arabicPeriod"/>
            </a:pPr>
            <a:endParaRPr lang="nl-NL" sz="20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0" lvl="1" indent="-457200">
              <a:lnSpc>
                <a:spcPct val="100000"/>
              </a:lnSpc>
              <a:spcBef>
                <a:spcPts val="0"/>
              </a:spcBef>
              <a:buClr>
                <a:srgbClr val="90C226"/>
              </a:buClr>
              <a:buFontTx/>
              <a:buAutoNum type="arabicPeriod"/>
            </a:pPr>
            <a:r>
              <a:rPr lang="nl-NL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Zicht </a:t>
            </a:r>
            <a:r>
              <a:rPr lang="nl-NL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krijgen op de kwaliteit van activiteitenprogramma’s </a:t>
            </a:r>
            <a:r>
              <a:rPr lang="nl-NL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Scoutinggroepen.</a:t>
            </a:r>
          </a:p>
          <a:p>
            <a:pPr marL="457200" lvl="1" indent="-457200">
              <a:lnSpc>
                <a:spcPct val="100000"/>
              </a:lnSpc>
              <a:spcBef>
                <a:spcPts val="0"/>
              </a:spcBef>
              <a:buClr>
                <a:srgbClr val="90C226"/>
              </a:buClr>
              <a:buFontTx/>
              <a:buAutoNum type="arabicPeriod"/>
            </a:pPr>
            <a:endParaRPr lang="nl-NL" sz="20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0" lvl="1" indent="-457200">
              <a:lnSpc>
                <a:spcPct val="100000"/>
              </a:lnSpc>
              <a:spcBef>
                <a:spcPts val="0"/>
              </a:spcBef>
              <a:buClr>
                <a:srgbClr val="90C226"/>
              </a:buClr>
              <a:buFontTx/>
              <a:buAutoNum type="arabicPeriod"/>
            </a:pPr>
            <a:r>
              <a:rPr lang="nl-NL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Zicht </a:t>
            </a:r>
            <a:r>
              <a:rPr lang="nl-NL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krijgen op hoe we </a:t>
            </a:r>
            <a:r>
              <a:rPr lang="nl-NL" sz="2000" dirty="0">
                <a:solidFill>
                  <a:prstClr val="black"/>
                </a:solidFill>
              </a:rPr>
              <a:t>groepen in de toekomst nog beter kunnen ondersteunen in het verbeteren van de kwaliteit van het activiteitenprogramma.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88783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Reacties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470026"/>
            <a:ext cx="10515600" cy="4351338"/>
          </a:xfrm>
        </p:spPr>
        <p:txBody>
          <a:bodyPr/>
          <a:lstStyle/>
          <a:p>
            <a:pPr marL="342900" lvl="1" indent="-342900" defTabSz="457200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nl-NL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Bijna </a:t>
            </a:r>
            <a:r>
              <a:rPr lang="nl-NL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1.000 </a:t>
            </a:r>
            <a:r>
              <a:rPr lang="nl-NL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(</a:t>
            </a:r>
            <a:r>
              <a:rPr lang="nl-NL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bege</a:t>
            </a:r>
            <a:r>
              <a:rPr lang="nl-NL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)leiders bevers, welpen, scouts, </a:t>
            </a:r>
            <a:r>
              <a:rPr lang="nl-NL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explorers</a:t>
            </a:r>
            <a:r>
              <a:rPr lang="nl-NL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en adviseurs roverscouts</a:t>
            </a:r>
          </a:p>
          <a:p>
            <a:pPr marL="342900" lvl="1" indent="-342900" defTabSz="457200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nl-NL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Ruim </a:t>
            </a:r>
            <a:r>
              <a:rPr lang="nl-NL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1.200 </a:t>
            </a:r>
            <a:r>
              <a:rPr lang="nl-NL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(ouders van) bevers, welpen en scouts</a:t>
            </a:r>
          </a:p>
          <a:p>
            <a:pPr marL="342900" lvl="1" indent="-342900" defTabSz="457200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nl-NL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260 </a:t>
            </a:r>
            <a:r>
              <a:rPr lang="nl-NL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explorers</a:t>
            </a:r>
            <a:endParaRPr lang="nl-NL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lvl="1" indent="-342900" defTabSz="457200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nl-NL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340 praktijkbegeleiders</a:t>
            </a:r>
          </a:p>
          <a:p>
            <a:pPr marL="342900" lvl="1" indent="-342900" defTabSz="457200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nl-NL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Nog te doen: </a:t>
            </a:r>
          </a:p>
          <a:p>
            <a:pPr marL="0" lvl="1" indent="0" defTabSz="457200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None/>
            </a:pPr>
            <a:r>
              <a:rPr lang="nl-NL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    - gesprekken met roverscouts</a:t>
            </a:r>
          </a:p>
          <a:p>
            <a:pPr marL="0" lvl="1" indent="0" defTabSz="457200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None/>
            </a:pPr>
            <a:r>
              <a:rPr lang="nl-NL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    - enkele groepsbezoeken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5872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Kwaliteit van activiteitenprogramma’s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470026"/>
            <a:ext cx="10515600" cy="4351338"/>
          </a:xfrm>
        </p:spPr>
        <p:txBody>
          <a:bodyPr/>
          <a:lstStyle/>
          <a:p>
            <a:pPr marL="0" lvl="0" indent="0" defTabSz="457200">
              <a:lnSpc>
                <a:spcPct val="100000"/>
              </a:lnSpc>
              <a:buClr>
                <a:srgbClr val="90C226"/>
              </a:buClr>
              <a:buSzPct val="80000"/>
              <a:buNone/>
            </a:pPr>
            <a:r>
              <a:rPr lang="nl-NL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Onder andere gekeken naar</a:t>
            </a:r>
            <a:r>
              <a:rPr lang="nl-NL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</a:p>
          <a:p>
            <a:pPr marL="0" lvl="0" indent="0" defTabSz="457200">
              <a:lnSpc>
                <a:spcPct val="100000"/>
              </a:lnSpc>
              <a:buClr>
                <a:srgbClr val="90C226"/>
              </a:buClr>
              <a:buSzPct val="80000"/>
              <a:buNone/>
            </a:pPr>
            <a:endParaRPr lang="nl-NL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lvl="1" indent="-342900" defTabSz="457200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nl-NL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Spelen in thema door bevers en welpen</a:t>
            </a:r>
          </a:p>
          <a:p>
            <a:pPr marL="342900" lvl="1" indent="-342900" defTabSz="457200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nl-NL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Gebruik badges/insignes</a:t>
            </a:r>
          </a:p>
          <a:p>
            <a:pPr marL="342900" lvl="1" indent="-342900" defTabSz="457200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nl-NL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Divers programma / verdeling in activiteitengebieden</a:t>
            </a:r>
          </a:p>
          <a:p>
            <a:pPr marL="342900" lvl="1" indent="-342900" defTabSz="457200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nl-NL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Jeugdparticipatie</a:t>
            </a:r>
          </a:p>
          <a:p>
            <a:pPr marL="342900" lvl="1" indent="-342900" defTabSz="457200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nl-NL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Ondersteuning en rol praktijkbegeleiders</a:t>
            </a:r>
          </a:p>
          <a:p>
            <a:pPr marL="342900" lvl="1" indent="-342900" defTabSz="457200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nl-NL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Eigen beoordeling van de kwaliteit door ouders, leden en (</a:t>
            </a:r>
            <a:r>
              <a:rPr lang="nl-NL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bege</a:t>
            </a:r>
            <a:r>
              <a:rPr lang="nl-NL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)leiding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77085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Spelen in thema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478492"/>
            <a:ext cx="10515600" cy="4351338"/>
          </a:xfrm>
        </p:spPr>
        <p:txBody>
          <a:bodyPr/>
          <a:lstStyle/>
          <a:p>
            <a:pPr marL="342900" lvl="0" indent="-342900" defTabSz="457200">
              <a:lnSpc>
                <a:spcPct val="100000"/>
              </a:lnSpc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nl-NL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85 % </a:t>
            </a:r>
            <a:r>
              <a:rPr lang="nl-NL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van de beverspeltakken speelt in het </a:t>
            </a:r>
            <a:r>
              <a:rPr lang="nl-NL" sz="24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Hotsjietonia</a:t>
            </a:r>
            <a:r>
              <a:rPr lang="nl-NL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-thema</a:t>
            </a:r>
          </a:p>
          <a:p>
            <a:pPr marL="742950" lvl="1" indent="-285750" defTabSz="457200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nl-NL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Vooral: openings- en sluitingslied, aankleding van de ruimte en het koppelen van de activiteiten aan het thema</a:t>
            </a:r>
          </a:p>
          <a:p>
            <a:pPr marL="742950" lvl="1" indent="-285750" defTabSz="457200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nl-NL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Slechts 2,2 </a:t>
            </a:r>
            <a:r>
              <a:rPr lang="nl-NL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% geeft aan dat ze niet weten hoe ze het aan moeten pakken</a:t>
            </a:r>
          </a:p>
          <a:p>
            <a:pPr marL="0" lvl="0" indent="0" defTabSz="457200">
              <a:lnSpc>
                <a:spcPct val="100000"/>
              </a:lnSpc>
              <a:buClr>
                <a:srgbClr val="90C226"/>
              </a:buClr>
              <a:buSzPct val="80000"/>
              <a:buNone/>
            </a:pPr>
            <a:endParaRPr lang="nl-NL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lvl="0" indent="-342900" defTabSz="457200">
              <a:lnSpc>
                <a:spcPct val="100000"/>
              </a:lnSpc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nl-NL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73 % </a:t>
            </a:r>
            <a:r>
              <a:rPr lang="nl-NL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van de welpenspeltakken speelt in het Jungle-thema</a:t>
            </a:r>
          </a:p>
          <a:p>
            <a:pPr marL="742950" lvl="1" indent="-285750" defTabSz="457200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nl-NL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Vooral: leiding heeft namen in het thema, openings- en sluitingslied en aankleding van de ruimte</a:t>
            </a:r>
          </a:p>
          <a:p>
            <a:pPr marL="742950" lvl="1" indent="-285750" defTabSz="457200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nl-NL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Minder het koppelen van de activiteiten aan het thema</a:t>
            </a:r>
          </a:p>
          <a:p>
            <a:pPr marL="742950" lvl="1" indent="-285750" defTabSz="457200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nl-NL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Slechts 2,4 </a:t>
            </a:r>
            <a:r>
              <a:rPr lang="nl-NL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% geeft aan dat ze niet weten hoe ze het aan moeten pakken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39283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Gebruik badges / insignes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6558" y="3670213"/>
            <a:ext cx="10256059" cy="2523683"/>
          </a:xfrm>
        </p:spPr>
        <p:txBody>
          <a:bodyPr/>
          <a:lstStyle/>
          <a:p>
            <a:pPr marL="342900" lvl="1" indent="-342900" defTabSz="457200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nl-NL" dirty="0">
                <a:solidFill>
                  <a:prstClr val="black">
                    <a:lumMod val="75000"/>
                    <a:lumOff val="25000"/>
                  </a:prstClr>
                </a:solidFill>
              </a:rPr>
              <a:t>Badges/insignes worden vaker gebruikt</a:t>
            </a:r>
            <a:r>
              <a:rPr lang="nl-NL" dirty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</a:p>
          <a:p>
            <a:pPr marL="742950" lvl="2" indent="-342900" defTabSz="457200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nl-NL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bij </a:t>
            </a:r>
            <a:r>
              <a:rPr lang="nl-NL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groepen met een praktijkbegeleider</a:t>
            </a:r>
          </a:p>
          <a:p>
            <a:pPr marL="742950" lvl="2" indent="-342900" defTabSz="457200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door </a:t>
            </a:r>
            <a:r>
              <a:rPr lang="nl-NL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leiding met een kwalificatie</a:t>
            </a:r>
          </a:p>
          <a:p>
            <a:pPr marL="742950" lvl="2" indent="-342900" defTabSz="457200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in </a:t>
            </a:r>
            <a:r>
              <a:rPr lang="nl-NL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meisjesspeltakken</a:t>
            </a:r>
          </a:p>
          <a:p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0109010"/>
              </p:ext>
            </p:extLst>
          </p:nvPr>
        </p:nvGraphicFramePr>
        <p:xfrm>
          <a:off x="911225" y="1903943"/>
          <a:ext cx="8596310" cy="1285240"/>
        </p:xfrm>
        <a:graphic>
          <a:graphicData uri="http://schemas.openxmlformats.org/drawingml/2006/table">
            <a:tbl>
              <a:tblPr firstRow="1" bandRow="1"/>
              <a:tblGrid>
                <a:gridCol w="1719262"/>
                <a:gridCol w="1719262"/>
                <a:gridCol w="1719262"/>
                <a:gridCol w="1719262"/>
                <a:gridCol w="1719262"/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r>
                        <a:rPr lang="nl-NL" dirty="0" smtClean="0">
                          <a:latin typeface="+mn-lt"/>
                        </a:rPr>
                        <a:t>Gebruik</a:t>
                      </a:r>
                      <a:r>
                        <a:rPr lang="nl-NL" baseline="0" dirty="0" smtClean="0">
                          <a:latin typeface="+mn-lt"/>
                        </a:rPr>
                        <a:t> badges/ insignes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C22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r>
                        <a:rPr lang="nl-NL" dirty="0" smtClean="0">
                          <a:latin typeface="+mn-lt"/>
                        </a:rPr>
                        <a:t>Bevers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C22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r>
                        <a:rPr lang="nl-NL" dirty="0" smtClean="0">
                          <a:latin typeface="+mn-lt"/>
                        </a:rPr>
                        <a:t>Welpen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C22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r>
                        <a:rPr lang="nl-NL" dirty="0" smtClean="0">
                          <a:latin typeface="+mn-lt"/>
                        </a:rPr>
                        <a:t>Scouts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C22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r>
                        <a:rPr lang="nl-NL" dirty="0" err="1" smtClean="0">
                          <a:latin typeface="+mn-lt"/>
                        </a:rPr>
                        <a:t>Explorers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C226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endParaRPr lang="nl-NL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C2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r>
                        <a:rPr lang="nl-NL" dirty="0" smtClean="0"/>
                        <a:t>74%</a:t>
                      </a:r>
                      <a:endParaRPr lang="nl-NL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C2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r>
                        <a:rPr lang="nl-NL" dirty="0" smtClean="0"/>
                        <a:t>88%</a:t>
                      </a:r>
                      <a:endParaRPr lang="nl-NL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C2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r>
                        <a:rPr lang="nl-NL" dirty="0" smtClean="0"/>
                        <a:t>77%</a:t>
                      </a:r>
                      <a:endParaRPr lang="nl-NL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C2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r>
                        <a:rPr lang="nl-NL" dirty="0" smtClean="0"/>
                        <a:t>16%</a:t>
                      </a:r>
                      <a:endParaRPr lang="nl-NL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C226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0497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Gebruik activiteitengebieden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06510" y="1557338"/>
            <a:ext cx="7315389" cy="4392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262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Divers programma / verdeling in activiteitengebieden</a:t>
            </a:r>
            <a:endParaRPr lang="nl-NL" dirty="0"/>
          </a:p>
        </p:txBody>
      </p:sp>
      <p:graphicFrame>
        <p:nvGraphicFramePr>
          <p:cNvPr id="4" name="Chart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6771702"/>
              </p:ext>
            </p:extLst>
          </p:nvPr>
        </p:nvGraphicFramePr>
        <p:xfrm>
          <a:off x="1368317" y="1557338"/>
          <a:ext cx="9041363" cy="4226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5598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Jeugdparticipatie volgens (</a:t>
            </a:r>
            <a:r>
              <a:rPr lang="nl-NL" dirty="0" err="1" smtClean="0"/>
              <a:t>bege</a:t>
            </a:r>
            <a:r>
              <a:rPr lang="nl-NL" dirty="0" smtClean="0"/>
              <a:t>)leiding / adviseurs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1750" y="1557338"/>
            <a:ext cx="8319165" cy="4351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100784"/>
      </p:ext>
    </p:extLst>
  </p:cSld>
  <p:clrMapOvr>
    <a:masterClrMapping/>
  </p:clrMapOvr>
</p:sld>
</file>

<file path=ppt/theme/theme1.xml><?xml version="1.0" encoding="utf-8"?>
<a:theme xmlns:a="http://schemas.openxmlformats.org/drawingml/2006/main" name="Scouting Nederland">
  <a:themeElements>
    <a:clrScheme name="Scouting Nederland">
      <a:dk1>
        <a:sysClr val="windowText" lastClr="000000"/>
      </a:dk1>
      <a:lt1>
        <a:sysClr val="window" lastClr="FFFFFF"/>
      </a:lt1>
      <a:dk2>
        <a:srgbClr val="1A368D"/>
      </a:dk2>
      <a:lt2>
        <a:srgbClr val="FFFFFF"/>
      </a:lt2>
      <a:accent1>
        <a:srgbClr val="FF0000"/>
      </a:accent1>
      <a:accent2>
        <a:srgbClr val="1A368D"/>
      </a:accent2>
      <a:accent3>
        <a:srgbClr val="FFFF00"/>
      </a:accent3>
      <a:accent4>
        <a:srgbClr val="31A529"/>
      </a:accent4>
      <a:accent5>
        <a:srgbClr val="FFBF24"/>
      </a:accent5>
      <a:accent6>
        <a:srgbClr val="8C5A86"/>
      </a:accent6>
      <a:hlink>
        <a:srgbClr val="1A368D"/>
      </a:hlink>
      <a:folHlink>
        <a:srgbClr val="8C5A86"/>
      </a:folHlink>
    </a:clrScheme>
    <a:fontScheme name="Scouting Nederland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water" id="{2EB2C2BF-4AC0-481E-8820-09BDEF46A733}" vid="{F18B3E98-8874-46CD-A9C7-0607F182F3DF}"/>
    </a:ext>
  </a:extLst>
</a:theme>
</file>

<file path=ppt/theme/themeOverride1.xml><?xml version="1.0" encoding="utf-8"?>
<a:themeOverride xmlns:a="http://schemas.openxmlformats.org/drawingml/2006/main">
  <a:clrScheme name="Kantoor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toor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to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Powerpoint blad</Template>
  <TotalTime>130</TotalTime>
  <Words>576</Words>
  <Application>Microsoft Office PowerPoint</Application>
  <PresentationFormat>Breedbeeld</PresentationFormat>
  <Paragraphs>83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2" baseType="lpstr">
      <vt:lpstr>Arial</vt:lpstr>
      <vt:lpstr>Impact</vt:lpstr>
      <vt:lpstr>Times New Roman</vt:lpstr>
      <vt:lpstr>Trebuchet MS</vt:lpstr>
      <vt:lpstr>Wingdings</vt:lpstr>
      <vt:lpstr>Wingdings 3</vt:lpstr>
      <vt:lpstr>Scouting Nederland</vt:lpstr>
      <vt:lpstr>Onderzoek Scouting in de praktijk</vt:lpstr>
      <vt:lpstr>Doel</vt:lpstr>
      <vt:lpstr>Reacties</vt:lpstr>
      <vt:lpstr>Kwaliteit van activiteitenprogramma’s</vt:lpstr>
      <vt:lpstr>Spelen in thema</vt:lpstr>
      <vt:lpstr>Gebruik badges / insignes</vt:lpstr>
      <vt:lpstr>Gebruik activiteitengebieden</vt:lpstr>
      <vt:lpstr>Divers programma / verdeling in activiteitengebieden</vt:lpstr>
      <vt:lpstr>Jeugdparticipatie volgens (bege)leiding / adviseurs</vt:lpstr>
      <vt:lpstr>Jeugdparticipatie volgens de jeugdleden</vt:lpstr>
      <vt:lpstr>Jeugdparticipatie volgens explorers</vt:lpstr>
      <vt:lpstr>Ondersteuning en rol praktijkbegeleiders in kwaliteit</vt:lpstr>
      <vt:lpstr>Beoordeling kwaliteit programma</vt:lpstr>
      <vt:lpstr>Enkele conclusies</vt:lpstr>
      <vt:lpstr> Vervolgstappen</vt:lpstr>
    </vt:vector>
  </TitlesOfParts>
  <Company>Scouting Nederland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Onderzoek Scouting in de praktijk</dc:title>
  <dc:creator>Lepelaar, Eric</dc:creator>
  <cp:lastModifiedBy>Snelders, Yvonne</cp:lastModifiedBy>
  <cp:revision>13</cp:revision>
  <dcterms:created xsi:type="dcterms:W3CDTF">2017-12-05T11:18:32Z</dcterms:created>
  <dcterms:modified xsi:type="dcterms:W3CDTF">2017-12-07T16:23:48Z</dcterms:modified>
</cp:coreProperties>
</file>