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>
        <p:guide orient="horz" pos="981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activiteitengebieden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Analyse!$L$3</c:f>
              <c:strCache>
                <c:ptCount val="1"/>
                <c:pt idx="0">
                  <c:v>Totaal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Analyse!$M$2:$T$2</c:f>
              <c:strCache>
                <c:ptCount val="8"/>
                <c:pt idx="0">
                  <c:v>UST</c:v>
                </c:pt>
                <c:pt idx="1">
                  <c:v>SPS</c:v>
                </c:pt>
                <c:pt idx="2">
                  <c:v>ID</c:v>
                </c:pt>
                <c:pt idx="3">
                  <c:v>EXP</c:v>
                </c:pt>
                <c:pt idx="4">
                  <c:v>VG</c:v>
                </c:pt>
                <c:pt idx="5">
                  <c:v>SL</c:v>
                </c:pt>
                <c:pt idx="6">
                  <c:v>INT</c:v>
                </c:pt>
                <c:pt idx="7">
                  <c:v>BL</c:v>
                </c:pt>
              </c:strCache>
            </c:strRef>
          </c:cat>
          <c:val>
            <c:numRef>
              <c:f>Analyse!$M$3:$T$3</c:f>
              <c:numCache>
                <c:formatCode>0%</c:formatCode>
                <c:ptCount val="8"/>
                <c:pt idx="0">
                  <c:v>0.27211342391190807</c:v>
                </c:pt>
                <c:pt idx="1">
                  <c:v>0.22333878588061262</c:v>
                </c:pt>
                <c:pt idx="2">
                  <c:v>0.11893298746459006</c:v>
                </c:pt>
                <c:pt idx="3">
                  <c:v>0.1047255988467322</c:v>
                </c:pt>
                <c:pt idx="4">
                  <c:v>9.7451959253815057E-2</c:v>
                </c:pt>
                <c:pt idx="5">
                  <c:v>8.9591275684448038E-2</c:v>
                </c:pt>
                <c:pt idx="6">
                  <c:v>5.237027114476403E-2</c:v>
                </c:pt>
                <c:pt idx="7">
                  <c:v>4.1475697813129896E-2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ayout>
        <c:manualLayout>
          <c:xMode val="edge"/>
          <c:yMode val="edge"/>
          <c:x val="0.89331376737238499"/>
          <c:y val="0.22838294167855874"/>
          <c:w val="9.7014105059106598E-2"/>
          <c:h val="0.6838477605072554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0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3668"/>
            <a:ext cx="12203113" cy="2073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749829"/>
          </a:xfrm>
        </p:spPr>
        <p:txBody>
          <a:bodyPr anchor="b">
            <a:normAutofit/>
          </a:bodyPr>
          <a:lstStyle>
            <a:lvl1pPr algn="l">
              <a:defRPr sz="4000">
                <a:latin typeface="Impact" panose="020B080603090205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80306"/>
            <a:ext cx="9144000" cy="741361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33" y="2530477"/>
            <a:ext cx="1626859" cy="1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7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1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201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2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8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3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6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4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0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3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1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26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84DF-3D93-4688-84FB-12C754A53BB2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151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0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Onderzoek Scouting in de praktijk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defTabSz="45720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nl-NL" sz="1800" i="0" dirty="0"/>
              <a:t>Een onderzoek naar </a:t>
            </a:r>
            <a:r>
              <a:rPr lang="nl-NL" sz="1800" i="0" dirty="0" smtClean="0"/>
              <a:t>(de ondersteuning van) </a:t>
            </a:r>
            <a:r>
              <a:rPr lang="nl-NL" sz="1800" i="0" dirty="0"/>
              <a:t>de kwaliteit van </a:t>
            </a:r>
            <a:endParaRPr lang="nl-NL" sz="1800" i="0" dirty="0" smtClean="0"/>
          </a:p>
          <a:p>
            <a:pPr lvl="0" defTabSz="45720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nl-NL" sz="1800" i="0" dirty="0" smtClean="0"/>
              <a:t>activiteitenprogramma’s </a:t>
            </a:r>
            <a:r>
              <a:rPr lang="nl-NL" sz="1800" i="0" dirty="0"/>
              <a:t>van Scoutinggroepen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8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Jeugdparticipatie </a:t>
            </a:r>
            <a:r>
              <a:rPr lang="nl-NL" dirty="0" smtClean="0"/>
              <a:t>volgens </a:t>
            </a:r>
            <a:r>
              <a:rPr lang="nl-NL" dirty="0" smtClean="0"/>
              <a:t>de jeugdleden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158" y="2412465"/>
            <a:ext cx="7004911" cy="336528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838200" y="1487837"/>
            <a:ext cx="8829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dirty="0">
                <a:solidFill>
                  <a:prstClr val="black">
                    <a:lumMod val="75000"/>
                    <a:lumOff val="25000"/>
                  </a:prstClr>
                </a:solidFill>
              </a:rPr>
              <a:t>Hoe vaak vraagt de leiding jou om ideeën voor het activiteitenprogramma?</a:t>
            </a:r>
          </a:p>
        </p:txBody>
      </p:sp>
    </p:spTree>
    <p:extLst>
      <p:ext uri="{BB962C8B-B14F-4D97-AF65-F5344CB8AC3E}">
        <p14:creationId xmlns:p14="http://schemas.microsoft.com/office/powerpoint/2010/main" val="243642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Jeugdparticipatie volgens </a:t>
            </a:r>
            <a:r>
              <a:rPr lang="nl-NL" dirty="0" err="1" smtClean="0"/>
              <a:t>explorers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838200" y="1472047"/>
            <a:ext cx="7131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Wie verzorgt de planning van het activiteitenprogramma?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9946" y="2471559"/>
            <a:ext cx="6974428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04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Ondersteuning en rol praktijkbegeleiders in kwaliteit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5424"/>
            <a:ext cx="10515600" cy="4785459"/>
          </a:xfrm>
        </p:spPr>
        <p:txBody>
          <a:bodyPr>
            <a:normAutofit fontScale="92500" lnSpcReduction="10000"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95% kent de doorlopende leerlijn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 kan goed uit de voeten met het beoordelen van competenties (deelkwalificaties) van leidinggevenden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Praktijkbegeleiders hebben gesprekken in de groep over:  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- Aansluiting van het programma tussen speltakken (&gt;90%)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- Andere deskundigheidsbevordering (&gt;70%)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- Kwaliteit activiteitenprogramma’s (66%)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- Functioneren leidingteams (60%)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- Omgaan met moeilijk gedrag jeugdleden (57</a:t>
            </a: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endParaRPr lang="nl-NL" sz="2000" dirty="0">
              <a:solidFill>
                <a:prstClr val="black">
                  <a:lumMod val="75000"/>
                  <a:lumOff val="25000"/>
                </a:prst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Kwaliteit van regiotrainingen, </a:t>
            </a: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toolkit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PBG en Power Up </a:t>
            </a: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Your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Game worden zeer positief gewaardeerd!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34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kwaliteit 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351338"/>
          </a:xfrm>
        </p:spPr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Welk rapportcijfer geef je voor de kwaliteit van het programma?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182" y="2481479"/>
            <a:ext cx="8096190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7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Enkele conclusies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1557"/>
            <a:ext cx="10515600" cy="4944080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(n</a:t>
            </a:r>
            <a:r>
              <a:rPr lang="nl-NL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ieuwe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nl-NL" sz="2200" b="1" dirty="0">
                <a:solidFill>
                  <a:srgbClr val="92D050"/>
                </a:solidFill>
              </a:rPr>
              <a:t>spelmethode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is breed bekend en wordt door veel groepen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gebruikt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Het </a:t>
            </a:r>
            <a:r>
              <a:rPr lang="nl-NL" sz="2200" b="1" dirty="0" smtClean="0">
                <a:solidFill>
                  <a:srgbClr val="92D050"/>
                </a:solidFill>
              </a:rPr>
              <a:t>progressiesysteem</a:t>
            </a:r>
            <a:r>
              <a:rPr lang="nl-NL" sz="2200" dirty="0" smtClean="0">
                <a:solidFill>
                  <a:srgbClr val="92D050"/>
                </a:solidFill>
              </a:rPr>
              <a:t>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(insignes en badges) wordt veel gebruikt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 de activiteitenprogramma’s komen vooral de activiteitengebieden </a:t>
            </a:r>
            <a:r>
              <a:rPr lang="nl-NL" sz="2200" b="1" dirty="0" smtClean="0">
                <a:solidFill>
                  <a:srgbClr val="92D050"/>
                </a:solidFill>
              </a:rPr>
              <a:t>Uitdagende Scoutingtechnieken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</a:t>
            </a:r>
            <a:r>
              <a:rPr lang="nl-NL" sz="2200" b="1" dirty="0" err="1" smtClean="0">
                <a:solidFill>
                  <a:srgbClr val="92D050"/>
                </a:solidFill>
              </a:rPr>
              <a:t>Sport&amp;Spel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naar voren, terwijl vooral Buitenleven en Internationaal weinig aandacht krijgen.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zit een ‘gat’ in de mate van </a:t>
            </a:r>
            <a:r>
              <a:rPr lang="nl-NL" sz="2200" b="1" dirty="0">
                <a:solidFill>
                  <a:srgbClr val="92D050"/>
                </a:solidFill>
              </a:rPr>
              <a:t>jeugdparticipatie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tussen scouts en </a:t>
            </a:r>
            <a:r>
              <a:rPr lang="nl-NL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explorers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b="1" dirty="0" smtClean="0">
                <a:solidFill>
                  <a:srgbClr val="92D050"/>
                </a:solidFill>
              </a:rPr>
              <a:t>Praktijkbegeleiders</a:t>
            </a:r>
            <a:r>
              <a:rPr lang="nl-NL" sz="2200" dirty="0" smtClean="0">
                <a:solidFill>
                  <a:srgbClr val="92D050"/>
                </a:solidFill>
              </a:rPr>
              <a:t>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spelen een belangrijke rol in de ondersteuning van de kwaliteit van het programma.</a:t>
            </a:r>
            <a:endParaRPr lang="nl-NL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</a:t>
            </a:r>
            <a:r>
              <a:rPr lang="nl-NL" sz="2200" b="1" dirty="0" smtClean="0">
                <a:solidFill>
                  <a:srgbClr val="92D050"/>
                </a:solidFill>
              </a:rPr>
              <a:t>kwaliteit</a:t>
            </a:r>
            <a:r>
              <a:rPr lang="nl-NL" sz="2200" dirty="0" smtClean="0">
                <a:solidFill>
                  <a:srgbClr val="92D050"/>
                </a:solidFill>
              </a:rPr>
              <a:t>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van activiteitenprogramma’s worden vooral voor bevers, welpen en scouts positief gewaardeerd, daarna neemt waardering af, vooral bij roverscouts.</a:t>
            </a:r>
            <a:endParaRPr lang="nl-NL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74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Vervolgstappen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351338"/>
          </a:xfrm>
        </p:spPr>
        <p:txBody>
          <a:bodyPr>
            <a:normAutofit/>
          </a:bodyPr>
          <a:lstStyle/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Bespreken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uitkomsten met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vertegenwoordigers van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groepen,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regio’s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landelijke ondersteuningsteams </a:t>
            </a: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nl-NL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Aanbevelingen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 de (verbetering van) de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dienstverlening en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ondersteuning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aan groepen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 het organiseren van </a:t>
            </a:r>
            <a:r>
              <a:rPr lang="nl-NL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kwalitatief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goede </a:t>
            </a:r>
            <a:r>
              <a:rPr lang="nl-NL" sz="22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activiteiten-programma’s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endParaRPr lang="nl-NL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nl-NL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Nader 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onderzoek onder </a:t>
            </a:r>
            <a:r>
              <a:rPr lang="nl-NL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explorers</a:t>
            </a:r>
            <a:r>
              <a:rPr lang="nl-NL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roverscouts en waterwerk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409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55576"/>
            <a:ext cx="9369490" cy="4221854"/>
          </a:xfrm>
        </p:spPr>
        <p:txBody>
          <a:bodyPr/>
          <a:lstStyle/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AutoNum type="arabicPeriod"/>
            </a:pP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Evaluatie van de in 2010 geïntroduceerde nieuwe spelmethode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AutoNum type="arabicPeriod"/>
            </a:pPr>
            <a:endParaRPr lang="nl-NL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AutoNum type="arabicPeriod"/>
            </a:pP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Zicht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krijgen op de kwaliteit van activiteitenprogramma’s </a:t>
            </a: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Scoutinggroepen.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AutoNum type="arabicPeriod"/>
            </a:pPr>
            <a:endParaRPr lang="nl-NL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rgbClr val="90C226"/>
              </a:buClr>
              <a:buFontTx/>
              <a:buAutoNum type="arabicPeriod"/>
            </a:pP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Zicht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krijgen op hoe we </a:t>
            </a:r>
            <a:r>
              <a:rPr lang="nl-NL" sz="2000" dirty="0">
                <a:solidFill>
                  <a:prstClr val="black"/>
                </a:solidFill>
              </a:rPr>
              <a:t>groepen in de toekomst nog beter kunnen ondersteunen in het verbeteren van de kwaliteit van het activiteitenprogramma.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78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70026"/>
            <a:ext cx="10515600" cy="4351338"/>
          </a:xfrm>
        </p:spPr>
        <p:txBody>
          <a:bodyPr/>
          <a:lstStyle/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Bijna </a:t>
            </a: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1.000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nl-NL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bege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)leiders bevers, welpen, scouts, </a:t>
            </a:r>
            <a:r>
              <a:rPr lang="nl-NL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explorers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en adviseurs roverscouts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Ruim </a:t>
            </a: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1.200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(ouders van) bevers, welpen en scouts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260 </a:t>
            </a:r>
            <a:r>
              <a:rPr lang="nl-NL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explorers</a:t>
            </a:r>
            <a:endParaRPr lang="nl-NL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340 praktijkbegeleiders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Nog te doen: </a:t>
            </a:r>
          </a:p>
          <a:p>
            <a:pPr marL="0" lvl="1" indent="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- gesprekken met roverscouts</a:t>
            </a:r>
          </a:p>
          <a:p>
            <a:pPr marL="0" lvl="1" indent="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- enkele groepsbezoeken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587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activiteitenprogramma’s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70026"/>
            <a:ext cx="10515600" cy="4351338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Onder andere gekeken naar</a:t>
            </a: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endParaRPr lang="nl-NL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Spelen in thema door bevers en welpen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Gebruik badges/insignes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Divers programma / verdeling in activiteitengebieden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Jeugdparticipatie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Ondersteuning en rol praktijkbegeleiders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Eigen beoordeling van de kwaliteit door ouders, leden en (</a:t>
            </a:r>
            <a:r>
              <a:rPr lang="nl-NL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bege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)leiding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08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Spelen in thema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78492"/>
            <a:ext cx="10515600" cy="4351338"/>
          </a:xfrm>
        </p:spPr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85 %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van de beverspeltakken speelt in het </a:t>
            </a: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Hotsjietonia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-thema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Vooral: openings- en sluitingslied, aankleding van de ruimte en het koppelen van de activiteiten aan het thema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Slechts 2,2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 geeft aan dat ze niet weten hoe ze het aan moeten pakken</a:t>
            </a:r>
          </a:p>
          <a:p>
            <a:pPr marL="0" lvl="0" indent="0" defTabSz="457200">
              <a:lnSpc>
                <a:spcPct val="100000"/>
              </a:lnSpc>
              <a:buClr>
                <a:srgbClr val="90C226"/>
              </a:buClr>
              <a:buSzPct val="80000"/>
              <a:buNone/>
            </a:pP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73 %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van de welpenspeltakken speelt in het Jungle-thema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Vooral: leiding heeft namen in het thema, openings- en sluitingslied en aankleding van de ruimte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Minder het koppelen van de activiteiten aan het thema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Slechts 2,4 </a:t>
            </a:r>
            <a:r>
              <a:rPr lang="nl-N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 geeft aan dat ze niet weten hoe ze het aan moeten pakken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928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badges / insignes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6558" y="3670213"/>
            <a:ext cx="10256059" cy="2523683"/>
          </a:xfrm>
        </p:spPr>
        <p:txBody>
          <a:bodyPr/>
          <a:lstStyle/>
          <a:p>
            <a:pPr marL="342900" lvl="1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dirty="0">
                <a:solidFill>
                  <a:prstClr val="black">
                    <a:lumMod val="75000"/>
                    <a:lumOff val="25000"/>
                  </a:prstClr>
                </a:solidFill>
              </a:rPr>
              <a:t>Badges/insignes worden vaker gebruikt</a:t>
            </a:r>
            <a:r>
              <a:rPr lang="nl-NL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742950" lvl="2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bij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groepen met een praktijkbegeleider</a:t>
            </a:r>
          </a:p>
          <a:p>
            <a:pPr marL="742950" lvl="2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door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leiding met een kwalificatie</a:t>
            </a:r>
          </a:p>
          <a:p>
            <a:pPr marL="742950" lvl="2" indent="-342900" defTabSz="457200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meisjesspeltakken</a:t>
            </a:r>
          </a:p>
          <a:p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109010"/>
              </p:ext>
            </p:extLst>
          </p:nvPr>
        </p:nvGraphicFramePr>
        <p:xfrm>
          <a:off x="911225" y="1903943"/>
          <a:ext cx="8596310" cy="1285240"/>
        </p:xfrm>
        <a:graphic>
          <a:graphicData uri="http://schemas.openxmlformats.org/drawingml/2006/table">
            <a:tbl>
              <a:tblPr firstRow="1" bandRow="1"/>
              <a:tblGrid>
                <a:gridCol w="1719262"/>
                <a:gridCol w="1719262"/>
                <a:gridCol w="1719262"/>
                <a:gridCol w="1719262"/>
                <a:gridCol w="1719262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Gebruik</a:t>
                      </a:r>
                      <a:r>
                        <a:rPr lang="nl-NL" baseline="0" dirty="0" smtClean="0">
                          <a:latin typeface="+mn-lt"/>
                        </a:rPr>
                        <a:t> badges/ insignes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Bevers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Welpen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>
                          <a:latin typeface="+mn-lt"/>
                        </a:rPr>
                        <a:t>Scouts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err="1" smtClean="0">
                          <a:latin typeface="+mn-lt"/>
                        </a:rPr>
                        <a:t>Explorers</a:t>
                      </a:r>
                      <a:endParaRPr lang="nl-NL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/>
                        <a:t>74%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/>
                        <a:t>88%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/>
                        <a:t>77%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49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activiteitengebieden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6510" y="1557338"/>
            <a:ext cx="7315389" cy="439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Divers programma / verdeling in activiteitengebieden</a:t>
            </a:r>
            <a:endParaRPr lang="nl-NL" dirty="0"/>
          </a:p>
        </p:txBody>
      </p:sp>
      <p:graphicFrame>
        <p:nvGraphicFramePr>
          <p:cNvPr id="4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771702"/>
              </p:ext>
            </p:extLst>
          </p:nvPr>
        </p:nvGraphicFramePr>
        <p:xfrm>
          <a:off x="1368317" y="1557338"/>
          <a:ext cx="9041363" cy="4226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59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Jeugdparticipatie volgens (</a:t>
            </a:r>
            <a:r>
              <a:rPr lang="nl-NL" dirty="0" err="1" smtClean="0"/>
              <a:t>bege</a:t>
            </a:r>
            <a:r>
              <a:rPr lang="nl-NL" dirty="0" smtClean="0"/>
              <a:t>)leiding / adviseurs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1750" y="1557338"/>
            <a:ext cx="8319165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00784"/>
      </p:ext>
    </p:extLst>
  </p:cSld>
  <p:clrMapOvr>
    <a:masterClrMapping/>
  </p:clrMapOvr>
</p:sld>
</file>

<file path=ppt/theme/theme1.xml><?xml version="1.0" encoding="utf-8"?>
<a:theme xmlns:a="http://schemas.openxmlformats.org/drawingml/2006/main" name="Scouting Nederland">
  <a:themeElements>
    <a:clrScheme name="Scouting Nederland">
      <a:dk1>
        <a:sysClr val="windowText" lastClr="000000"/>
      </a:dk1>
      <a:lt1>
        <a:sysClr val="window" lastClr="FFFFFF"/>
      </a:lt1>
      <a:dk2>
        <a:srgbClr val="1A368D"/>
      </a:dk2>
      <a:lt2>
        <a:srgbClr val="FFFFFF"/>
      </a:lt2>
      <a:accent1>
        <a:srgbClr val="FF0000"/>
      </a:accent1>
      <a:accent2>
        <a:srgbClr val="1A368D"/>
      </a:accent2>
      <a:accent3>
        <a:srgbClr val="FFFF00"/>
      </a:accent3>
      <a:accent4>
        <a:srgbClr val="31A529"/>
      </a:accent4>
      <a:accent5>
        <a:srgbClr val="FFBF24"/>
      </a:accent5>
      <a:accent6>
        <a:srgbClr val="8C5A86"/>
      </a:accent6>
      <a:hlink>
        <a:srgbClr val="1A368D"/>
      </a:hlink>
      <a:folHlink>
        <a:srgbClr val="8C5A86"/>
      </a:folHlink>
    </a:clrScheme>
    <a:fontScheme name="Scouting Nederl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water" id="{2EB2C2BF-4AC0-481E-8820-09BDEF46A733}" vid="{F18B3E98-8874-46CD-A9C7-0607F182F3DF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 blad</Template>
  <TotalTime>130</TotalTime>
  <Words>576</Words>
  <Application>Microsoft Office PowerPoint</Application>
  <PresentationFormat>Breedbeeld</PresentationFormat>
  <Paragraphs>83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Impact</vt:lpstr>
      <vt:lpstr>Times New Roman</vt:lpstr>
      <vt:lpstr>Trebuchet MS</vt:lpstr>
      <vt:lpstr>Wingdings</vt:lpstr>
      <vt:lpstr>Wingdings 3</vt:lpstr>
      <vt:lpstr>Scouting Nederland</vt:lpstr>
      <vt:lpstr>Onderzoek Scouting in de praktijk</vt:lpstr>
      <vt:lpstr>Doel</vt:lpstr>
      <vt:lpstr>Reacties</vt:lpstr>
      <vt:lpstr>Kwaliteit van activiteitenprogramma’s</vt:lpstr>
      <vt:lpstr>Spelen in thema</vt:lpstr>
      <vt:lpstr>Gebruik badges / insignes</vt:lpstr>
      <vt:lpstr>Gebruik activiteitengebieden</vt:lpstr>
      <vt:lpstr>Divers programma / verdeling in activiteitengebieden</vt:lpstr>
      <vt:lpstr>Jeugdparticipatie volgens (bege)leiding / adviseurs</vt:lpstr>
      <vt:lpstr>Jeugdparticipatie volgens de jeugdleden</vt:lpstr>
      <vt:lpstr>Jeugdparticipatie volgens explorers</vt:lpstr>
      <vt:lpstr>Ondersteuning en rol praktijkbegeleiders in kwaliteit</vt:lpstr>
      <vt:lpstr>Beoordeling kwaliteit programma</vt:lpstr>
      <vt:lpstr>Enkele conclusies</vt:lpstr>
      <vt:lpstr> Vervolgstappen</vt:lpstr>
    </vt:vector>
  </TitlesOfParts>
  <Company>Scouting Nederland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Onderzoek Scouting in de praktijk</dc:title>
  <dc:creator>Lepelaar, Eric</dc:creator>
  <cp:lastModifiedBy>Snelders, Yvonne</cp:lastModifiedBy>
  <cp:revision>13</cp:revision>
  <dcterms:created xsi:type="dcterms:W3CDTF">2017-12-05T11:18:32Z</dcterms:created>
  <dcterms:modified xsi:type="dcterms:W3CDTF">2017-12-07T16:23:48Z</dcterms:modified>
</cp:coreProperties>
</file>