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3" r:id="rId6"/>
    <p:sldId id="259" r:id="rId7"/>
    <p:sldId id="265" r:id="rId8"/>
    <p:sldId id="258" r:id="rId9"/>
    <p:sldId id="260" r:id="rId10"/>
    <p:sldId id="261" r:id="rId11"/>
    <p:sldId id="262" r:id="rId12"/>
    <p:sldId id="264" r:id="rId1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14798450315513E-2"/>
          <c:y val="7.2656182186905713E-2"/>
          <c:w val="0.91728520154968451"/>
          <c:h val="0.86238035304236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ledenontwikkelinggroep!$B$1</c:f>
              <c:strCache>
                <c:ptCount val="1"/>
                <c:pt idx="0">
                  <c:v>Meisjes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ledenontwikkelinggroep!$A$2:$A$11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ledenontwikkelinggroep!$B$2:$B$11</c:f>
              <c:numCache>
                <c:formatCode>General</c:formatCode>
                <c:ptCount val="10"/>
                <c:pt idx="0">
                  <c:v>33085</c:v>
                </c:pt>
                <c:pt idx="1">
                  <c:v>31986</c:v>
                </c:pt>
                <c:pt idx="2">
                  <c:v>31120</c:v>
                </c:pt>
                <c:pt idx="3">
                  <c:v>30302</c:v>
                </c:pt>
                <c:pt idx="4">
                  <c:v>29584</c:v>
                </c:pt>
                <c:pt idx="5">
                  <c:v>28955</c:v>
                </c:pt>
                <c:pt idx="6">
                  <c:v>29105</c:v>
                </c:pt>
                <c:pt idx="7">
                  <c:v>29452</c:v>
                </c:pt>
                <c:pt idx="8">
                  <c:v>30065</c:v>
                </c:pt>
                <c:pt idx="9">
                  <c:v>29941</c:v>
                </c:pt>
              </c:numCache>
            </c:numRef>
          </c:val>
        </c:ser>
        <c:ser>
          <c:idx val="1"/>
          <c:order val="1"/>
          <c:tx>
            <c:strRef>
              <c:f>ledenontwikkelinggroep!$C$1</c:f>
              <c:strCache>
                <c:ptCount val="1"/>
                <c:pt idx="0">
                  <c:v>Jongens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ledenontwikkelinggroep!$A$2:$A$11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ledenontwikkelinggroep!$C$2:$C$11</c:f>
              <c:numCache>
                <c:formatCode>General</c:formatCode>
                <c:ptCount val="10"/>
                <c:pt idx="0">
                  <c:v>53110</c:v>
                </c:pt>
                <c:pt idx="1">
                  <c:v>52447</c:v>
                </c:pt>
                <c:pt idx="2">
                  <c:v>52467</c:v>
                </c:pt>
                <c:pt idx="3">
                  <c:v>51699</c:v>
                </c:pt>
                <c:pt idx="4">
                  <c:v>50130</c:v>
                </c:pt>
                <c:pt idx="5">
                  <c:v>48777</c:v>
                </c:pt>
                <c:pt idx="6">
                  <c:v>48626</c:v>
                </c:pt>
                <c:pt idx="7">
                  <c:v>49167</c:v>
                </c:pt>
                <c:pt idx="8">
                  <c:v>49370</c:v>
                </c:pt>
                <c:pt idx="9">
                  <c:v>49650</c:v>
                </c:pt>
              </c:numCache>
            </c:numRef>
          </c:val>
        </c:ser>
        <c:ser>
          <c:idx val="2"/>
          <c:order val="2"/>
          <c:tx>
            <c:strRef>
              <c:f>ledenontwikkelinggroep!$D$1</c:f>
              <c:strCache>
                <c:ptCount val="1"/>
                <c:pt idx="0">
                  <c:v>Vrouwen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ledenontwikkelinggroep!$A$2:$A$11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ledenontwikkelinggroep!$D$2:$D$11</c:f>
              <c:numCache>
                <c:formatCode>General</c:formatCode>
                <c:ptCount val="10"/>
                <c:pt idx="0">
                  <c:v>9164</c:v>
                </c:pt>
                <c:pt idx="1">
                  <c:v>9139</c:v>
                </c:pt>
                <c:pt idx="2">
                  <c:v>9430</c:v>
                </c:pt>
                <c:pt idx="3">
                  <c:v>9557</c:v>
                </c:pt>
                <c:pt idx="4">
                  <c:v>9950</c:v>
                </c:pt>
                <c:pt idx="5">
                  <c:v>10139</c:v>
                </c:pt>
                <c:pt idx="6">
                  <c:v>10197</c:v>
                </c:pt>
                <c:pt idx="7">
                  <c:v>10292</c:v>
                </c:pt>
                <c:pt idx="8">
                  <c:v>10387</c:v>
                </c:pt>
                <c:pt idx="9">
                  <c:v>10566</c:v>
                </c:pt>
              </c:numCache>
            </c:numRef>
          </c:val>
        </c:ser>
        <c:ser>
          <c:idx val="3"/>
          <c:order val="3"/>
          <c:tx>
            <c:strRef>
              <c:f>ledenontwikkelinggroep!$E$1</c:f>
              <c:strCache>
                <c:ptCount val="1"/>
                <c:pt idx="0">
                  <c:v>Mannen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ledenontwikkelinggroep!$A$2:$A$11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ledenontwikkelinggroep!$E$2:$E$11</c:f>
              <c:numCache>
                <c:formatCode>General</c:formatCode>
                <c:ptCount val="10"/>
                <c:pt idx="0">
                  <c:v>14239</c:v>
                </c:pt>
                <c:pt idx="1">
                  <c:v>14571</c:v>
                </c:pt>
                <c:pt idx="2">
                  <c:v>15202</c:v>
                </c:pt>
                <c:pt idx="3">
                  <c:v>15596</c:v>
                </c:pt>
                <c:pt idx="4">
                  <c:v>16217</c:v>
                </c:pt>
                <c:pt idx="5">
                  <c:v>16771</c:v>
                </c:pt>
                <c:pt idx="6">
                  <c:v>16848</c:v>
                </c:pt>
                <c:pt idx="7">
                  <c:v>16991</c:v>
                </c:pt>
                <c:pt idx="8">
                  <c:v>16945</c:v>
                </c:pt>
                <c:pt idx="9">
                  <c:v>17152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189856"/>
        <c:axId val="323189072"/>
      </c:barChart>
      <c:catAx>
        <c:axId val="3231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3189072"/>
        <c:crosses val="autoZero"/>
        <c:auto val="1"/>
        <c:lblAlgn val="ctr"/>
        <c:lblOffset val="100"/>
        <c:noMultiLvlLbl val="0"/>
      </c:catAx>
      <c:valAx>
        <c:axId val="32318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318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" y="365118"/>
            <a:ext cx="12192086" cy="6394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9-6-2017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Team Girls on </a:t>
            </a:r>
            <a:r>
              <a:rPr lang="nl-NL" dirty="0" err="1"/>
              <a:t>the</a:t>
            </a:r>
            <a:r>
              <a:rPr lang="nl-NL" dirty="0"/>
              <a:t> move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Meningvormend</a:t>
            </a:r>
            <a:r>
              <a:rPr lang="nl-NL" dirty="0" smtClean="0"/>
              <a:t> deel landelijke raad juni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 </a:t>
            </a:r>
            <a:r>
              <a:rPr lang="nl-NL" dirty="0" err="1" smtClean="0"/>
              <a:t>being</a:t>
            </a:r>
            <a:r>
              <a:rPr lang="nl-NL" dirty="0" smtClean="0"/>
              <a:t> me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20" y="1291453"/>
            <a:ext cx="7735040" cy="51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meningsvormend deel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26092"/>
            <a:ext cx="803059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Meedenken op ideeën (komende 3 maanden tot plan)</a:t>
            </a:r>
          </a:p>
          <a:p>
            <a:r>
              <a:rPr lang="nl-NL" dirty="0" smtClean="0"/>
              <a:t>Waarop </a:t>
            </a:r>
            <a:r>
              <a:rPr lang="nl-NL" dirty="0" smtClean="0"/>
              <a:t>inzetten als we meer meisjes willen werven?</a:t>
            </a:r>
          </a:p>
          <a:p>
            <a:r>
              <a:rPr lang="nl-NL" dirty="0" smtClean="0"/>
              <a:t>Waarop inzetten als we Scouting voor meer meisjes uit </a:t>
            </a:r>
            <a:r>
              <a:rPr lang="nl-NL" dirty="0" smtClean="0"/>
              <a:t>ondervertegenwoordigde </a:t>
            </a:r>
            <a:r>
              <a:rPr lang="nl-NL" dirty="0" smtClean="0"/>
              <a:t>gemeenschappen mogelijk willen maken? Denk aan: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gezinnen onder de bijstandsgrens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migranten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err="1" smtClean="0"/>
              <a:t>vluchtenlingenmeisjes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817">
            <a:off x="8731186" y="2121764"/>
            <a:ext cx="2749119" cy="41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 ochtend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03397"/>
              </p:ext>
            </p:extLst>
          </p:nvPr>
        </p:nvGraphicFramePr>
        <p:xfrm>
          <a:off x="838200" y="1761098"/>
          <a:ext cx="9563100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183"/>
                <a:gridCol w="4054871"/>
                <a:gridCol w="3188046"/>
              </a:tblGrid>
              <a:tr h="174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11.00 – 11.45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groepen </a:t>
                      </a:r>
                      <a:endParaRPr lang="nl-NL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ideeën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en constructieve adviezen verzamelen </a:t>
                      </a:r>
                      <a:endParaRPr lang="nl-NL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solidFill>
                            <a:schemeClr val="tx1"/>
                          </a:solidFill>
                          <a:effectLst/>
                        </a:rPr>
                        <a:t>Centrale 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vraag: Hoe krijgen we binnen Scouting een gelijke verdeling tussen jongens en meisjes?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solidFill>
                            <a:schemeClr val="tx1"/>
                          </a:solidFill>
                          <a:effectLst/>
                        </a:rPr>
                        <a:t>Kgotla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-methode in 4 groepen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</a:tr>
              <a:tr h="145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11.50 – 12.15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In kleine groepjes de kansen op een rijtje zetten en verder uitwerken (intro door de chief)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Groepjes (mix uit 4 groepen) aan de tafels in de ruimte beneden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5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12.15 – 12.30 uur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Per groepje grootste kans van succes plenair delen.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</a:rPr>
                        <a:t>Wendy/Wieteke</a:t>
                      </a: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71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Ontdek girls on </a:t>
            </a:r>
            <a:r>
              <a:rPr lang="nl-NL" dirty="0" err="1" smtClean="0"/>
              <a:t>the</a:t>
            </a:r>
            <a:r>
              <a:rPr lang="nl-NL" dirty="0" smtClean="0"/>
              <a:t> move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48" y="1344720"/>
            <a:ext cx="7948104" cy="52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Toekomstthema’s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Samenwerken &amp; Verbinden</a:t>
            </a:r>
          </a:p>
          <a:p>
            <a:r>
              <a:rPr lang="nl-NL" dirty="0" smtClean="0"/>
              <a:t>Open &amp; Divers</a:t>
            </a:r>
          </a:p>
          <a:p>
            <a:r>
              <a:rPr lang="nl-NL" dirty="0" smtClean="0"/>
              <a:t>Ontwikkeling &amp; Uitdaging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544">
            <a:off x="5913189" y="2402838"/>
            <a:ext cx="5189634" cy="34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Urgentie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04614"/>
            <a:ext cx="10515600" cy="4351338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Van </a:t>
            </a:r>
            <a:r>
              <a:rPr lang="nl-NL" dirty="0"/>
              <a:t>40% meisjes, naar 36,7 % meisjes/vrouwen</a:t>
            </a:r>
          </a:p>
          <a:p>
            <a:r>
              <a:rPr lang="nl-NL" dirty="0"/>
              <a:t>Daling aantal speleenheden </a:t>
            </a:r>
            <a:r>
              <a:rPr lang="nl-NL" dirty="0" smtClean="0"/>
              <a:t>welpen </a:t>
            </a:r>
            <a:r>
              <a:rPr lang="nl-NL" dirty="0"/>
              <a:t>en </a:t>
            </a:r>
            <a:r>
              <a:rPr lang="nl-NL" dirty="0" smtClean="0"/>
              <a:t>scouts </a:t>
            </a:r>
            <a:endParaRPr lang="nl-NL" dirty="0"/>
          </a:p>
          <a:p>
            <a:r>
              <a:rPr lang="nl-NL" dirty="0"/>
              <a:t>Daling </a:t>
            </a:r>
            <a:r>
              <a:rPr lang="nl-NL" dirty="0" smtClean="0"/>
              <a:t>jeugdleden bij </a:t>
            </a:r>
            <a:r>
              <a:rPr lang="nl-NL" dirty="0"/>
              <a:t>meisjes sterker dan bij jongens</a:t>
            </a:r>
          </a:p>
          <a:p>
            <a:r>
              <a:rPr lang="nl-NL" dirty="0"/>
              <a:t>Minder nieuwe meisjes bij </a:t>
            </a:r>
            <a:r>
              <a:rPr lang="nl-NL" dirty="0" smtClean="0"/>
              <a:t>bevers </a:t>
            </a:r>
            <a:r>
              <a:rPr lang="nl-NL" dirty="0"/>
              <a:t>en w</a:t>
            </a:r>
            <a:r>
              <a:rPr lang="nl-NL" dirty="0" smtClean="0"/>
              <a:t>elpen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99">
            <a:off x="6705392" y="3996800"/>
            <a:ext cx="4077455" cy="27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21970"/>
              </p:ext>
            </p:extLst>
          </p:nvPr>
        </p:nvGraphicFramePr>
        <p:xfrm>
          <a:off x="1669003" y="1136342"/>
          <a:ext cx="8575828" cy="539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Behoefte </a:t>
            </a:r>
            <a:r>
              <a:rPr lang="nl-NL" dirty="0"/>
              <a:t>aan verdere analyse data (intern/extern)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2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36,7 % meisjes bij Scouting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t="6024" r="4923" b="20756"/>
          <a:stretch/>
        </p:blipFill>
        <p:spPr>
          <a:xfrm>
            <a:off x="3045041" y="1211040"/>
            <a:ext cx="5299970" cy="53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er anders?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99" y="1241147"/>
            <a:ext cx="7983615" cy="53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9851"/>
            <a:ext cx="9915525" cy="52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Groei door inzet op meisjes</a:t>
            </a:r>
          </a:p>
          <a:p>
            <a:r>
              <a:rPr lang="nl-NL" dirty="0" smtClean="0"/>
              <a:t>Bij Scouting potentiële groei van 20.000 leden!</a:t>
            </a:r>
          </a:p>
          <a:p>
            <a:r>
              <a:rPr lang="nl-NL" dirty="0" smtClean="0"/>
              <a:t>Sluit aan bij Toekomstvisie</a:t>
            </a:r>
            <a:endParaRPr lang="nl-NL" dirty="0"/>
          </a:p>
          <a:p>
            <a:r>
              <a:rPr lang="nl-NL" dirty="0" smtClean="0"/>
              <a:t>Externe </a:t>
            </a:r>
            <a:r>
              <a:rPr lang="nl-NL" dirty="0" err="1" smtClean="0"/>
              <a:t>funding</a:t>
            </a:r>
            <a:r>
              <a:rPr lang="nl-NL" dirty="0" smtClean="0"/>
              <a:t> via WAGGGS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279">
            <a:off x="8450708" y="1972179"/>
            <a:ext cx="2826138" cy="42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5721"/>
      </p:ext>
    </p:extLst>
  </p:cSld>
  <p:clrMapOvr>
    <a:masterClrMapping/>
  </p:clrMapOvr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out" id="{41FADE65-964F-4FDF-8185-436C21ACA54B}" vid="{B2201A2C-5118-4339-9AC2-0C1171690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hout</Template>
  <TotalTime>83</TotalTime>
  <Words>137</Words>
  <Application>Microsoft Office PowerPoint</Application>
  <PresentationFormat>Breedbeeld</PresentationFormat>
  <Paragraphs>61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Impact</vt:lpstr>
      <vt:lpstr>Times New Roman</vt:lpstr>
      <vt:lpstr>Scouting Nederland</vt:lpstr>
      <vt:lpstr>Team Girls on the move</vt:lpstr>
      <vt:lpstr>Ontdek girls on the move</vt:lpstr>
      <vt:lpstr>Toekomstthema’s</vt:lpstr>
      <vt:lpstr>Urgentie</vt:lpstr>
      <vt:lpstr> Behoefte aan verdere analyse data (intern/extern) </vt:lpstr>
      <vt:lpstr>36,7 % meisjes bij Scouting</vt:lpstr>
      <vt:lpstr>Wat is er anders?</vt:lpstr>
      <vt:lpstr>Waarom?</vt:lpstr>
      <vt:lpstr>Kansen</vt:lpstr>
      <vt:lpstr>Free being me</vt:lpstr>
      <vt:lpstr>Doel meningsvormend deel</vt:lpstr>
      <vt:lpstr>Opzet ochtend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Girls on the move</dc:title>
  <dc:creator>Hodes, Marijke</dc:creator>
  <cp:lastModifiedBy>Snelders, Yvonne</cp:lastModifiedBy>
  <cp:revision>8</cp:revision>
  <cp:lastPrinted>2017-06-09T12:34:32Z</cp:lastPrinted>
  <dcterms:created xsi:type="dcterms:W3CDTF">2017-06-09T10:36:41Z</dcterms:created>
  <dcterms:modified xsi:type="dcterms:W3CDTF">2017-06-09T17:26:36Z</dcterms:modified>
</cp:coreProperties>
</file>