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3" r:id="rId5"/>
    <p:sldId id="262" r:id="rId6"/>
    <p:sldId id="264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1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43668"/>
            <a:ext cx="12203113" cy="20732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530477"/>
            <a:ext cx="9144000" cy="749829"/>
          </a:xfrm>
        </p:spPr>
        <p:txBody>
          <a:bodyPr anchor="b">
            <a:normAutofit/>
          </a:bodyPr>
          <a:lstStyle>
            <a:lvl1pPr algn="l">
              <a:defRPr sz="4000">
                <a:latin typeface="Impact" panose="020B080603090205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280306"/>
            <a:ext cx="9144000" cy="741361"/>
          </a:xfrm>
        </p:spPr>
        <p:txBody>
          <a:bodyPr>
            <a:normAutofit/>
          </a:bodyPr>
          <a:lstStyle>
            <a:lvl1pPr marL="0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24-6-2015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3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533" y="2530477"/>
            <a:ext cx="1626859" cy="1527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946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24-6-2015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676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24-6-2015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919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4"/>
            <a:ext cx="12192010" cy="63948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24-6-2015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3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826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24-6-2015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580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24-6-2015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339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24-6-2015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10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567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24-6-2015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747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24-6-2015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5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507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24-6-2015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631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24-6-2015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115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32609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084DF-3D93-4688-84FB-12C754A53BB2}" type="datetimeFigureOut">
              <a:rPr lang="nl-NL" smtClean="0"/>
              <a:t>24-6-2015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1514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105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530477"/>
            <a:ext cx="9144000" cy="1127123"/>
          </a:xfrm>
        </p:spPr>
        <p:txBody>
          <a:bodyPr>
            <a:normAutofit fontScale="90000"/>
          </a:bodyPr>
          <a:lstStyle/>
          <a:p>
            <a:r>
              <a:rPr lang="nl-NL" sz="2200" i="1" dirty="0" smtClean="0">
                <a:latin typeface="+mn-lt"/>
                <a:ea typeface="+mn-ea"/>
                <a:cs typeface="+mn-cs"/>
              </a:rPr>
              <a:t/>
            </a:r>
            <a:br>
              <a:rPr lang="nl-NL" sz="2200" i="1" dirty="0" smtClean="0">
                <a:latin typeface="+mn-lt"/>
                <a:ea typeface="+mn-ea"/>
                <a:cs typeface="+mn-cs"/>
              </a:rPr>
            </a:br>
            <a:r>
              <a:rPr lang="nl-NL" sz="2200" i="1" dirty="0">
                <a:latin typeface="+mn-lt"/>
                <a:ea typeface="+mn-ea"/>
                <a:cs typeface="+mn-cs"/>
              </a:rPr>
              <a:t/>
            </a:r>
            <a:br>
              <a:rPr lang="nl-NL" sz="2200" i="1" dirty="0">
                <a:latin typeface="+mn-lt"/>
                <a:ea typeface="+mn-ea"/>
                <a:cs typeface="+mn-cs"/>
              </a:rPr>
            </a:br>
            <a:r>
              <a:rPr lang="nl-NL" sz="2200" i="1" dirty="0" smtClean="0">
                <a:latin typeface="+mn-lt"/>
                <a:ea typeface="+mn-ea"/>
                <a:cs typeface="+mn-cs"/>
              </a:rPr>
              <a:t/>
            </a:r>
            <a:br>
              <a:rPr lang="nl-NL" sz="2200" i="1" dirty="0" smtClean="0">
                <a:latin typeface="+mn-lt"/>
                <a:ea typeface="+mn-ea"/>
                <a:cs typeface="+mn-cs"/>
              </a:rPr>
            </a:br>
            <a:r>
              <a:rPr lang="nl-NL" sz="2200" i="1" dirty="0">
                <a:latin typeface="+mn-lt"/>
                <a:ea typeface="+mn-ea"/>
                <a:cs typeface="+mn-cs"/>
              </a:rPr>
              <a:t/>
            </a:r>
            <a:br>
              <a:rPr lang="nl-NL" sz="2200" i="1" dirty="0">
                <a:latin typeface="+mn-lt"/>
                <a:ea typeface="+mn-ea"/>
                <a:cs typeface="+mn-cs"/>
              </a:rPr>
            </a:br>
            <a:r>
              <a:rPr lang="nl-NL" sz="2200" i="1" dirty="0" smtClean="0">
                <a:latin typeface="+mn-lt"/>
                <a:ea typeface="+mn-ea"/>
                <a:cs typeface="+mn-cs"/>
              </a:rPr>
              <a:t/>
            </a:r>
            <a:br>
              <a:rPr lang="nl-NL" sz="2200" i="1" dirty="0" smtClean="0">
                <a:latin typeface="+mn-lt"/>
                <a:ea typeface="+mn-ea"/>
                <a:cs typeface="+mn-cs"/>
              </a:rPr>
            </a:br>
            <a:r>
              <a:rPr lang="nl-NL" sz="2200" i="1" dirty="0">
                <a:latin typeface="+mn-lt"/>
                <a:ea typeface="+mn-ea"/>
                <a:cs typeface="+mn-cs"/>
              </a:rPr>
              <a:t/>
            </a:r>
            <a:br>
              <a:rPr lang="nl-NL" sz="2200" i="1" dirty="0">
                <a:latin typeface="+mn-lt"/>
                <a:ea typeface="+mn-ea"/>
                <a:cs typeface="+mn-cs"/>
              </a:rPr>
            </a:br>
            <a:r>
              <a:rPr lang="nl-NL" sz="2200" i="1" dirty="0" smtClean="0">
                <a:latin typeface="+mn-lt"/>
                <a:ea typeface="+mn-ea"/>
                <a:cs typeface="+mn-cs"/>
              </a:rPr>
              <a:t/>
            </a:r>
            <a:br>
              <a:rPr lang="nl-NL" sz="2200" i="1" dirty="0" smtClean="0">
                <a:latin typeface="+mn-lt"/>
                <a:ea typeface="+mn-ea"/>
                <a:cs typeface="+mn-cs"/>
              </a:rPr>
            </a:br>
            <a:r>
              <a:rPr lang="nl-NL" sz="2200" i="1" dirty="0" smtClean="0">
                <a:latin typeface="+mn-lt"/>
                <a:ea typeface="+mn-ea"/>
                <a:cs typeface="+mn-cs"/>
              </a:rPr>
              <a:t>Het </a:t>
            </a:r>
            <a:r>
              <a:rPr lang="nl-NL" sz="2200" i="1" dirty="0">
                <a:latin typeface="+mn-lt"/>
                <a:ea typeface="+mn-ea"/>
                <a:cs typeface="+mn-cs"/>
              </a:rPr>
              <a:t>beheer van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Scoutinglandgoed Zeewolde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782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</a:t>
            </a:r>
            <a:r>
              <a:rPr lang="nl-NL" dirty="0" smtClean="0"/>
              <a:t>een aparte rechtspersoon?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Separate juridische persoon – verminderen juridische exposure</a:t>
            </a:r>
          </a:p>
          <a:p>
            <a:r>
              <a:rPr lang="nl-NL" dirty="0" smtClean="0"/>
              <a:t>Splitsing tussen vereniging met verenigingsbelangen (ANBI, belastingvrijstellingen) en BV met commerciële activiteiten</a:t>
            </a:r>
          </a:p>
          <a:p>
            <a:r>
              <a:rPr lang="nl-NL" dirty="0" smtClean="0"/>
              <a:t>Aftrek btw op </a:t>
            </a:r>
            <a:r>
              <a:rPr lang="nl-NL" dirty="0" smtClean="0"/>
              <a:t>investeringen, inkoop/kosten </a:t>
            </a:r>
            <a:r>
              <a:rPr lang="nl-NL" dirty="0" smtClean="0"/>
              <a:t>21% btw, overnachtingen 6% btw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67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Scoutinglandgoed BV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Structuur die aansluit bij werkwijze verenigingskampeerterreinen</a:t>
            </a:r>
          </a:p>
          <a:p>
            <a:r>
              <a:rPr lang="nl-NL" dirty="0" smtClean="0"/>
              <a:t>Oprichting door 2 rechtspersonen (50% - 50%) om fiscale eenheid te voorkomen</a:t>
            </a:r>
          </a:p>
          <a:p>
            <a:r>
              <a:rPr lang="nl-NL" dirty="0" smtClean="0"/>
              <a:t>Voldoende invloed door landelijke raad en landelijk bestuur (</a:t>
            </a:r>
            <a:r>
              <a:rPr lang="nl-NL" dirty="0" smtClean="0"/>
              <a:t>conf</a:t>
            </a:r>
            <a:r>
              <a:rPr lang="nl-NL" dirty="0" smtClean="0"/>
              <a:t>orm</a:t>
            </a:r>
            <a:r>
              <a:rPr lang="nl-NL" dirty="0" smtClean="0"/>
              <a:t> </a:t>
            </a:r>
            <a:r>
              <a:rPr lang="nl-NL" dirty="0" smtClean="0"/>
              <a:t>huidige situatie)</a:t>
            </a:r>
          </a:p>
          <a:p>
            <a:r>
              <a:rPr lang="nl-NL" dirty="0" err="1" smtClean="0"/>
              <a:t>Governance</a:t>
            </a:r>
            <a:r>
              <a:rPr lang="nl-NL" dirty="0" smtClean="0"/>
              <a:t> borgen in statuten en overeenkomsten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224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Huidige structuur verenigingsterreinen – Scoutinglandgoed BV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34142" y="1373404"/>
            <a:ext cx="2166258" cy="943579"/>
          </a:xfrm>
          <a:noFill/>
          <a:ln w="38100">
            <a:solidFill>
              <a:srgbClr val="FF0000">
                <a:alpha val="6000"/>
              </a:srgb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nl-NL" dirty="0" smtClean="0"/>
              <a:t>Landelijke raad</a:t>
            </a:r>
            <a:endParaRPr lang="nl-NL" dirty="0"/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1030495" y="2731924"/>
            <a:ext cx="2166258" cy="943579"/>
          </a:xfrm>
          <a:prstGeom prst="rect">
            <a:avLst/>
          </a:prstGeom>
          <a:noFill/>
          <a:ln w="38100">
            <a:solidFill>
              <a:srgbClr val="FF0000">
                <a:alpha val="6000"/>
              </a:srgb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nl-NL" dirty="0" smtClean="0"/>
              <a:t>Landelijk bestuur</a:t>
            </a:r>
            <a:endParaRPr lang="nl-NL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1034142" y="4460094"/>
            <a:ext cx="2166258" cy="943579"/>
          </a:xfrm>
          <a:prstGeom prst="rect">
            <a:avLst/>
          </a:prstGeom>
          <a:noFill/>
          <a:ln w="38100">
            <a:solidFill>
              <a:srgbClr val="FF0000">
                <a:alpha val="6000"/>
              </a:srgb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nl-NL" dirty="0" smtClean="0"/>
              <a:t>Directie LSC</a:t>
            </a:r>
            <a:endParaRPr lang="nl-NL" dirty="0"/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1034142" y="5578522"/>
            <a:ext cx="2166258" cy="943579"/>
          </a:xfrm>
          <a:prstGeom prst="rect">
            <a:avLst/>
          </a:prstGeom>
          <a:noFill/>
          <a:ln w="38100">
            <a:solidFill>
              <a:srgbClr val="FF0000">
                <a:alpha val="6000"/>
              </a:srgb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dirty="0" smtClean="0"/>
              <a:t>Beheerteam</a:t>
            </a:r>
            <a:endParaRPr lang="nl-NL" dirty="0"/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5140125" y="2229320"/>
            <a:ext cx="2166258" cy="1347617"/>
          </a:xfrm>
          <a:prstGeom prst="rect">
            <a:avLst/>
          </a:prstGeom>
          <a:noFill/>
          <a:ln w="38100">
            <a:solidFill>
              <a:srgbClr val="FF0000">
                <a:alpha val="6000"/>
              </a:srgb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nl-NL" dirty="0" smtClean="0"/>
              <a:t>Scouting Nederland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1600" dirty="0" smtClean="0"/>
              <a:t>50%</a:t>
            </a:r>
            <a:endParaRPr lang="nl-NL" sz="1600" dirty="0"/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7481206" y="2229320"/>
            <a:ext cx="2166258" cy="1347617"/>
          </a:xfrm>
          <a:prstGeom prst="rect">
            <a:avLst/>
          </a:prstGeom>
          <a:noFill/>
          <a:ln w="38100">
            <a:solidFill>
              <a:srgbClr val="FF0000">
                <a:alpha val="6000"/>
              </a:srgbClr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nl-NL" dirty="0" smtClean="0"/>
              <a:t>Scouting Nederland Fonds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1700" dirty="0" smtClean="0"/>
              <a:t>50%</a:t>
            </a:r>
            <a:endParaRPr lang="nl-NL" sz="1700" dirty="0"/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6398077" y="4428419"/>
            <a:ext cx="2166258" cy="943579"/>
          </a:xfrm>
          <a:prstGeom prst="rect">
            <a:avLst/>
          </a:prstGeom>
          <a:noFill/>
          <a:ln w="38100">
            <a:solidFill>
              <a:srgbClr val="FF0000">
                <a:alpha val="6000"/>
              </a:srgb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nl-NL" dirty="0" smtClean="0"/>
              <a:t>Directie BV</a:t>
            </a:r>
            <a:endParaRPr lang="nl-NL" dirty="0"/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6398077" y="5583862"/>
            <a:ext cx="2166258" cy="943579"/>
          </a:xfrm>
          <a:prstGeom prst="rect">
            <a:avLst/>
          </a:prstGeom>
          <a:noFill/>
          <a:ln w="38100">
            <a:solidFill>
              <a:srgbClr val="FF0000">
                <a:alpha val="6000"/>
              </a:srgb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nl-NL" dirty="0" smtClean="0"/>
              <a:t>Beheerteam</a:t>
            </a:r>
            <a:endParaRPr lang="nl-NL" dirty="0"/>
          </a:p>
        </p:txBody>
      </p:sp>
      <p:cxnSp>
        <p:nvCxnSpPr>
          <p:cNvPr id="12" name="Rechte verbindingslijn 11"/>
          <p:cNvCxnSpPr/>
          <p:nvPr/>
        </p:nvCxnSpPr>
        <p:spPr>
          <a:xfrm flipV="1">
            <a:off x="3218797" y="3080654"/>
            <a:ext cx="1921328" cy="2449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>
            <a:stCxn id="5" idx="3"/>
          </p:cNvCxnSpPr>
          <p:nvPr/>
        </p:nvCxnSpPr>
        <p:spPr>
          <a:xfrm flipV="1">
            <a:off x="3200400" y="4900209"/>
            <a:ext cx="3197677" cy="316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Ovaal 10"/>
          <p:cNvSpPr/>
          <p:nvPr/>
        </p:nvSpPr>
        <p:spPr>
          <a:xfrm>
            <a:off x="4911742" y="1477213"/>
            <a:ext cx="5138928" cy="25454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ijdelijke aanduiding voor inhoud 2"/>
          <p:cNvSpPr txBox="1">
            <a:spLocks/>
          </p:cNvSpPr>
          <p:nvPr/>
        </p:nvSpPr>
        <p:spPr>
          <a:xfrm>
            <a:off x="6292488" y="1689779"/>
            <a:ext cx="2593303" cy="94357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nl-NL" sz="2400" dirty="0" smtClean="0"/>
              <a:t>aandeelhouders</a:t>
            </a:r>
            <a:endParaRPr lang="nl-NL" sz="2400" dirty="0"/>
          </a:p>
        </p:txBody>
      </p:sp>
      <p:cxnSp>
        <p:nvCxnSpPr>
          <p:cNvPr id="14" name="Rechte verbindingslijn met pijl 13"/>
          <p:cNvCxnSpPr>
            <a:stCxn id="3" idx="2"/>
            <a:endCxn id="4" idx="0"/>
          </p:cNvCxnSpPr>
          <p:nvPr/>
        </p:nvCxnSpPr>
        <p:spPr>
          <a:xfrm flipH="1">
            <a:off x="2113624" y="2316983"/>
            <a:ext cx="3647" cy="4149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Rechte verbindingslijn met pijl 17"/>
          <p:cNvCxnSpPr>
            <a:stCxn id="4" idx="2"/>
            <a:endCxn id="5" idx="0"/>
          </p:cNvCxnSpPr>
          <p:nvPr/>
        </p:nvCxnSpPr>
        <p:spPr>
          <a:xfrm>
            <a:off x="2113624" y="3675503"/>
            <a:ext cx="3647" cy="7845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Rechte verbindingslijn met pijl 19"/>
          <p:cNvCxnSpPr>
            <a:endCxn id="6" idx="0"/>
          </p:cNvCxnSpPr>
          <p:nvPr/>
        </p:nvCxnSpPr>
        <p:spPr>
          <a:xfrm flipH="1">
            <a:off x="2117271" y="5371998"/>
            <a:ext cx="11103" cy="2065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/>
          <p:nvPr/>
        </p:nvCxnSpPr>
        <p:spPr>
          <a:xfrm>
            <a:off x="7059169" y="3576937"/>
            <a:ext cx="18831" cy="8234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Rechte verbindingslijn met pijl 24"/>
          <p:cNvCxnSpPr/>
          <p:nvPr/>
        </p:nvCxnSpPr>
        <p:spPr>
          <a:xfrm>
            <a:off x="8034529" y="3566551"/>
            <a:ext cx="18831" cy="8234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Rechte verbindingslijn met pijl 25"/>
          <p:cNvCxnSpPr/>
          <p:nvPr/>
        </p:nvCxnSpPr>
        <p:spPr>
          <a:xfrm flipH="1">
            <a:off x="7470103" y="5400058"/>
            <a:ext cx="11103" cy="2065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Boog 29"/>
          <p:cNvSpPr/>
          <p:nvPr/>
        </p:nvSpPr>
        <p:spPr>
          <a:xfrm>
            <a:off x="2473641" y="1660767"/>
            <a:ext cx="1393535" cy="1792615"/>
          </a:xfrm>
          <a:prstGeom prst="arc">
            <a:avLst>
              <a:gd name="adj1" fmla="val 16200000"/>
              <a:gd name="adj2" fmla="val 518277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Boog 30"/>
          <p:cNvSpPr/>
          <p:nvPr/>
        </p:nvSpPr>
        <p:spPr>
          <a:xfrm rot="18994604" flipH="1">
            <a:off x="5183630" y="3055915"/>
            <a:ext cx="1335432" cy="1814249"/>
          </a:xfrm>
          <a:prstGeom prst="arc">
            <a:avLst>
              <a:gd name="adj1" fmla="val 16200000"/>
              <a:gd name="adj2" fmla="val 542154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Tijdelijke aanduiding voor inhoud 2"/>
          <p:cNvSpPr txBox="1">
            <a:spLocks/>
          </p:cNvSpPr>
          <p:nvPr/>
        </p:nvSpPr>
        <p:spPr>
          <a:xfrm>
            <a:off x="3226988" y="1427131"/>
            <a:ext cx="2593303" cy="94357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 smtClean="0"/>
              <a:t>Verantwoording/informeren</a:t>
            </a:r>
            <a:endParaRPr lang="nl-NL" sz="1400" dirty="0"/>
          </a:p>
        </p:txBody>
      </p:sp>
      <p:sp>
        <p:nvSpPr>
          <p:cNvPr id="34" name="Tijdelijke aanduiding voor inhoud 2"/>
          <p:cNvSpPr txBox="1">
            <a:spLocks/>
          </p:cNvSpPr>
          <p:nvPr/>
        </p:nvSpPr>
        <p:spPr>
          <a:xfrm>
            <a:off x="3946729" y="3988648"/>
            <a:ext cx="2593303" cy="94357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nl-NL" sz="1400" dirty="0" smtClean="0"/>
              <a:t>Verantwoording/informeren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242492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7" grpId="0"/>
      <p:bldP spid="30" grpId="0" animBg="1"/>
      <p:bldP spid="31" grpId="0" animBg="1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Governance</a:t>
            </a:r>
            <a:r>
              <a:rPr lang="nl-NL" dirty="0" smtClean="0"/>
              <a:t> </a:t>
            </a:r>
            <a:r>
              <a:rPr lang="nl-NL" dirty="0" smtClean="0"/>
              <a:t>(statuten </a:t>
            </a:r>
            <a:r>
              <a:rPr lang="nl-NL" dirty="0" smtClean="0"/>
              <a:t>en oprichting)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26092"/>
            <a:ext cx="10515600" cy="4834456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Statuten Scoutinglandgoed BV</a:t>
            </a:r>
          </a:p>
          <a:p>
            <a:pPr lvl="1"/>
            <a:r>
              <a:rPr lang="nl-NL" dirty="0" smtClean="0"/>
              <a:t>Vergadering van aandeelhouders (AVA)</a:t>
            </a:r>
          </a:p>
          <a:p>
            <a:pPr lvl="2"/>
            <a:r>
              <a:rPr lang="nl-NL" dirty="0" smtClean="0"/>
              <a:t>Aanstellen directeur en vaststellen arbeidsvoorwaarden</a:t>
            </a:r>
          </a:p>
          <a:p>
            <a:pPr lvl="2"/>
            <a:r>
              <a:rPr lang="nl-NL" dirty="0" smtClean="0"/>
              <a:t>Goedkeuren begroting en jaarrekening</a:t>
            </a:r>
          </a:p>
          <a:p>
            <a:pPr lvl="2"/>
            <a:r>
              <a:rPr lang="nl-NL" dirty="0" smtClean="0"/>
              <a:t>Goedkeuren investeringsplannen, </a:t>
            </a:r>
            <a:r>
              <a:rPr lang="nl-NL" dirty="0" smtClean="0"/>
              <a:t>inclusief </a:t>
            </a:r>
            <a:r>
              <a:rPr lang="nl-NL" dirty="0" smtClean="0"/>
              <a:t>verkrijgen en vervreemden</a:t>
            </a:r>
          </a:p>
          <a:p>
            <a:pPr lvl="1"/>
            <a:r>
              <a:rPr lang="nl-NL" dirty="0" smtClean="0"/>
              <a:t>Goedkeuren vervreemden aandelen door LR</a:t>
            </a:r>
          </a:p>
          <a:p>
            <a:pPr lvl="1"/>
            <a:r>
              <a:rPr lang="nl-NL" dirty="0" smtClean="0"/>
              <a:t>Statuten niet wijzigen zonder instemming LR</a:t>
            </a:r>
          </a:p>
          <a:p>
            <a:pPr lvl="1"/>
            <a:r>
              <a:rPr lang="nl-NL" dirty="0" smtClean="0"/>
              <a:t>Vrijwilligers lid van Scouting Nederland</a:t>
            </a:r>
          </a:p>
          <a:p>
            <a:pPr lvl="1"/>
            <a:r>
              <a:rPr lang="nl-NL" dirty="0" smtClean="0"/>
              <a:t>Directeur geen bestuurslid SN, SNF of (</a:t>
            </a:r>
            <a:r>
              <a:rPr lang="nl-NL" dirty="0" err="1" smtClean="0"/>
              <a:t>plv</a:t>
            </a:r>
            <a:r>
              <a:rPr lang="nl-NL" dirty="0" smtClean="0"/>
              <a:t>.) </a:t>
            </a:r>
            <a:r>
              <a:rPr lang="nl-NL" dirty="0" smtClean="0"/>
              <a:t>lid LR</a:t>
            </a:r>
          </a:p>
          <a:p>
            <a:r>
              <a:rPr lang="nl-NL" dirty="0" smtClean="0"/>
              <a:t>Geplaatste aandelen per 11 juni 2015</a:t>
            </a:r>
          </a:p>
          <a:p>
            <a:pPr lvl="1"/>
            <a:r>
              <a:rPr lang="nl-NL" dirty="0" smtClean="0"/>
              <a:t>Aandelen A 600.000: Scouting Nederland</a:t>
            </a:r>
          </a:p>
          <a:p>
            <a:pPr lvl="1"/>
            <a:r>
              <a:rPr lang="nl-NL" dirty="0" smtClean="0"/>
              <a:t>Aandelen B 600.000: Scouting Nederland Fonds</a:t>
            </a:r>
          </a:p>
          <a:p>
            <a:pPr lvl="1"/>
            <a:r>
              <a:rPr lang="nl-NL" dirty="0" smtClean="0"/>
              <a:t>Mogelijkheid tot agio</a:t>
            </a:r>
          </a:p>
        </p:txBody>
      </p:sp>
    </p:spTree>
    <p:extLst>
      <p:ext uri="{BB962C8B-B14F-4D97-AF65-F5344CB8AC3E}">
        <p14:creationId xmlns:p14="http://schemas.microsoft.com/office/powerpoint/2010/main" val="61995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Governance</a:t>
            </a:r>
            <a:r>
              <a:rPr lang="nl-NL" dirty="0" smtClean="0"/>
              <a:t> </a:t>
            </a:r>
            <a:r>
              <a:rPr lang="nl-NL" dirty="0" smtClean="0"/>
              <a:t>(overeenkomsten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26091"/>
            <a:ext cx="10515600" cy="4766907"/>
          </a:xfrm>
        </p:spPr>
        <p:txBody>
          <a:bodyPr>
            <a:normAutofit fontScale="92500"/>
          </a:bodyPr>
          <a:lstStyle/>
          <a:p>
            <a:r>
              <a:rPr lang="nl-NL" dirty="0" smtClean="0"/>
              <a:t>Aandeelhoudersovereenkomst</a:t>
            </a:r>
          </a:p>
          <a:p>
            <a:pPr lvl="1"/>
            <a:r>
              <a:rPr lang="nl-NL" dirty="0" smtClean="0"/>
              <a:t>Geen besluit AV voordat landelijk bestuur de LR geïnformeerd heeft over:</a:t>
            </a:r>
          </a:p>
          <a:p>
            <a:pPr lvl="2"/>
            <a:r>
              <a:rPr lang="nl-NL" dirty="0" smtClean="0"/>
              <a:t>Vervreemding en verwerving onroerend goed (conform afspraken LR)</a:t>
            </a:r>
          </a:p>
          <a:p>
            <a:pPr lvl="2"/>
            <a:r>
              <a:rPr lang="nl-NL" dirty="0" smtClean="0"/>
              <a:t>Bij grote (des)investeringen van nader te bepalen orde</a:t>
            </a:r>
          </a:p>
          <a:p>
            <a:pPr lvl="1"/>
            <a:r>
              <a:rPr lang="nl-NL" dirty="0" smtClean="0"/>
              <a:t>Begroting en jaarrekening worden ter kennisgeving gezonden naar LR</a:t>
            </a:r>
          </a:p>
          <a:p>
            <a:r>
              <a:rPr lang="nl-NL" dirty="0"/>
              <a:t>Gebruiksovereenkomst Scouting Nederland – Scoutinglandgoed BV</a:t>
            </a:r>
          </a:p>
          <a:p>
            <a:pPr lvl="1"/>
            <a:r>
              <a:rPr lang="nl-NL" dirty="0" smtClean="0"/>
              <a:t>Afspraken </a:t>
            </a:r>
            <a:r>
              <a:rPr lang="nl-NL" dirty="0"/>
              <a:t>over gebruik door landelijke </a:t>
            </a:r>
            <a:r>
              <a:rPr lang="nl-NL" dirty="0" smtClean="0"/>
              <a:t>ledenactiviteiten en </a:t>
            </a:r>
            <a:r>
              <a:rPr lang="nl-NL" dirty="0" smtClean="0"/>
              <a:t>scouts</a:t>
            </a:r>
            <a:endParaRPr lang="nl-NL" dirty="0"/>
          </a:p>
          <a:p>
            <a:pPr lvl="1"/>
            <a:r>
              <a:rPr lang="nl-NL" dirty="0"/>
              <a:t>Borgen van Scoutinggebruik door toekennen keurmerk Scouting Labelterrein</a:t>
            </a:r>
          </a:p>
          <a:p>
            <a:r>
              <a:rPr lang="nl-NL" dirty="0"/>
              <a:t>Overeenkomst van lening </a:t>
            </a:r>
            <a:r>
              <a:rPr lang="nl-NL" dirty="0" smtClean="0"/>
              <a:t>SNF – Scoutinglandgoed BV</a:t>
            </a:r>
            <a:endParaRPr lang="nl-NL" dirty="0"/>
          </a:p>
          <a:p>
            <a:r>
              <a:rPr lang="nl-NL" dirty="0"/>
              <a:t>Dienstverleningsovereenkomst LSC – Scoutinglandgoed BV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677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outing Nederland">
  <a:themeElements>
    <a:clrScheme name="Scouting Nederland">
      <a:dk1>
        <a:sysClr val="windowText" lastClr="000000"/>
      </a:dk1>
      <a:lt1>
        <a:sysClr val="window" lastClr="FFFFFF"/>
      </a:lt1>
      <a:dk2>
        <a:srgbClr val="1A368D"/>
      </a:dk2>
      <a:lt2>
        <a:srgbClr val="FFFFFF"/>
      </a:lt2>
      <a:accent1>
        <a:srgbClr val="FF0000"/>
      </a:accent1>
      <a:accent2>
        <a:srgbClr val="1A368D"/>
      </a:accent2>
      <a:accent3>
        <a:srgbClr val="FFFF00"/>
      </a:accent3>
      <a:accent4>
        <a:srgbClr val="31A529"/>
      </a:accent4>
      <a:accent5>
        <a:srgbClr val="FFBF24"/>
      </a:accent5>
      <a:accent6>
        <a:srgbClr val="8C5A86"/>
      </a:accent6>
      <a:hlink>
        <a:srgbClr val="1A368D"/>
      </a:hlink>
      <a:folHlink>
        <a:srgbClr val="8C5A86"/>
      </a:folHlink>
    </a:clrScheme>
    <a:fontScheme name="Scouting Nederland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water" id="{2EB2C2BF-4AC0-481E-8820-09BDEF46A733}" vid="{F18B3E98-8874-46CD-A9C7-0607F182F3D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blad</Template>
  <TotalTime>1669</TotalTime>
  <Words>271</Words>
  <Application>Microsoft Office PowerPoint</Application>
  <PresentationFormat>Breedbeeld</PresentationFormat>
  <Paragraphs>49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Impact</vt:lpstr>
      <vt:lpstr>Scouting Nederland</vt:lpstr>
      <vt:lpstr>       Het beheer van  Scoutinglandgoed Zeewolde</vt:lpstr>
      <vt:lpstr>Waarom een aparte rechtspersoon?</vt:lpstr>
      <vt:lpstr>Scoutinglandgoed BV</vt:lpstr>
      <vt:lpstr>Huidige structuur verenigingsterreinen – Scoutinglandgoed BV</vt:lpstr>
      <vt:lpstr>Governance (statuten en oprichting) </vt:lpstr>
      <vt:lpstr>Governance (overeenkomsten)</vt:lpstr>
    </vt:vector>
  </TitlesOfParts>
  <Company>Scouting Nederland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beheer van  Scoutinglandgoed Zeewolde</dc:title>
  <dc:creator>Boersma, Fedde</dc:creator>
  <cp:lastModifiedBy>Garder, Lisette van</cp:lastModifiedBy>
  <cp:revision>17</cp:revision>
  <dcterms:created xsi:type="dcterms:W3CDTF">2015-05-27T12:17:47Z</dcterms:created>
  <dcterms:modified xsi:type="dcterms:W3CDTF">2015-06-24T12:58:01Z</dcterms:modified>
</cp:coreProperties>
</file>