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A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rgbClr val="141414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rgbClr val="141414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rgbClr val="141414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39737"/>
          <c:y val="9.0107000000000007E-2"/>
          <c:w val="0.860263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2754</c:v>
                </c:pt>
                <c:pt idx="1">
                  <c:v>185</c:v>
                </c:pt>
                <c:pt idx="2">
                  <c:v>369</c:v>
                </c:pt>
                <c:pt idx="3">
                  <c:v>700</c:v>
                </c:pt>
                <c:pt idx="4">
                  <c:v>1326</c:v>
                </c:pt>
                <c:pt idx="5">
                  <c:v>112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Contributie</c:v>
                </c:pt>
                <c:pt idx="1">
                  <c:v>ScoutShop</c:v>
                </c:pt>
                <c:pt idx="2">
                  <c:v>Derden/SNF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2757</c:v>
                </c:pt>
                <c:pt idx="1">
                  <c:v>261</c:v>
                </c:pt>
                <c:pt idx="2">
                  <c:v>411</c:v>
                </c:pt>
                <c:pt idx="3">
                  <c:v>731</c:v>
                </c:pt>
                <c:pt idx="4">
                  <c:v>1500</c:v>
                </c:pt>
                <c:pt idx="5">
                  <c:v>640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99568"/>
        <c:axId val="254755416"/>
      </c:barChart>
      <c:catAx>
        <c:axId val="17799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5416"/>
        <c:crosses val="autoZero"/>
        <c:auto val="1"/>
        <c:lblAlgn val="ctr"/>
        <c:lblOffset val="100"/>
        <c:noMultiLvlLbl val="1"/>
      </c:catAx>
      <c:valAx>
        <c:axId val="25475541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1457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Baten (€ x 1000)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17799568"/>
        <c:crosses val="autoZero"/>
        <c:crossBetween val="between"/>
        <c:majorUnit val="750"/>
        <c:minorUnit val="3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5.0000000000000001E-3"/>
          <c:y val="5.0000000000000001E-3"/>
          <c:w val="0.83252199999999998"/>
          <c:h val="5.62927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1457" b="0" i="0" u="none" strike="noStrike">
              <a:solidFill>
                <a:srgbClr val="000000"/>
              </a:solidFill>
              <a:effectLst/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3616400000000001"/>
          <c:y val="9.0107000000000007E-2"/>
          <c:w val="0.86383600000000005"/>
          <c:h val="0.827802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Begroot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1721</c:v>
                </c:pt>
                <c:pt idx="1">
                  <c:v>657</c:v>
                </c:pt>
                <c:pt idx="2">
                  <c:v>340</c:v>
                </c:pt>
                <c:pt idx="3">
                  <c:v>700</c:v>
                </c:pt>
                <c:pt idx="4">
                  <c:v>1326</c:v>
                </c:pt>
                <c:pt idx="5">
                  <c:v>500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Werkelijk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Personeel</c:v>
                </c:pt>
                <c:pt idx="1">
                  <c:v>Apparaat</c:v>
                </c:pt>
                <c:pt idx="2">
                  <c:v>Activiteiten</c:v>
                </c:pt>
                <c:pt idx="3">
                  <c:v>Terreinen</c:v>
                </c:pt>
                <c:pt idx="4">
                  <c:v>LLA</c:v>
                </c:pt>
                <c:pt idx="5">
                  <c:v>Overig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1772</c:v>
                </c:pt>
                <c:pt idx="1">
                  <c:v>682</c:v>
                </c:pt>
                <c:pt idx="2">
                  <c:v>307</c:v>
                </c:pt>
                <c:pt idx="3">
                  <c:v>714</c:v>
                </c:pt>
                <c:pt idx="4">
                  <c:v>1431</c:v>
                </c:pt>
                <c:pt idx="5">
                  <c:v>932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4757376"/>
        <c:axId val="254750712"/>
      </c:barChart>
      <c:catAx>
        <c:axId val="254757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0712"/>
        <c:crosses val="autoZero"/>
        <c:auto val="1"/>
        <c:lblAlgn val="ctr"/>
        <c:lblOffset val="100"/>
        <c:noMultiLvlLbl val="1"/>
      </c:catAx>
      <c:valAx>
        <c:axId val="25475071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1457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Lasten (€ x 1000)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7376"/>
        <c:crosses val="autoZero"/>
        <c:crossBetween val="between"/>
        <c:majorUnit val="450"/>
        <c:minorUnit val="2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5.0000000000000001E-3"/>
          <c:y val="5.0000000000000001E-3"/>
          <c:w val="0.83597900000000003"/>
          <c:h val="5.62927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1457" b="0" i="0" u="none" strike="noStrike">
              <a:solidFill>
                <a:srgbClr val="000000"/>
              </a:solidFill>
              <a:effectLst/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22237100000000001"/>
          <c:y val="0.14023099999999999"/>
          <c:w val="0.74940099999999998"/>
          <c:h val="0.683929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Regulier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2014</c:v>
                </c:pt>
                <c:pt idx="1">
                  <c:v>werkelijk 2014</c:v>
                </c:pt>
                <c:pt idx="2">
                  <c:v>werkelijk 2013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34</c:v>
                </c:pt>
                <c:pt idx="1">
                  <c:v>101</c:v>
                </c:pt>
                <c:pt idx="2">
                  <c:v>63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Groepsontwikkeling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2014</c:v>
                </c:pt>
                <c:pt idx="1">
                  <c:v>werkelijk 2014</c:v>
                </c:pt>
                <c:pt idx="2">
                  <c:v>werkelijk 2013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168</c:v>
                </c:pt>
                <c:pt idx="1">
                  <c:v>156</c:v>
                </c:pt>
                <c:pt idx="2">
                  <c:v>120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Bestemmingsreserve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Sheet1!$B$1:$D$1</c:f>
              <c:strCache>
                <c:ptCount val="3"/>
                <c:pt idx="0">
                  <c:v>begroting 2014</c:v>
                </c:pt>
                <c:pt idx="1">
                  <c:v>werkelijk 2014</c:v>
                </c:pt>
                <c:pt idx="2">
                  <c:v>werkelijk 2013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1">
                  <c:v>257</c:v>
                </c:pt>
                <c:pt idx="2">
                  <c:v>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749928"/>
        <c:axId val="254754240"/>
      </c:barChart>
      <c:catAx>
        <c:axId val="2547499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4240"/>
        <c:crosses val="autoZero"/>
        <c:auto val="1"/>
        <c:lblAlgn val="ctr"/>
        <c:lblOffset val="100"/>
        <c:noMultiLvlLbl val="1"/>
      </c:catAx>
      <c:valAx>
        <c:axId val="254754240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0"/>
              <a:lstStyle/>
              <a:p>
                <a:pPr lvl="0">
                  <a:defRPr sz="1800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Resultaat (€ x 1000)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high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49928"/>
        <c:crosses val="autoZero"/>
        <c:crossBetween val="between"/>
        <c:majorUnit val="150"/>
        <c:minorUnit val="7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9414300000000001"/>
          <c:y val="5.0000000000000001E-3"/>
          <c:w val="0.80585700000000005"/>
          <c:h val="0.11990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1800" b="0" i="0" u="none" strike="noStrike">
              <a:solidFill>
                <a:srgbClr val="000000"/>
              </a:solidFill>
              <a:effectLst/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10749"/>
          <c:y val="4.5919399999999999E-2"/>
          <c:w val="0.51510900000000004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Vaste activa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1924</c:v>
                </c:pt>
                <c:pt idx="1">
                  <c:v>1827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Vlottende activa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2490</c:v>
                </c:pt>
                <c:pt idx="1">
                  <c:v>4827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754632"/>
        <c:axId val="254752280"/>
      </c:barChart>
      <c:catAx>
        <c:axId val="254754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2280"/>
        <c:crosses val="autoZero"/>
        <c:auto val="1"/>
        <c:lblAlgn val="ctr"/>
        <c:lblOffset val="100"/>
        <c:noMultiLvlLbl val="1"/>
      </c:catAx>
      <c:valAx>
        <c:axId val="25475228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1457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Activa (€ x 1000)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4632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64889300000000005"/>
          <c:y val="0.151889"/>
          <c:w val="0.351107"/>
          <c:h val="0.167675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2357" b="0" i="0" u="none" strike="noStrike">
              <a:solidFill>
                <a:srgbClr val="000000"/>
              </a:solidFill>
              <a:effectLst/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07985"/>
          <c:y val="4.5919399999999999E-2"/>
          <c:w val="0.50225500000000001"/>
          <c:h val="0.868611000000000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Algemeen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1452</c:v>
                </c:pt>
                <c:pt idx="1">
                  <c:v>1709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Bestemmingsreserves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1510</c:v>
                </c:pt>
                <c:pt idx="1">
                  <c:v>1715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Voorziening</c:v>
                </c:pt>
              </c:strCache>
            </c:strRef>
          </c:tx>
          <c:spPr>
            <a:solidFill>
              <a:srgbClr val="5FA804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341</c:v>
                </c:pt>
                <c:pt idx="1">
                  <c:v>472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Kortlopende schulden</c:v>
                </c:pt>
              </c:strCache>
            </c:strRef>
          </c:tx>
          <c:spPr>
            <a:solidFill>
              <a:srgbClr val="258EE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2014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1111</c:v>
                </c:pt>
                <c:pt idx="1">
                  <c:v>2758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752672"/>
        <c:axId val="254756200"/>
      </c:barChart>
      <c:catAx>
        <c:axId val="254752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6200"/>
        <c:crosses val="autoZero"/>
        <c:auto val="1"/>
        <c:lblAlgn val="ctr"/>
        <c:lblOffset val="100"/>
        <c:noMultiLvlLbl val="1"/>
      </c:catAx>
      <c:valAx>
        <c:axId val="25475620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1457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457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Activa (€ x 1000)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457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254752672"/>
        <c:crosses val="autoZero"/>
        <c:crossBetween val="between"/>
        <c:majorUnit val="1750"/>
        <c:minorUnit val="8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837399999999996"/>
          <c:y val="0.141815"/>
          <c:w val="0.40162599999999998"/>
          <c:h val="0.3117940000000000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/>
        <a:lstStyle/>
        <a:p>
          <a:pPr lvl="0">
            <a:defRPr sz="2157" b="0" i="0" u="none" strike="noStrike">
              <a:solidFill>
                <a:srgbClr val="000000"/>
              </a:solidFill>
              <a:effectLst/>
              <a:latin typeface="Arial"/>
            </a:defRPr>
          </a:pPr>
          <a:endParaRPr lang="nl-N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roundedCorners val="0"/>
  <c:style val="2"/>
  <c:chart>
    <c:title>
      <c:tx>
        <c:rich>
          <a:bodyPr rot="0"/>
          <a:lstStyle/>
          <a:p>
            <a:pPr lvl="0"/>
            <a:endParaRPr lang="nl-NL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28996499999999997"/>
          <c:y val="5.68274E-2"/>
          <c:w val="0.70386300000000002"/>
          <c:h val="0.843067000000000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Reserve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9525" cap="flat">
              <a:solidFill>
                <a:srgbClr val="F9F9F9"/>
              </a:solidFill>
              <a:prstDash val="solid"/>
              <a:bevel/>
            </a:ln>
            <a:effectLst>
              <a:outerShdw blurRad="38100" dist="20000" dir="5400000" algn="tl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Sheet1!$B$1:$F$1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1.6319999999999999</c:v>
                </c:pt>
                <c:pt idx="1">
                  <c:v>1.1950000000000001</c:v>
                </c:pt>
                <c:pt idx="2">
                  <c:v>1.2689999999999999</c:v>
                </c:pt>
                <c:pt idx="3">
                  <c:v>1.452</c:v>
                </c:pt>
                <c:pt idx="4">
                  <c:v>1.7090000000000001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613512"/>
        <c:axId val="383613904"/>
      </c:barChart>
      <c:lineChart>
        <c:grouping val="standard"/>
        <c:varyColors val="0"/>
        <c:ser>
          <c:idx val="0"/>
          <c:order val="1"/>
          <c:tx>
            <c:strRef>
              <c:f>Sheet1!$A$2</c:f>
              <c:strCache>
                <c:ptCount val="1"/>
                <c:pt idx="0">
                  <c:v>Norm</c:v>
                </c:pt>
              </c:strCache>
            </c:strRef>
          </c:tx>
          <c:spPr>
            <a:ln w="47625" cap="flat">
              <a:solidFill>
                <a:srgbClr val="B6DCDF"/>
              </a:solidFill>
              <a:prstDash val="solid"/>
              <a:bevel/>
            </a:ln>
            <a:effectLst/>
          </c:spPr>
          <c:marker>
            <c:symbol val="circle"/>
            <c:size val="6"/>
            <c:spPr>
              <a:solidFill>
                <a:srgbClr val="BBE0E3"/>
              </a:solidFill>
              <a:ln w="9525" cap="flat">
                <a:solidFill>
                  <a:srgbClr val="B6DCDF"/>
                </a:solidFill>
                <a:prstDash val="solid"/>
                <a:bevel/>
              </a:ln>
              <a:effectLst/>
            </c:spPr>
          </c:marker>
          <c:cat>
            <c:strRef>
              <c:f>Sheet1!$B$1:$F$1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2.492</c:v>
                </c:pt>
                <c:pt idx="1">
                  <c:v>2.4540000000000002</c:v>
                </c:pt>
                <c:pt idx="2">
                  <c:v>2.234</c:v>
                </c:pt>
                <c:pt idx="3">
                  <c:v>1.8740000000000001</c:v>
                </c:pt>
                <c:pt idx="4">
                  <c:v>1.7609999999999999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613512"/>
        <c:axId val="383613904"/>
      </c:lineChart>
      <c:catAx>
        <c:axId val="383613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383613904"/>
        <c:crosses val="autoZero"/>
        <c:auto val="1"/>
        <c:lblAlgn val="ctr"/>
        <c:lblOffset val="100"/>
        <c:noMultiLvlLbl val="1"/>
      </c:catAx>
      <c:valAx>
        <c:axId val="38361390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bevel/>
            </a:ln>
          </c:spPr>
        </c:majorGridlines>
        <c:title>
          <c:tx>
            <c:rich>
              <a:bodyPr rot="-5400000"/>
              <a:lstStyle/>
              <a:p>
                <a:pPr lvl="0">
                  <a:defRPr sz="1800" b="0" i="0" u="none" strike="noStrike">
                    <a:solidFill>
                      <a:srgbClr val="000000"/>
                    </a:solidFill>
                    <a:effectLst/>
                    <a:latin typeface="Arial"/>
                  </a:defRPr>
                </a:pPr>
                <a:r>
                  <a:rPr lang="nl-NL" sz="1800" b="0" i="0" u="none" strike="noStrike">
                    <a:solidFill>
                      <a:srgbClr val="000000"/>
                    </a:solidFill>
                    <a:effectLst/>
                    <a:latin typeface="Arial"/>
                  </a:rPr>
                  <a:t>Algemene reserve vs lasten-contributiecriterium (x mln €)</a:t>
                </a:r>
              </a:p>
            </c:rich>
          </c:tx>
          <c:overlay val="1"/>
        </c:title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800" b="0" i="0" u="none" strike="noStrike">
                <a:solidFill>
                  <a:srgbClr val="000000"/>
                </a:solidFill>
                <a:effectLst/>
                <a:latin typeface="Arial"/>
              </a:defRPr>
            </a:pPr>
            <a:endParaRPr lang="nl-NL"/>
          </a:p>
        </c:txPr>
        <c:crossAx val="383613512"/>
        <c:crosses val="autoZero"/>
        <c:crossBetween val="between"/>
        <c:majorUnit val="0.65"/>
        <c:minorUnit val="0.325000000000000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4383092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out_header_ppt.jpg" descr="Hout_header_pp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1pPr>
      <a:lvl2pPr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2pPr>
      <a:lvl3pPr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3pPr>
      <a:lvl4pPr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4pPr>
      <a:lvl5pPr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5pPr>
      <a:lvl6pPr indent="457200"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6pPr>
      <a:lvl7pPr indent="914400"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7pPr>
      <a:lvl8pPr indent="1371600"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8pPr>
      <a:lvl9pPr indent="1828800">
        <a:defRPr sz="2400">
          <a:solidFill>
            <a:srgbClr val="FFFFFF"/>
          </a:solidFill>
          <a:latin typeface="Impact"/>
          <a:ea typeface="Impact"/>
          <a:cs typeface="Impact"/>
          <a:sym typeface="Impact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c.van.holstein@scouting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 idx="4294967295"/>
          </p:nvPr>
        </p:nvSpPr>
        <p:spPr>
          <a:xfrm>
            <a:off x="685800" y="2159793"/>
            <a:ext cx="7772400" cy="1470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Jaarrekening 2014</a:t>
            </a:r>
            <a:r>
              <a:rPr sz="3000">
                <a:solidFill>
                  <a:srgbClr val="FFFFFF"/>
                </a:solidFill>
              </a:rPr>
              <a:t> </a:t>
            </a:r>
            <a:br>
              <a:rPr sz="3000">
                <a:solidFill>
                  <a:srgbClr val="FFFFFF"/>
                </a:solidFill>
              </a:rPr>
            </a:br>
            <a:r>
              <a:rPr sz="1600" i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13 juni 2015, Scoutinglandgoed Zeewolde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 defTabSz="740663">
              <a:spcBef>
                <a:spcPts val="600"/>
              </a:spcBef>
              <a:buSzTx/>
              <a:buNone/>
              <a:defRPr sz="1800"/>
            </a:pPr>
            <a:r>
              <a:rPr sz="2592"/>
              <a:t>Toelichting op de jaarrekening 2014 Vereniging Scouting Nederland</a:t>
            </a:r>
          </a:p>
          <a:p>
            <a:pPr marL="0" lvl="0" indent="0" algn="ctr" defTabSz="740663">
              <a:spcBef>
                <a:spcPts val="600"/>
              </a:spcBef>
              <a:buSzTx/>
              <a:buNone/>
              <a:defRPr sz="1800"/>
            </a:pPr>
            <a:endParaRPr sz="2592"/>
          </a:p>
          <a:p>
            <a:pPr marL="0" lvl="0" indent="0" algn="ctr" defTabSz="740663">
              <a:spcBef>
                <a:spcPts val="600"/>
              </a:spcBef>
              <a:buSzTx/>
              <a:buNone/>
              <a:defRPr sz="1800"/>
            </a:pPr>
            <a:r>
              <a:rPr sz="2592" u="sng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Nic.van.Holstein@scouting.nl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fld id="{86CB4B4D-7CA3-9044-876B-883B54F8677D}" type="slidenum">
              <a:rPr sz="1400"/>
              <a:t>2</a:t>
            </a:fld>
            <a:endParaRPr sz="1400"/>
          </a:p>
        </p:txBody>
      </p:sp>
      <p:graphicFrame>
        <p:nvGraphicFramePr>
          <p:cNvPr id="17" name="Chart 17"/>
          <p:cNvGraphicFramePr/>
          <p:nvPr/>
        </p:nvGraphicFramePr>
        <p:xfrm>
          <a:off x="457062" y="1322919"/>
          <a:ext cx="7963035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hape 18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 smtClean="0">
                <a:solidFill>
                  <a:srgbClr val="FFFFFF"/>
                </a:solidFill>
              </a:rPr>
              <a:t>Baten</a:t>
            </a:r>
            <a:r>
              <a:rPr lang="nl-NL" sz="3200" dirty="0" smtClean="0">
                <a:solidFill>
                  <a:srgbClr val="FFFFFF"/>
                </a:solidFill>
              </a:rPr>
              <a:t> ja</a:t>
            </a:r>
            <a:r>
              <a:rPr sz="3200" dirty="0" err="1" smtClean="0">
                <a:solidFill>
                  <a:srgbClr val="FFFFFF"/>
                </a:solidFill>
              </a:rPr>
              <a:t>arrekening</a:t>
            </a:r>
            <a:r>
              <a:rPr sz="3200" dirty="0" smtClean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2014</a:t>
            </a:r>
          </a:p>
        </p:txBody>
      </p:sp>
      <p:sp>
        <p:nvSpPr>
          <p:cNvPr id="19" name="Shape 19"/>
          <p:cNvSpPr/>
          <p:nvPr/>
        </p:nvSpPr>
        <p:spPr>
          <a:xfrm>
            <a:off x="7213898" y="3906609"/>
            <a:ext cx="1621632" cy="7135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1300">
                <a:solidFill>
                  <a:srgbClr val="14141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141414"/>
                </a:solidFill>
              </a:rPr>
              <a:t>Gratis VOG project 2012-2014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3</a:t>
            </a:fld>
            <a:endParaRPr sz="1400"/>
          </a:p>
        </p:txBody>
      </p:sp>
      <p:graphicFrame>
        <p:nvGraphicFramePr>
          <p:cNvPr id="22" name="Chart 22"/>
          <p:cNvGraphicFramePr/>
          <p:nvPr/>
        </p:nvGraphicFramePr>
        <p:xfrm>
          <a:off x="489994" y="1322919"/>
          <a:ext cx="7930103" cy="450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Shape 23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37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Lasten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lang="nl-NL" sz="3200" dirty="0" smtClean="0">
                <a:solidFill>
                  <a:srgbClr val="FFFFFF"/>
                </a:solidFill>
              </a:rPr>
              <a:t>ja</a:t>
            </a:r>
            <a:r>
              <a:rPr sz="3200" dirty="0" err="1" smtClean="0">
                <a:solidFill>
                  <a:srgbClr val="FFFFFF"/>
                </a:solidFill>
              </a:rPr>
              <a:t>arrekening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24" name="Shape 24"/>
          <p:cNvSpPr/>
          <p:nvPr/>
        </p:nvSpPr>
        <p:spPr>
          <a:xfrm>
            <a:off x="7187345" y="2764838"/>
            <a:ext cx="1621633" cy="713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61"/>
                  <a:pt x="0" y="1922"/>
                </a:cubicBezTo>
                <a:lnTo>
                  <a:pt x="0" y="13683"/>
                </a:lnTo>
                <a:cubicBezTo>
                  <a:pt x="0" y="14745"/>
                  <a:pt x="379" y="15605"/>
                  <a:pt x="846" y="15605"/>
                </a:cubicBezTo>
                <a:lnTo>
                  <a:pt x="9389" y="15605"/>
                </a:lnTo>
                <a:lnTo>
                  <a:pt x="11080" y="21600"/>
                </a:lnTo>
                <a:lnTo>
                  <a:pt x="12772" y="15605"/>
                </a:lnTo>
                <a:lnTo>
                  <a:pt x="20754" y="15605"/>
                </a:lnTo>
                <a:cubicBezTo>
                  <a:pt x="21221" y="15605"/>
                  <a:pt x="21600" y="14745"/>
                  <a:pt x="21600" y="13683"/>
                </a:cubicBezTo>
                <a:lnTo>
                  <a:pt x="21600" y="1922"/>
                </a:lnTo>
                <a:cubicBezTo>
                  <a:pt x="21600" y="861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1300">
                <a:solidFill>
                  <a:srgbClr val="14141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>
                <a:solidFill>
                  <a:srgbClr val="141414"/>
                </a:solidFill>
              </a:rPr>
              <a:t>Gratis VOG project 2012-2014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4</a:t>
            </a:fld>
            <a:endParaRPr sz="1400"/>
          </a:p>
        </p:txBody>
      </p:sp>
      <p:graphicFrame>
        <p:nvGraphicFramePr>
          <p:cNvPr id="27" name="Chart 27"/>
          <p:cNvGraphicFramePr/>
          <p:nvPr/>
        </p:nvGraphicFramePr>
        <p:xfrm>
          <a:off x="337020" y="1272878"/>
          <a:ext cx="7947522" cy="482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Shape 28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Resultaat Vereniging Scouting Nederland</a:t>
            </a:r>
          </a:p>
        </p:txBody>
      </p:sp>
      <p:sp>
        <p:nvSpPr>
          <p:cNvPr id="29" name="Shape 29"/>
          <p:cNvSpPr/>
          <p:nvPr/>
        </p:nvSpPr>
        <p:spPr>
          <a:xfrm>
            <a:off x="2660087" y="2803215"/>
            <a:ext cx="1043385" cy="5822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5" y="0"/>
                </a:moveTo>
                <a:cubicBezTo>
                  <a:pt x="589" y="0"/>
                  <a:pt x="0" y="1055"/>
                  <a:pt x="0" y="2356"/>
                </a:cubicBezTo>
                <a:lnTo>
                  <a:pt x="0" y="11897"/>
                </a:lnTo>
                <a:cubicBezTo>
                  <a:pt x="0" y="13198"/>
                  <a:pt x="589" y="14253"/>
                  <a:pt x="1315" y="14253"/>
                </a:cubicBezTo>
                <a:lnTo>
                  <a:pt x="2621" y="14253"/>
                </a:lnTo>
                <a:lnTo>
                  <a:pt x="5250" y="21600"/>
                </a:lnTo>
                <a:lnTo>
                  <a:pt x="7879" y="14253"/>
                </a:lnTo>
                <a:lnTo>
                  <a:pt x="20285" y="14253"/>
                </a:lnTo>
                <a:cubicBezTo>
                  <a:pt x="21011" y="14253"/>
                  <a:pt x="21600" y="13198"/>
                  <a:pt x="21600" y="11897"/>
                </a:cubicBezTo>
                <a:lnTo>
                  <a:pt x="21600" y="2356"/>
                </a:lnTo>
                <a:cubicBezTo>
                  <a:pt x="21600" y="1055"/>
                  <a:pt x="21011" y="0"/>
                  <a:pt x="20285" y="0"/>
                </a:cubicBezTo>
                <a:lnTo>
                  <a:pt x="1315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1300">
                <a:solidFill>
                  <a:srgbClr val="14141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300" dirty="0" smtClean="0">
                <a:solidFill>
                  <a:srgbClr val="141414"/>
                </a:solidFill>
              </a:rPr>
              <a:t>Scout</a:t>
            </a:r>
            <a:r>
              <a:rPr lang="nl-NL" sz="1300" dirty="0" smtClean="0">
                <a:solidFill>
                  <a:srgbClr val="141414"/>
                </a:solidFill>
              </a:rPr>
              <a:t>S</a:t>
            </a:r>
            <a:r>
              <a:rPr sz="1300" dirty="0" smtClean="0">
                <a:solidFill>
                  <a:srgbClr val="141414"/>
                </a:solidFill>
              </a:rPr>
              <a:t>hop</a:t>
            </a:r>
            <a:endParaRPr sz="1300" dirty="0">
              <a:solidFill>
                <a:srgbClr val="141414"/>
              </a:solidFill>
            </a:endParaRPr>
          </a:p>
        </p:txBody>
      </p:sp>
      <p:sp>
        <p:nvSpPr>
          <p:cNvPr id="30" name="Shape 30"/>
          <p:cNvSpPr/>
          <p:nvPr/>
        </p:nvSpPr>
        <p:spPr>
          <a:xfrm>
            <a:off x="5886256" y="2618044"/>
            <a:ext cx="1621633" cy="7429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6" y="0"/>
                </a:moveTo>
                <a:cubicBezTo>
                  <a:pt x="379" y="0"/>
                  <a:pt x="0" y="827"/>
                  <a:pt x="0" y="1846"/>
                </a:cubicBezTo>
                <a:lnTo>
                  <a:pt x="0" y="13142"/>
                </a:lnTo>
                <a:cubicBezTo>
                  <a:pt x="0" y="14162"/>
                  <a:pt x="379" y="14988"/>
                  <a:pt x="846" y="14988"/>
                </a:cubicBezTo>
                <a:lnTo>
                  <a:pt x="4663" y="14988"/>
                </a:lnTo>
                <a:lnTo>
                  <a:pt x="6349" y="21600"/>
                </a:lnTo>
                <a:lnTo>
                  <a:pt x="8041" y="14988"/>
                </a:lnTo>
                <a:lnTo>
                  <a:pt x="20754" y="14988"/>
                </a:lnTo>
                <a:cubicBezTo>
                  <a:pt x="21221" y="14988"/>
                  <a:pt x="21600" y="14162"/>
                  <a:pt x="21600" y="13142"/>
                </a:cubicBezTo>
                <a:lnTo>
                  <a:pt x="21600" y="1846"/>
                </a:lnTo>
                <a:cubicBezTo>
                  <a:pt x="21600" y="827"/>
                  <a:pt x="21221" y="0"/>
                  <a:pt x="20754" y="0"/>
                </a:cubicBezTo>
                <a:lnTo>
                  <a:pt x="846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rPr sz="1300">
                <a:solidFill>
                  <a:srgbClr val="141414"/>
                </a:solidFill>
              </a:rPr>
              <a:t>LLA, TOES,</a:t>
            </a:r>
          </a:p>
          <a:p>
            <a:pPr lvl="0"/>
            <a:r>
              <a:rPr sz="1300">
                <a:solidFill>
                  <a:srgbClr val="141414"/>
                </a:solidFill>
              </a:rPr>
              <a:t>In veilige handen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Activa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lang="nl-NL" sz="3200" dirty="0" smtClean="0">
                <a:solidFill>
                  <a:srgbClr val="FFFFFF"/>
                </a:solidFill>
              </a:rPr>
              <a:t>b</a:t>
            </a:r>
            <a:r>
              <a:rPr sz="3200" dirty="0" err="1" smtClean="0">
                <a:solidFill>
                  <a:srgbClr val="FFFFFF"/>
                </a:solidFill>
              </a:rPr>
              <a:t>alans</a:t>
            </a:r>
            <a:r>
              <a:rPr sz="3200" dirty="0" smtClean="0">
                <a:solidFill>
                  <a:srgbClr val="FFFFFF"/>
                </a:solidFill>
              </a:rPr>
              <a:t> 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5</a:t>
            </a:fld>
            <a:endParaRPr sz="1400"/>
          </a:p>
        </p:txBody>
      </p:sp>
      <p:graphicFrame>
        <p:nvGraphicFramePr>
          <p:cNvPr id="34" name="Chart 34"/>
          <p:cNvGraphicFramePr/>
          <p:nvPr/>
        </p:nvGraphicFramePr>
        <p:xfrm>
          <a:off x="644424" y="1531413"/>
          <a:ext cx="8355577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err="1">
                <a:solidFill>
                  <a:srgbClr val="FFFFFF"/>
                </a:solidFill>
              </a:rPr>
              <a:t>Passiva</a:t>
            </a:r>
            <a:r>
              <a:rPr sz="3200" dirty="0">
                <a:solidFill>
                  <a:srgbClr val="FFFFFF"/>
                </a:solidFill>
              </a:rPr>
              <a:t> </a:t>
            </a:r>
            <a:r>
              <a:rPr lang="nl-NL" sz="3200" dirty="0" err="1" smtClean="0">
                <a:solidFill>
                  <a:srgbClr val="FFFFFF"/>
                </a:solidFill>
              </a:rPr>
              <a:t>ba</a:t>
            </a:r>
            <a:r>
              <a:rPr sz="3200" dirty="0" err="1" smtClean="0">
                <a:solidFill>
                  <a:srgbClr val="FFFFFF"/>
                </a:solidFill>
              </a:rPr>
              <a:t>lans</a:t>
            </a:r>
            <a:r>
              <a:rPr sz="3200" dirty="0" smtClean="0">
                <a:solidFill>
                  <a:srgbClr val="FFFFFF"/>
                </a:solidFill>
              </a:rPr>
              <a:t> 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fld id="{86CB4B4D-7CA3-9044-876B-883B54F8677D}" type="slidenum">
              <a:rPr sz="1400"/>
              <a:t>6</a:t>
            </a:fld>
            <a:endParaRPr sz="1400"/>
          </a:p>
        </p:txBody>
      </p:sp>
      <p:graphicFrame>
        <p:nvGraphicFramePr>
          <p:cNvPr id="38" name="Chart 38"/>
          <p:cNvGraphicFramePr/>
          <p:nvPr/>
        </p:nvGraphicFramePr>
        <p:xfrm>
          <a:off x="644424" y="1531413"/>
          <a:ext cx="8569426" cy="42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Shape 39"/>
          <p:cNvSpPr/>
          <p:nvPr/>
        </p:nvSpPr>
        <p:spPr>
          <a:xfrm>
            <a:off x="2852335" y="2070994"/>
            <a:ext cx="1523208" cy="7052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00" y="0"/>
                </a:moveTo>
                <a:cubicBezTo>
                  <a:pt x="403" y="0"/>
                  <a:pt x="0" y="871"/>
                  <a:pt x="0" y="1945"/>
                </a:cubicBezTo>
                <a:lnTo>
                  <a:pt x="0" y="19655"/>
                </a:lnTo>
                <a:cubicBezTo>
                  <a:pt x="0" y="20729"/>
                  <a:pt x="403" y="21600"/>
                  <a:pt x="900" y="21600"/>
                </a:cubicBezTo>
                <a:lnTo>
                  <a:pt x="17109" y="21600"/>
                </a:lnTo>
                <a:cubicBezTo>
                  <a:pt x="17606" y="21600"/>
                  <a:pt x="18009" y="20729"/>
                  <a:pt x="18009" y="19655"/>
                </a:cubicBezTo>
                <a:lnTo>
                  <a:pt x="18009" y="4753"/>
                </a:lnTo>
                <a:lnTo>
                  <a:pt x="21600" y="2771"/>
                </a:lnTo>
                <a:lnTo>
                  <a:pt x="17767" y="632"/>
                </a:lnTo>
                <a:cubicBezTo>
                  <a:pt x="17603" y="247"/>
                  <a:pt x="17371" y="0"/>
                  <a:pt x="17109" y="0"/>
                </a:cubicBez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141414"/>
                </a:solidFill>
              </a:rPr>
              <a:t>WJ2015</a:t>
            </a:r>
          </a:p>
        </p:txBody>
      </p:sp>
      <p:sp>
        <p:nvSpPr>
          <p:cNvPr id="40" name="Shape 40"/>
          <p:cNvSpPr/>
          <p:nvPr/>
        </p:nvSpPr>
        <p:spPr>
          <a:xfrm>
            <a:off x="5244718" y="3791164"/>
            <a:ext cx="2126854" cy="606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87" y="0"/>
                </a:moveTo>
                <a:cubicBezTo>
                  <a:pt x="2746" y="0"/>
                  <a:pt x="2545" y="487"/>
                  <a:pt x="2434" y="1173"/>
                </a:cubicBezTo>
                <a:lnTo>
                  <a:pt x="0" y="4481"/>
                </a:lnTo>
                <a:lnTo>
                  <a:pt x="2342" y="7648"/>
                </a:lnTo>
                <a:lnTo>
                  <a:pt x="2342" y="19338"/>
                </a:lnTo>
                <a:cubicBezTo>
                  <a:pt x="2342" y="20587"/>
                  <a:pt x="2631" y="21600"/>
                  <a:pt x="2987" y="21600"/>
                </a:cubicBezTo>
                <a:lnTo>
                  <a:pt x="20955" y="21600"/>
                </a:lnTo>
                <a:cubicBezTo>
                  <a:pt x="21311" y="21600"/>
                  <a:pt x="21600" y="20587"/>
                  <a:pt x="21600" y="19338"/>
                </a:cubicBezTo>
                <a:lnTo>
                  <a:pt x="21600" y="2262"/>
                </a:lnTo>
                <a:cubicBezTo>
                  <a:pt x="21600" y="1013"/>
                  <a:pt x="21311" y="0"/>
                  <a:pt x="20955" y="0"/>
                </a:cubicBezTo>
                <a:lnTo>
                  <a:pt x="2987" y="0"/>
                </a:lnTo>
                <a:close/>
              </a:path>
            </a:pathLst>
          </a:custGeom>
          <a:gradFill>
            <a:gsLst>
              <a:gs pos="0">
                <a:srgbClr val="D5EFF0"/>
              </a:gs>
              <a:gs pos="100000">
                <a:srgbClr val="E4FEFF"/>
              </a:gs>
            </a:gsLst>
            <a:lin ang="16200000"/>
          </a:gradFill>
          <a:ln>
            <a:solidFill>
              <a:srgbClr val="D3E7E8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141414"/>
                </a:solidFill>
              </a:rPr>
              <a:t>In veilige handen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7</a:t>
            </a:fld>
            <a:endParaRPr sz="1400"/>
          </a:p>
        </p:txBody>
      </p:sp>
      <p:sp>
        <p:nvSpPr>
          <p:cNvPr id="43" name="Shape 43"/>
          <p:cNvSpPr>
            <a:spLocks noGrp="1"/>
          </p:cNvSpPr>
          <p:nvPr>
            <p:ph type="body" idx="4294967295"/>
          </p:nvPr>
        </p:nvSpPr>
        <p:spPr>
          <a:xfrm>
            <a:off x="543677" y="1420902"/>
            <a:ext cx="3528610" cy="441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marL="317165" lvl="0" indent="-317165" defTabSz="333756">
              <a:spcBef>
                <a:spcPts val="2600"/>
              </a:spcBef>
              <a:buAutoNum type="alphaUcPeriod"/>
              <a:defRPr sz="1800"/>
            </a:pPr>
            <a:r>
              <a:rPr sz="1898" u="sng" dirty="0" err="1">
                <a:solidFill>
                  <a:srgbClr val="141414"/>
                </a:solidFill>
              </a:rPr>
              <a:t>Omvang</a:t>
            </a:r>
            <a:r>
              <a:rPr sz="1898" u="sng" dirty="0">
                <a:solidFill>
                  <a:srgbClr val="141414"/>
                </a:solidFill>
              </a:rPr>
              <a:t> </a:t>
            </a:r>
            <a:r>
              <a:rPr sz="1898" u="sng" dirty="0" err="1">
                <a:solidFill>
                  <a:srgbClr val="141414"/>
                </a:solidFill>
              </a:rPr>
              <a:t>Algemene</a:t>
            </a:r>
            <a:r>
              <a:rPr sz="1898" u="sng" dirty="0">
                <a:solidFill>
                  <a:srgbClr val="141414"/>
                </a:solidFill>
              </a:rPr>
              <a:t> reserve</a:t>
            </a:r>
          </a:p>
          <a:p>
            <a:pPr marL="0" lvl="0" indent="0" defTabSz="333756">
              <a:spcBef>
                <a:spcPts val="2600"/>
              </a:spcBef>
              <a:buSzTx/>
              <a:buNone/>
              <a:defRPr sz="1800"/>
            </a:pPr>
            <a:r>
              <a:rPr sz="1898" dirty="0">
                <a:solidFill>
                  <a:srgbClr val="141414"/>
                </a:solidFill>
              </a:rPr>
              <a:t>😐 </a:t>
            </a:r>
            <a:r>
              <a:rPr sz="1898" b="1" dirty="0">
                <a:solidFill>
                  <a:srgbClr val="141414"/>
                </a:solidFill>
              </a:rPr>
              <a:t>1.709</a:t>
            </a:r>
            <a:r>
              <a:rPr sz="1898" dirty="0">
                <a:solidFill>
                  <a:srgbClr val="141414"/>
                </a:solidFill>
              </a:rPr>
              <a:t> (&gt; 1.761)</a:t>
            </a:r>
          </a:p>
          <a:p>
            <a:pPr marL="0" lvl="0" indent="0" defTabSz="333756">
              <a:spcBef>
                <a:spcPts val="2600"/>
              </a:spcBef>
              <a:buSzTx/>
              <a:buNone/>
              <a:defRPr sz="1800"/>
            </a:pPr>
            <a:r>
              <a:rPr sz="1898" dirty="0">
                <a:solidFill>
                  <a:srgbClr val="31A529"/>
                </a:solidFill>
              </a:rPr>
              <a:t>😀</a:t>
            </a:r>
            <a:r>
              <a:rPr sz="1898" dirty="0">
                <a:solidFill>
                  <a:srgbClr val="141414"/>
                </a:solidFill>
              </a:rPr>
              <a:t> Eigen </a:t>
            </a:r>
            <a:r>
              <a:rPr sz="1898" dirty="0" err="1">
                <a:solidFill>
                  <a:srgbClr val="141414"/>
                </a:solidFill>
              </a:rPr>
              <a:t>vermogen</a:t>
            </a:r>
            <a:r>
              <a:rPr sz="1898" dirty="0">
                <a:solidFill>
                  <a:srgbClr val="141414"/>
                </a:solidFill>
              </a:rPr>
              <a:t> </a:t>
            </a:r>
            <a:r>
              <a:rPr sz="1898" b="1" dirty="0">
                <a:solidFill>
                  <a:srgbClr val="141414"/>
                </a:solidFill>
              </a:rPr>
              <a:t>3.4</a:t>
            </a:r>
            <a:r>
              <a:rPr sz="1898" dirty="0">
                <a:solidFill>
                  <a:srgbClr val="141414"/>
                </a:solidFill>
              </a:rPr>
              <a:t> (&gt; 1.8)</a:t>
            </a:r>
          </a:p>
          <a:p>
            <a:pPr marL="317165" lvl="0" indent="-317165" defTabSz="333756">
              <a:spcBef>
                <a:spcPts val="2600"/>
              </a:spcBef>
              <a:buAutoNum type="alphaUcPeriod" startAt="2"/>
              <a:defRPr sz="1800"/>
            </a:pPr>
            <a:r>
              <a:rPr sz="1898" u="sng" dirty="0" err="1">
                <a:solidFill>
                  <a:srgbClr val="141414"/>
                </a:solidFill>
              </a:rPr>
              <a:t>Minimale</a:t>
            </a:r>
            <a:r>
              <a:rPr sz="1898" u="sng" dirty="0">
                <a:solidFill>
                  <a:srgbClr val="141414"/>
                </a:solidFill>
              </a:rPr>
              <a:t> </a:t>
            </a:r>
            <a:r>
              <a:rPr sz="1898" u="sng" dirty="0" err="1">
                <a:solidFill>
                  <a:srgbClr val="141414"/>
                </a:solidFill>
              </a:rPr>
              <a:t>solvabiliteit</a:t>
            </a:r>
            <a:endParaRPr sz="1898" u="sng" dirty="0">
              <a:solidFill>
                <a:srgbClr val="141414"/>
              </a:solidFill>
            </a:endParaRPr>
          </a:p>
          <a:p>
            <a:pPr marL="0" lvl="0" indent="0" defTabSz="333756">
              <a:spcBef>
                <a:spcPts val="2600"/>
              </a:spcBef>
              <a:buSzTx/>
              <a:buNone/>
              <a:defRPr sz="1800"/>
            </a:pPr>
            <a:r>
              <a:rPr sz="1898" dirty="0">
                <a:solidFill>
                  <a:srgbClr val="31A529"/>
                </a:solidFill>
              </a:rPr>
              <a:t>😀</a:t>
            </a:r>
            <a:r>
              <a:rPr sz="1898" dirty="0">
                <a:solidFill>
                  <a:srgbClr val="141414"/>
                </a:solidFill>
              </a:rPr>
              <a:t> </a:t>
            </a:r>
            <a:r>
              <a:rPr sz="1898" b="1" dirty="0">
                <a:solidFill>
                  <a:srgbClr val="141414"/>
                </a:solidFill>
              </a:rPr>
              <a:t>51% </a:t>
            </a:r>
            <a:r>
              <a:rPr sz="1898" dirty="0">
                <a:solidFill>
                  <a:srgbClr val="141414"/>
                </a:solidFill>
              </a:rPr>
              <a:t>(&gt; 50%)</a:t>
            </a:r>
          </a:p>
          <a:p>
            <a:pPr marL="317165" lvl="0" indent="-317165" defTabSz="333756">
              <a:spcBef>
                <a:spcPts val="2600"/>
              </a:spcBef>
              <a:buAutoNum type="alphaUcPeriod" startAt="3"/>
              <a:defRPr sz="1800"/>
            </a:pPr>
            <a:r>
              <a:rPr sz="1898" u="sng" dirty="0" err="1">
                <a:solidFill>
                  <a:srgbClr val="141414"/>
                </a:solidFill>
              </a:rPr>
              <a:t>Minimale</a:t>
            </a:r>
            <a:r>
              <a:rPr sz="1898" u="sng" dirty="0">
                <a:solidFill>
                  <a:srgbClr val="141414"/>
                </a:solidFill>
              </a:rPr>
              <a:t> </a:t>
            </a:r>
            <a:r>
              <a:rPr sz="1898" u="sng" dirty="0" err="1">
                <a:solidFill>
                  <a:srgbClr val="141414"/>
                </a:solidFill>
              </a:rPr>
              <a:t>liquiditeit</a:t>
            </a:r>
            <a:endParaRPr sz="1898" u="sng" dirty="0">
              <a:solidFill>
                <a:srgbClr val="141414"/>
              </a:solidFill>
            </a:endParaRPr>
          </a:p>
          <a:p>
            <a:pPr marL="0" lvl="0" indent="0" defTabSz="333756">
              <a:spcBef>
                <a:spcPts val="2600"/>
              </a:spcBef>
              <a:buSzTx/>
              <a:buNone/>
              <a:defRPr sz="1800"/>
            </a:pPr>
            <a:r>
              <a:rPr sz="1898" dirty="0">
                <a:solidFill>
                  <a:srgbClr val="31A529"/>
                </a:solidFill>
              </a:rPr>
              <a:t>😀</a:t>
            </a:r>
            <a:r>
              <a:rPr sz="1898" dirty="0">
                <a:solidFill>
                  <a:srgbClr val="141414"/>
                </a:solidFill>
              </a:rPr>
              <a:t> </a:t>
            </a:r>
            <a:r>
              <a:rPr sz="1898" b="1" dirty="0">
                <a:solidFill>
                  <a:srgbClr val="141414"/>
                </a:solidFill>
              </a:rPr>
              <a:t>175%</a:t>
            </a:r>
            <a:r>
              <a:rPr sz="1898" dirty="0">
                <a:solidFill>
                  <a:srgbClr val="141414"/>
                </a:solidFill>
              </a:rPr>
              <a:t> (&gt; 125%)</a:t>
            </a:r>
          </a:p>
        </p:txBody>
      </p:sp>
      <p:sp>
        <p:nvSpPr>
          <p:cNvPr id="44" name="Shape 44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Kengetallen</a:t>
            </a:r>
          </a:p>
        </p:txBody>
      </p:sp>
      <p:graphicFrame>
        <p:nvGraphicFramePr>
          <p:cNvPr id="45" name="Chart 45"/>
          <p:cNvGraphicFramePr/>
          <p:nvPr/>
        </p:nvGraphicFramePr>
        <p:xfrm>
          <a:off x="4058499" y="1407442"/>
          <a:ext cx="4629696" cy="4561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457200" y="284162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Ontwikkelingen die raken aan financiën 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457200" y="1435100"/>
            <a:ext cx="7984243" cy="4391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60684" lvl="0" indent="-260684">
              <a:buChar char="•"/>
              <a:defRPr sz="1800"/>
            </a:pPr>
            <a:r>
              <a:rPr sz="2600" dirty="0" err="1"/>
              <a:t>Actualisering</a:t>
            </a:r>
            <a:r>
              <a:rPr sz="2600" dirty="0"/>
              <a:t> </a:t>
            </a:r>
            <a:r>
              <a:rPr lang="nl-NL" sz="2600" dirty="0"/>
              <a:t>m</a:t>
            </a:r>
            <a:r>
              <a:rPr sz="2600" dirty="0" err="1" smtClean="0"/>
              <a:t>eerjarenbeleid</a:t>
            </a:r>
            <a:r>
              <a:rPr sz="2600" dirty="0" smtClean="0"/>
              <a:t> </a:t>
            </a:r>
            <a:r>
              <a:rPr sz="2600" dirty="0" err="1"/>
              <a:t>en</a:t>
            </a:r>
            <a:r>
              <a:rPr sz="2600" dirty="0"/>
              <a:t> </a:t>
            </a:r>
            <a:r>
              <a:rPr lang="nl-NL" sz="2600" dirty="0"/>
              <a:t>f</a:t>
            </a:r>
            <a:r>
              <a:rPr sz="2600" dirty="0" err="1" smtClean="0"/>
              <a:t>inanci</a:t>
            </a:r>
            <a:r>
              <a:rPr lang="nl-NL" sz="2600" dirty="0" smtClean="0"/>
              <a:t>ë</a:t>
            </a:r>
            <a:r>
              <a:rPr sz="2600" dirty="0" smtClean="0"/>
              <a:t>le </a:t>
            </a:r>
            <a:r>
              <a:rPr sz="2600" dirty="0" err="1" smtClean="0"/>
              <a:t>kaders</a:t>
            </a:r>
            <a:endParaRPr sz="2600" dirty="0"/>
          </a:p>
          <a:p>
            <a:pPr marL="260684" lvl="0" indent="-260684">
              <a:buChar char="•"/>
              <a:defRPr sz="1800"/>
            </a:pPr>
            <a:endParaRPr sz="2600" dirty="0"/>
          </a:p>
          <a:p>
            <a:pPr marL="260684" lvl="0" indent="-260684">
              <a:buChar char="•"/>
              <a:defRPr sz="1800"/>
            </a:pPr>
            <a:r>
              <a:rPr sz="2600" dirty="0" err="1"/>
              <a:t>Realisatie</a:t>
            </a:r>
            <a:r>
              <a:rPr sz="2600" dirty="0"/>
              <a:t> </a:t>
            </a:r>
            <a:r>
              <a:rPr sz="2600" dirty="0" err="1" smtClean="0"/>
              <a:t>Scoutinglandgoed</a:t>
            </a:r>
            <a:endParaRPr sz="2600" dirty="0"/>
          </a:p>
          <a:p>
            <a:pPr marL="260684" lvl="0" indent="-260684">
              <a:buChar char="•"/>
              <a:defRPr sz="1800"/>
            </a:pPr>
            <a:r>
              <a:rPr sz="2600" dirty="0" err="1"/>
              <a:t>Verkoop</a:t>
            </a:r>
            <a:r>
              <a:rPr sz="2600" dirty="0"/>
              <a:t> </a:t>
            </a:r>
            <a:r>
              <a:rPr sz="2600" dirty="0" err="1"/>
              <a:t>magazijn</a:t>
            </a:r>
            <a:r>
              <a:rPr sz="2600" dirty="0"/>
              <a:t> </a:t>
            </a:r>
            <a:r>
              <a:rPr sz="2600" dirty="0" err="1" smtClean="0"/>
              <a:t>Lelystad</a:t>
            </a:r>
            <a:endParaRPr sz="2600" dirty="0"/>
          </a:p>
          <a:p>
            <a:pPr marL="260684" lvl="0" indent="-260684">
              <a:buChar char="•"/>
              <a:defRPr sz="1800"/>
            </a:pPr>
            <a:r>
              <a:rPr sz="2600" dirty="0" err="1"/>
              <a:t>Oprichting</a:t>
            </a:r>
            <a:r>
              <a:rPr sz="2600" dirty="0"/>
              <a:t> </a:t>
            </a:r>
            <a:r>
              <a:rPr sz="2600" dirty="0" err="1"/>
              <a:t>Scoutinglandgoed</a:t>
            </a:r>
            <a:r>
              <a:rPr sz="2600" dirty="0"/>
              <a:t> </a:t>
            </a:r>
            <a:r>
              <a:rPr sz="2600" dirty="0" smtClean="0"/>
              <a:t>BV</a:t>
            </a:r>
            <a:endParaRPr sz="2600" dirty="0"/>
          </a:p>
          <a:p>
            <a:pPr marL="260684" lvl="0" indent="-260684">
              <a:buChar char="•"/>
              <a:defRPr sz="1800"/>
            </a:pPr>
            <a:endParaRPr sz="2600" dirty="0"/>
          </a:p>
          <a:p>
            <a:pPr marL="260684" lvl="0" indent="-260684">
              <a:buChar char="•"/>
              <a:defRPr sz="1800"/>
            </a:pPr>
            <a:r>
              <a:rPr sz="2600" dirty="0" err="1"/>
              <a:t>Overgang</a:t>
            </a:r>
            <a:r>
              <a:rPr sz="2600" dirty="0"/>
              <a:t> van </a:t>
            </a:r>
            <a:r>
              <a:rPr sz="2600" dirty="0" err="1"/>
              <a:t>VriendenLoterij</a:t>
            </a:r>
            <a:r>
              <a:rPr sz="2600" dirty="0"/>
              <a:t> (200k) </a:t>
            </a:r>
            <a:r>
              <a:rPr sz="2600" dirty="0" err="1"/>
              <a:t>naar</a:t>
            </a:r>
            <a:r>
              <a:rPr sz="2600" dirty="0"/>
              <a:t> </a:t>
            </a:r>
            <a:r>
              <a:rPr sz="2600" dirty="0" smtClean="0"/>
              <a:t>Postcode</a:t>
            </a:r>
            <a:r>
              <a:rPr lang="nl-NL" sz="2600" smtClean="0"/>
              <a:t> L</a:t>
            </a:r>
            <a:r>
              <a:rPr sz="2600" smtClean="0"/>
              <a:t>oterij</a:t>
            </a:r>
            <a:r>
              <a:rPr sz="2600" dirty="0" smtClean="0"/>
              <a:t> </a:t>
            </a:r>
            <a:r>
              <a:rPr sz="2600" dirty="0"/>
              <a:t>2015-2019 (500k).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  <a:t>9</a:t>
            </a:fld>
            <a:endParaRPr sz="1400"/>
          </a:p>
        </p:txBody>
      </p:sp>
      <p:sp>
        <p:nvSpPr>
          <p:cNvPr id="51" name="Shape 51"/>
          <p:cNvSpPr>
            <a:spLocks noGrp="1"/>
          </p:cNvSpPr>
          <p:nvPr>
            <p:ph type="body" idx="4294967295"/>
          </p:nvPr>
        </p:nvSpPr>
        <p:spPr>
          <a:xfrm>
            <a:off x="1133350" y="3872923"/>
            <a:ext cx="6877300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indent="0" algn="ctr">
              <a:buSzTx/>
              <a:buNone/>
            </a:lvl1pPr>
          </a:lstStyle>
          <a:p>
            <a:pPr lvl="0">
              <a:defRPr sz="1800"/>
            </a:pPr>
            <a:r>
              <a:rPr sz="3200"/>
              <a:t>De landelijke raad wordt gevraagd de jaarrekening 2014 goed te keuren.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Besluitvorming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Diavoorstelling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Helvetica Neue</vt:lpstr>
      <vt:lpstr>Impact</vt:lpstr>
      <vt:lpstr>Default</vt:lpstr>
      <vt:lpstr>Jaarrekening 2014  13 juni 2015, Scoutinglandgoed Zeewolde</vt:lpstr>
      <vt:lpstr>Baten jaarrekening 2014</vt:lpstr>
      <vt:lpstr>Lasten jaarrekening</vt:lpstr>
      <vt:lpstr>Resultaat Vereniging Scouting Nederland</vt:lpstr>
      <vt:lpstr>Activa balans </vt:lpstr>
      <vt:lpstr>Passiva balans </vt:lpstr>
      <vt:lpstr>Kengetallen</vt:lpstr>
      <vt:lpstr>Ontwikkelingen die raken aan financiën 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Jaarrekening 2014  13 juni 2015, Scoutinglandgoed Zeewolde</dc:title>
  <cp:lastModifiedBy>Garder, Lisette van</cp:lastModifiedBy>
  <cp:revision>3</cp:revision>
  <dcterms:modified xsi:type="dcterms:W3CDTF">2015-06-24T13:02:20Z</dcterms:modified>
</cp:coreProperties>
</file>