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72" r:id="rId4"/>
    <p:sldId id="261" r:id="rId5"/>
    <p:sldId id="263" r:id="rId6"/>
    <p:sldId id="268" r:id="rId7"/>
    <p:sldId id="273" r:id="rId8"/>
    <p:sldId id="274" r:id="rId9"/>
    <p:sldId id="270" r:id="rId10"/>
    <p:sldId id="271" r:id="rId1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912" userDrawn="1">
          <p15:clr>
            <a:srgbClr val="A4A3A4"/>
          </p15:clr>
        </p15:guide>
        <p15:guide id="2" pos="3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chemeClr val="accent4"/>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rgbClr val="E7F3F4"/>
          </a:solidFill>
        </a:fill>
      </a:tcStyle>
    </a:wholeTbl>
    <a:band2H>
      <a:tcTxStyle/>
      <a:tcStyle>
        <a:tcBdr/>
        <a:fill>
          <a:solidFill>
            <a:srgbClr val="F3F9FA"/>
          </a:solidFill>
        </a:fill>
      </a:tcStyle>
    </a:band2H>
    <a:firstCol>
      <a:tcTxStyle b="on" i="on">
        <a:font>
          <a:latin typeface="Arial"/>
          <a:ea typeface="Arial"/>
          <a:cs typeface="Arial"/>
        </a:font>
        <a:schemeClr val="accent3"/>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1"/>
          </a:solidFill>
        </a:fill>
      </a:tcStyle>
    </a:firstCol>
    <a:lastRow>
      <a:tcTxStyle b="on" i="on">
        <a:font>
          <a:latin typeface="Arial"/>
          <a:ea typeface="Arial"/>
          <a:cs typeface="Arial"/>
        </a:font>
        <a:schemeClr val="accent3"/>
      </a:tcTxStyle>
      <a:tcStyle>
        <a:tcBdr>
          <a:left>
            <a:ln w="12700" cap="flat">
              <a:solidFill>
                <a:schemeClr val="accent3"/>
              </a:solidFill>
              <a:prstDash val="solid"/>
              <a:bevel/>
            </a:ln>
          </a:left>
          <a:right>
            <a:ln w="12700" cap="flat">
              <a:solidFill>
                <a:schemeClr val="accent3"/>
              </a:solidFill>
              <a:prstDash val="solid"/>
              <a:bevel/>
            </a:ln>
          </a:right>
          <a:top>
            <a:ln w="381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1"/>
          </a:solidFill>
        </a:fill>
      </a:tcStyle>
    </a:lastRow>
    <a:firstRow>
      <a:tcTxStyle b="on" i="on">
        <a:font>
          <a:latin typeface="Arial"/>
          <a:ea typeface="Arial"/>
          <a:cs typeface="Arial"/>
        </a:font>
        <a:schemeClr val="accent3"/>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381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1"/>
          </a:solidFill>
        </a:fill>
      </a:tcStyle>
    </a:firstRow>
  </a:tblStyle>
  <a:tblStyle styleId="{C7B018BB-80A7-4F77-B60F-C8B233D01FF8}" styleName="">
    <a:tblBg/>
    <a:wholeTbl>
      <a:tcTxStyle b="on" i="on">
        <a:font>
          <a:latin typeface="Arial"/>
          <a:ea typeface="Arial"/>
          <a:cs typeface="Arial"/>
        </a:font>
        <a:schemeClr val="accent4"/>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3"/>
          </a:solidFill>
        </a:fill>
      </a:tcStyle>
    </a:wholeTbl>
    <a:band2H>
      <a:tcTxStyle/>
      <a:tcStyle>
        <a:tcBdr/>
        <a:fill>
          <a:solidFill>
            <a:schemeClr val="accent3"/>
          </a:solidFill>
        </a:fill>
      </a:tcStyle>
    </a:band2H>
    <a:firstCol>
      <a:tcTxStyle b="on" i="on">
        <a:font>
          <a:latin typeface="Arial"/>
          <a:ea typeface="Arial"/>
          <a:cs typeface="Arial"/>
        </a:font>
        <a:schemeClr val="accent3"/>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3"/>
          </a:solidFill>
        </a:fill>
      </a:tcStyle>
    </a:firstCol>
    <a:lastRow>
      <a:tcTxStyle b="on" i="on">
        <a:font>
          <a:latin typeface="Arial"/>
          <a:ea typeface="Arial"/>
          <a:cs typeface="Arial"/>
        </a:font>
        <a:schemeClr val="accent3"/>
      </a:tcTxStyle>
      <a:tcStyle>
        <a:tcBdr>
          <a:left>
            <a:ln w="12700" cap="flat">
              <a:solidFill>
                <a:schemeClr val="accent3"/>
              </a:solidFill>
              <a:prstDash val="solid"/>
              <a:bevel/>
            </a:ln>
          </a:left>
          <a:right>
            <a:ln w="12700" cap="flat">
              <a:solidFill>
                <a:schemeClr val="accent3"/>
              </a:solidFill>
              <a:prstDash val="solid"/>
              <a:bevel/>
            </a:ln>
          </a:right>
          <a:top>
            <a:ln w="381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3"/>
          </a:solidFill>
        </a:fill>
      </a:tcStyle>
    </a:lastRow>
    <a:firstRow>
      <a:tcTxStyle b="on" i="on">
        <a:font>
          <a:latin typeface="Arial"/>
          <a:ea typeface="Arial"/>
          <a:cs typeface="Arial"/>
        </a:font>
        <a:schemeClr val="accent3"/>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381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3"/>
          </a:solidFill>
        </a:fill>
      </a:tcStyle>
    </a:firstRow>
  </a:tblStyle>
  <a:tblStyle styleId="{EEE7283C-3CF3-47DC-8721-378D4A62B228}" styleName="">
    <a:tblBg/>
    <a:wholeTbl>
      <a:tcTxStyle b="on" i="on">
        <a:font>
          <a:latin typeface="Arial"/>
          <a:ea typeface="Arial"/>
          <a:cs typeface="Arial"/>
        </a:font>
        <a:schemeClr val="accent4"/>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rgbClr val="CCCCDA"/>
          </a:solidFill>
        </a:fill>
      </a:tcStyle>
    </a:wholeTbl>
    <a:band2H>
      <a:tcTxStyle/>
      <a:tcStyle>
        <a:tcBdr/>
        <a:fill>
          <a:solidFill>
            <a:srgbClr val="E7E7ED"/>
          </a:solidFill>
        </a:fill>
      </a:tcStyle>
    </a:band2H>
    <a:firstCol>
      <a:tcTxStyle b="on" i="on">
        <a:font>
          <a:latin typeface="Arial"/>
          <a:ea typeface="Arial"/>
          <a:cs typeface="Arial"/>
        </a:font>
        <a:schemeClr val="accent3"/>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6"/>
          </a:solidFill>
        </a:fill>
      </a:tcStyle>
    </a:firstCol>
    <a:lastRow>
      <a:tcTxStyle b="on" i="on">
        <a:font>
          <a:latin typeface="Arial"/>
          <a:ea typeface="Arial"/>
          <a:cs typeface="Arial"/>
        </a:font>
        <a:schemeClr val="accent3"/>
      </a:tcTxStyle>
      <a:tcStyle>
        <a:tcBdr>
          <a:left>
            <a:ln w="12700" cap="flat">
              <a:solidFill>
                <a:schemeClr val="accent3"/>
              </a:solidFill>
              <a:prstDash val="solid"/>
              <a:bevel/>
            </a:ln>
          </a:left>
          <a:right>
            <a:ln w="12700" cap="flat">
              <a:solidFill>
                <a:schemeClr val="accent3"/>
              </a:solidFill>
              <a:prstDash val="solid"/>
              <a:bevel/>
            </a:ln>
          </a:right>
          <a:top>
            <a:ln w="381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6"/>
          </a:solidFill>
        </a:fill>
      </a:tcStyle>
    </a:lastRow>
    <a:firstRow>
      <a:tcTxStyle b="on" i="on">
        <a:font>
          <a:latin typeface="Arial"/>
          <a:ea typeface="Arial"/>
          <a:cs typeface="Arial"/>
        </a:font>
        <a:schemeClr val="accent3"/>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381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6"/>
          </a:solidFill>
        </a:fill>
      </a:tcStyle>
    </a:firstRow>
  </a:tblStyle>
  <a:tblStyle styleId="{CF821DB8-F4EB-4A41-A1BA-3FCAFE7338EE}" styleName="">
    <a:tblBg/>
    <a:wholeTbl>
      <a:tcTxStyle b="on" i="on">
        <a:font>
          <a:latin typeface="Arial"/>
          <a:ea typeface="Arial"/>
          <a:cs typeface="Arial"/>
        </a:font>
        <a:schemeClr val="accent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solidFill>
        </a:fill>
      </a:tcStyle>
    </a:band2H>
    <a:firstCol>
      <a:tcTxStyle b="on" i="on">
        <a:font>
          <a:latin typeface="Arial"/>
          <a:ea typeface="Arial"/>
          <a:cs typeface="Arial"/>
        </a:font>
        <a:schemeClr val="accent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Arial"/>
          <a:ea typeface="Arial"/>
          <a:cs typeface="Arial"/>
        </a:font>
        <a:schemeClr val="accent4"/>
      </a:tcTxStyle>
      <a:tcStyle>
        <a:tcBdr>
          <a:left>
            <a:ln w="12700" cap="flat">
              <a:noFill/>
              <a:miter lim="400000"/>
            </a:ln>
          </a:left>
          <a:right>
            <a:ln w="12700" cap="flat">
              <a:noFill/>
              <a:miter lim="400000"/>
            </a:ln>
          </a:right>
          <a:top>
            <a:ln w="50800" cap="flat">
              <a:solidFill>
                <a:schemeClr val="accent4"/>
              </a:solidFill>
              <a:prstDash val="solid"/>
              <a:bevel/>
            </a:ln>
          </a:top>
          <a:bottom>
            <a:ln w="25400" cap="flat">
              <a:solidFill>
                <a:schemeClr val="accent4"/>
              </a:solidFill>
              <a:prstDash val="solid"/>
              <a:bevel/>
            </a:ln>
          </a:bottom>
          <a:insideH>
            <a:ln w="12700" cap="flat">
              <a:noFill/>
              <a:miter lim="400000"/>
            </a:ln>
          </a:insideH>
          <a:insideV>
            <a:ln w="12700" cap="flat">
              <a:noFill/>
              <a:miter lim="400000"/>
            </a:ln>
          </a:insideV>
        </a:tcBdr>
        <a:fill>
          <a:solidFill>
            <a:schemeClr val="accent3"/>
          </a:solidFill>
        </a:fill>
      </a:tcStyle>
    </a:lastRow>
    <a:firstRow>
      <a:tcTxStyle b="on" i="on">
        <a:font>
          <a:latin typeface="Arial"/>
          <a:ea typeface="Arial"/>
          <a:cs typeface="Arial"/>
        </a:font>
        <a:schemeClr val="accent3"/>
      </a:tcTxStyle>
      <a:tcStyle>
        <a:tcBdr>
          <a:left>
            <a:ln w="12700" cap="flat">
              <a:noFill/>
              <a:miter lim="400000"/>
            </a:ln>
          </a:left>
          <a:right>
            <a:ln w="12700" cap="flat">
              <a:noFill/>
              <a:miter lim="400000"/>
            </a:ln>
          </a:right>
          <a:top>
            <a:ln w="25400" cap="flat">
              <a:solidFill>
                <a:schemeClr val="accent4"/>
              </a:solidFill>
              <a:prstDash val="solid"/>
              <a:bevel/>
            </a:ln>
          </a:top>
          <a:bottom>
            <a:ln w="25400" cap="flat">
              <a:solidFill>
                <a:schemeClr val="accent4"/>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Arial"/>
          <a:ea typeface="Arial"/>
          <a:cs typeface="Arial"/>
        </a:font>
        <a:schemeClr val="accent4"/>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chemeClr val="accent3"/>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4"/>
          </a:solidFill>
        </a:fill>
      </a:tcStyle>
    </a:firstCol>
    <a:lastRow>
      <a:tcTxStyle b="on" i="on">
        <a:font>
          <a:latin typeface="Arial"/>
          <a:ea typeface="Arial"/>
          <a:cs typeface="Arial"/>
        </a:font>
        <a:schemeClr val="accent3"/>
      </a:tcTxStyle>
      <a:tcStyle>
        <a:tcBdr>
          <a:left>
            <a:ln w="12700" cap="flat">
              <a:solidFill>
                <a:schemeClr val="accent3"/>
              </a:solidFill>
              <a:prstDash val="solid"/>
              <a:bevel/>
            </a:ln>
          </a:left>
          <a:right>
            <a:ln w="12700" cap="flat">
              <a:solidFill>
                <a:schemeClr val="accent3"/>
              </a:solidFill>
              <a:prstDash val="solid"/>
              <a:bevel/>
            </a:ln>
          </a:right>
          <a:top>
            <a:ln w="381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4"/>
          </a:solidFill>
        </a:fill>
      </a:tcStyle>
    </a:lastRow>
    <a:firstRow>
      <a:tcTxStyle b="on" i="on">
        <a:font>
          <a:latin typeface="Arial"/>
          <a:ea typeface="Arial"/>
          <a:cs typeface="Arial"/>
        </a:font>
        <a:schemeClr val="accent3"/>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381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4"/>
          </a:solidFill>
        </a:fill>
      </a:tcStyle>
    </a:firstRow>
  </a:tblStyle>
  <a:tblStyle styleId="{2708684C-4D16-4618-839F-0558EEFCDFE6}" styleName="">
    <a:tblBg/>
    <a:wholeTbl>
      <a:tcTxStyle b="on" i="on">
        <a:font>
          <a:latin typeface="Arial"/>
          <a:ea typeface="Arial"/>
          <a:cs typeface="Arial"/>
        </a:font>
        <a:schemeClr val="accent4"/>
      </a:tcTxStyle>
      <a:tcStyle>
        <a:tcBdr>
          <a:left>
            <a:ln w="12700" cap="flat">
              <a:solidFill>
                <a:schemeClr val="accent4"/>
              </a:solidFill>
              <a:prstDash val="solid"/>
              <a:bevel/>
            </a:ln>
          </a:left>
          <a:right>
            <a:ln w="12700" cap="flat">
              <a:solidFill>
                <a:schemeClr val="accent4"/>
              </a:solidFill>
              <a:prstDash val="solid"/>
              <a:bevel/>
            </a:ln>
          </a:right>
          <a:top>
            <a:ln w="12700" cap="flat">
              <a:solidFill>
                <a:schemeClr val="accent4"/>
              </a:solidFill>
              <a:prstDash val="solid"/>
              <a:bevel/>
            </a:ln>
          </a:top>
          <a:bottom>
            <a:ln w="12700" cap="flat">
              <a:solidFill>
                <a:schemeClr val="accent4"/>
              </a:solidFill>
              <a:prstDash val="solid"/>
              <a:bevel/>
            </a:ln>
          </a:bottom>
          <a:insideH>
            <a:ln w="12700" cap="flat">
              <a:solidFill>
                <a:schemeClr val="accent4"/>
              </a:solidFill>
              <a:prstDash val="solid"/>
              <a:bevel/>
            </a:ln>
          </a:insideH>
          <a:insideV>
            <a:ln w="12700" cap="flat">
              <a:solidFill>
                <a:schemeClr val="accent4"/>
              </a:solidFill>
              <a:prstDash val="solid"/>
              <a:bevel/>
            </a:ln>
          </a:insideV>
        </a:tcBdr>
        <a:fill>
          <a:solidFill>
            <a:schemeClr val="accent4">
              <a:alpha val="20000"/>
            </a:schemeClr>
          </a:solidFill>
        </a:fill>
      </a:tcStyle>
    </a:wholeTbl>
    <a:band2H>
      <a:tcTxStyle/>
      <a:tcStyle>
        <a:tcBdr/>
        <a:fill>
          <a:solidFill>
            <a:schemeClr val="accent3"/>
          </a:solidFill>
        </a:fill>
      </a:tcStyle>
    </a:band2H>
    <a:firstCol>
      <a:tcTxStyle b="on" i="on">
        <a:font>
          <a:latin typeface="Arial"/>
          <a:ea typeface="Arial"/>
          <a:cs typeface="Arial"/>
        </a:font>
        <a:schemeClr val="accent4"/>
      </a:tcTxStyle>
      <a:tcStyle>
        <a:tcBdr>
          <a:left>
            <a:ln w="12700" cap="flat">
              <a:solidFill>
                <a:schemeClr val="accent4"/>
              </a:solidFill>
              <a:prstDash val="solid"/>
              <a:bevel/>
            </a:ln>
          </a:left>
          <a:right>
            <a:ln w="12700" cap="flat">
              <a:solidFill>
                <a:schemeClr val="accent4"/>
              </a:solidFill>
              <a:prstDash val="solid"/>
              <a:bevel/>
            </a:ln>
          </a:right>
          <a:top>
            <a:ln w="12700" cap="flat">
              <a:solidFill>
                <a:schemeClr val="accent4"/>
              </a:solidFill>
              <a:prstDash val="solid"/>
              <a:bevel/>
            </a:ln>
          </a:top>
          <a:bottom>
            <a:ln w="12700" cap="flat">
              <a:solidFill>
                <a:schemeClr val="accent4"/>
              </a:solidFill>
              <a:prstDash val="solid"/>
              <a:bevel/>
            </a:ln>
          </a:bottom>
          <a:insideH>
            <a:ln w="12700" cap="flat">
              <a:solidFill>
                <a:schemeClr val="accent4"/>
              </a:solidFill>
              <a:prstDash val="solid"/>
              <a:bevel/>
            </a:ln>
          </a:insideH>
          <a:insideV>
            <a:ln w="12700" cap="flat">
              <a:solidFill>
                <a:schemeClr val="accent4"/>
              </a:solidFill>
              <a:prstDash val="solid"/>
              <a:bevel/>
            </a:ln>
          </a:insideV>
        </a:tcBdr>
        <a:fill>
          <a:solidFill>
            <a:schemeClr val="accent4">
              <a:alpha val="20000"/>
            </a:schemeClr>
          </a:solidFill>
        </a:fill>
      </a:tcStyle>
    </a:firstCol>
    <a:lastRow>
      <a:tcTxStyle b="on" i="on">
        <a:font>
          <a:latin typeface="Arial"/>
          <a:ea typeface="Arial"/>
          <a:cs typeface="Arial"/>
        </a:font>
        <a:schemeClr val="accent4"/>
      </a:tcTxStyle>
      <a:tcStyle>
        <a:tcBdr>
          <a:left>
            <a:ln w="12700" cap="flat">
              <a:solidFill>
                <a:schemeClr val="accent4"/>
              </a:solidFill>
              <a:prstDash val="solid"/>
              <a:bevel/>
            </a:ln>
          </a:left>
          <a:right>
            <a:ln w="12700" cap="flat">
              <a:solidFill>
                <a:schemeClr val="accent4"/>
              </a:solidFill>
              <a:prstDash val="solid"/>
              <a:bevel/>
            </a:ln>
          </a:right>
          <a:top>
            <a:ln w="50800" cap="flat">
              <a:solidFill>
                <a:schemeClr val="accent4"/>
              </a:solidFill>
              <a:prstDash val="solid"/>
              <a:bevel/>
            </a:ln>
          </a:top>
          <a:bottom>
            <a:ln w="12700" cap="flat">
              <a:solidFill>
                <a:schemeClr val="accent4"/>
              </a:solidFill>
              <a:prstDash val="solid"/>
              <a:bevel/>
            </a:ln>
          </a:bottom>
          <a:insideH>
            <a:ln w="12700" cap="flat">
              <a:solidFill>
                <a:schemeClr val="accent4"/>
              </a:solidFill>
              <a:prstDash val="solid"/>
              <a:bevel/>
            </a:ln>
          </a:insideH>
          <a:insideV>
            <a:ln w="12700" cap="flat">
              <a:solidFill>
                <a:schemeClr val="accent4"/>
              </a:solidFill>
              <a:prstDash val="solid"/>
              <a:bevel/>
            </a:ln>
          </a:insideV>
        </a:tcBdr>
        <a:fill>
          <a:noFill/>
        </a:fill>
      </a:tcStyle>
    </a:lastRow>
    <a:firstRow>
      <a:tcTxStyle b="on" i="on">
        <a:font>
          <a:latin typeface="Arial"/>
          <a:ea typeface="Arial"/>
          <a:cs typeface="Arial"/>
        </a:font>
        <a:schemeClr val="accent4"/>
      </a:tcTxStyle>
      <a:tcStyle>
        <a:tcBdr>
          <a:left>
            <a:ln w="12700" cap="flat">
              <a:solidFill>
                <a:schemeClr val="accent4"/>
              </a:solidFill>
              <a:prstDash val="solid"/>
              <a:bevel/>
            </a:ln>
          </a:left>
          <a:right>
            <a:ln w="12700" cap="flat">
              <a:solidFill>
                <a:schemeClr val="accent4"/>
              </a:solidFill>
              <a:prstDash val="solid"/>
              <a:bevel/>
            </a:ln>
          </a:right>
          <a:top>
            <a:ln w="12700" cap="flat">
              <a:solidFill>
                <a:schemeClr val="accent4"/>
              </a:solidFill>
              <a:prstDash val="solid"/>
              <a:bevel/>
            </a:ln>
          </a:top>
          <a:bottom>
            <a:ln w="25400" cap="flat">
              <a:solidFill>
                <a:schemeClr val="accent4"/>
              </a:solidFill>
              <a:prstDash val="solid"/>
              <a:bevel/>
            </a:ln>
          </a:bottom>
          <a:insideH>
            <a:ln w="12700" cap="flat">
              <a:solidFill>
                <a:schemeClr val="accent4"/>
              </a:solidFill>
              <a:prstDash val="solid"/>
              <a:bevel/>
            </a:ln>
          </a:insideH>
          <a:insideV>
            <a:ln w="12700" cap="flat">
              <a:solidFill>
                <a:schemeClr val="accent4"/>
              </a:solidFill>
              <a:prstDash val="solid"/>
              <a:bevel/>
            </a:ln>
          </a:insideV>
        </a:tcBdr>
        <a:fill>
          <a:noFill/>
        </a:fill>
      </a:tcStyle>
    </a:firstRow>
  </a:tblStyle>
  <a:tblStyle styleId="{8F44A2F1-9E1F-4B54-A3A2-5F16C0AD49E2}" styleName="">
    <a:tblBg/>
    <a:wholeTbl>
      <a:tcTxStyle b="off" i="off">
        <a:font>
          <a:latin typeface="Arial"/>
          <a:ea typeface="Arial"/>
          <a:cs typeface="Arial"/>
        </a:font>
        <a:schemeClr val="accent4">
          <a:lumOff val="8000"/>
        </a:schemeClr>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rgbClr val="E7F3F4"/>
          </a:solidFill>
        </a:fill>
      </a:tcStyle>
    </a:wholeTbl>
    <a:band2H>
      <a:tcTxStyle/>
      <a:tcStyle>
        <a:tcBdr/>
        <a:fill>
          <a:solidFill>
            <a:schemeClr val="accent3"/>
          </a:solidFill>
        </a:fill>
      </a:tcStyle>
    </a:band2H>
    <a:firstCol>
      <a:tcTxStyle b="off" i="off">
        <a:font>
          <a:latin typeface="Arial"/>
          <a:ea typeface="Arial"/>
          <a:cs typeface="Arial"/>
        </a:font>
        <a:schemeClr val="accent4">
          <a:lumOff val="8000"/>
        </a:schemeClr>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1"/>
          </a:solidFill>
        </a:fill>
      </a:tcStyle>
    </a:firstCol>
    <a:lastRow>
      <a:tcTxStyle b="on" i="on">
        <a:font>
          <a:latin typeface="Arial"/>
          <a:ea typeface="Arial"/>
          <a:cs typeface="Arial"/>
        </a:font>
        <a:schemeClr val="accent3"/>
      </a:tcTxStyle>
      <a:tcStyle>
        <a:tcBdr>
          <a:left>
            <a:ln w="12700" cap="flat">
              <a:solidFill>
                <a:schemeClr val="accent3"/>
              </a:solidFill>
              <a:prstDash val="solid"/>
              <a:bevel/>
            </a:ln>
          </a:left>
          <a:right>
            <a:ln w="12700" cap="flat">
              <a:solidFill>
                <a:schemeClr val="accent3"/>
              </a:solidFill>
              <a:prstDash val="solid"/>
              <a:bevel/>
            </a:ln>
          </a:right>
          <a:top>
            <a:ln w="381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1"/>
          </a:solidFill>
        </a:fill>
      </a:tcStyle>
    </a:lastRow>
    <a:firstRow>
      <a:tcTxStyle b="off" i="off">
        <a:font>
          <a:latin typeface="Arial"/>
          <a:ea typeface="Arial"/>
          <a:cs typeface="Arial"/>
        </a:font>
        <a:schemeClr val="accent4">
          <a:lumOff val="8000"/>
        </a:schemeClr>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381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36" autoAdjust="0"/>
  </p:normalViewPr>
  <p:slideViewPr>
    <p:cSldViewPr snapToObjects="1">
      <p:cViewPr varScale="1">
        <p:scale>
          <a:sx n="64" d="100"/>
          <a:sy n="64" d="100"/>
        </p:scale>
        <p:origin x="1266" y="78"/>
      </p:cViewPr>
      <p:guideLst>
        <p:guide orient="horz" pos="912"/>
        <p:guide pos="3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16A02C-D860-AB43-BC38-6263C5ECBCC4}" type="datetimeFigureOut">
              <a:rPr lang="nl-NL" smtClean="0"/>
              <a:pPr/>
              <a:t>9-12-2017</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A00656-CB06-C54E-8309-424EE4EBF697}" type="slidenum">
              <a:rPr lang="nl-NL" smtClean="0"/>
              <a:pPr/>
              <a:t>‹nr.›</a:t>
            </a:fld>
            <a:endParaRPr lang="nl-NL"/>
          </a:p>
        </p:txBody>
      </p:sp>
    </p:spTree>
    <p:extLst>
      <p:ext uri="{BB962C8B-B14F-4D97-AF65-F5344CB8AC3E}">
        <p14:creationId xmlns:p14="http://schemas.microsoft.com/office/powerpoint/2010/main" val="1843624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Shape 27"/>
          <p:cNvSpPr>
            <a:spLocks noGrp="1" noRot="1" noChangeAspect="1"/>
          </p:cNvSpPr>
          <p:nvPr>
            <p:ph type="sldImg"/>
          </p:nvPr>
        </p:nvSpPr>
        <p:spPr>
          <a:xfrm>
            <a:off x="1143000" y="685800"/>
            <a:ext cx="4572000" cy="3429000"/>
          </a:xfrm>
          <a:prstGeom prst="rect">
            <a:avLst/>
          </a:prstGeom>
        </p:spPr>
        <p:txBody>
          <a:bodyPr/>
          <a:lstStyle/>
          <a:p>
            <a:endParaRPr/>
          </a:p>
        </p:txBody>
      </p:sp>
      <p:sp>
        <p:nvSpPr>
          <p:cNvPr id="28" name="Shape 2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5019575"/>
      </p:ext>
    </p:extLst>
  </p:cSld>
  <p:clrMap bg1="lt1" tx1="dk1" bg2="lt2" tx2="dk2" accent1="accent1" accent2="accent2" accent3="accent3" accent4="accent4" accent5="accent5" accent6="accent6" hlink="hlink" folHlink="folHlink"/>
  <p:notesStyle>
    <a:lvl1pPr defTabSz="457200" latinLnBrk="0">
      <a:lnSpc>
        <a:spcPct val="117999"/>
      </a:lnSpc>
      <a:defRPr sz="2200">
        <a:solidFill>
          <a:schemeClr val="accent4"/>
        </a:solidFill>
        <a:latin typeface="+mn-lt"/>
        <a:ea typeface="+mn-ea"/>
        <a:cs typeface="+mn-cs"/>
        <a:sym typeface="Helvetica Neue"/>
      </a:defRPr>
    </a:lvl1pPr>
    <a:lvl2pPr indent="228600" defTabSz="457200" latinLnBrk="0">
      <a:lnSpc>
        <a:spcPct val="117999"/>
      </a:lnSpc>
      <a:defRPr sz="2200">
        <a:solidFill>
          <a:schemeClr val="accent4"/>
        </a:solidFill>
        <a:latin typeface="+mn-lt"/>
        <a:ea typeface="+mn-ea"/>
        <a:cs typeface="+mn-cs"/>
        <a:sym typeface="Helvetica Neue"/>
      </a:defRPr>
    </a:lvl2pPr>
    <a:lvl3pPr indent="457200" defTabSz="457200" latinLnBrk="0">
      <a:lnSpc>
        <a:spcPct val="117999"/>
      </a:lnSpc>
      <a:defRPr sz="2200">
        <a:solidFill>
          <a:schemeClr val="accent4"/>
        </a:solidFill>
        <a:latin typeface="+mn-lt"/>
        <a:ea typeface="+mn-ea"/>
        <a:cs typeface="+mn-cs"/>
        <a:sym typeface="Helvetica Neue"/>
      </a:defRPr>
    </a:lvl3pPr>
    <a:lvl4pPr indent="685800" defTabSz="457200" latinLnBrk="0">
      <a:lnSpc>
        <a:spcPct val="117999"/>
      </a:lnSpc>
      <a:defRPr sz="2200">
        <a:solidFill>
          <a:schemeClr val="accent4"/>
        </a:solidFill>
        <a:latin typeface="+mn-lt"/>
        <a:ea typeface="+mn-ea"/>
        <a:cs typeface="+mn-cs"/>
        <a:sym typeface="Helvetica Neue"/>
      </a:defRPr>
    </a:lvl4pPr>
    <a:lvl5pPr indent="914400" defTabSz="457200" latinLnBrk="0">
      <a:lnSpc>
        <a:spcPct val="117999"/>
      </a:lnSpc>
      <a:defRPr sz="2200">
        <a:solidFill>
          <a:schemeClr val="accent4"/>
        </a:solidFill>
        <a:latin typeface="+mn-lt"/>
        <a:ea typeface="+mn-ea"/>
        <a:cs typeface="+mn-cs"/>
        <a:sym typeface="Helvetica Neue"/>
      </a:defRPr>
    </a:lvl5pPr>
    <a:lvl6pPr indent="1143000" defTabSz="457200" latinLnBrk="0">
      <a:lnSpc>
        <a:spcPct val="117999"/>
      </a:lnSpc>
      <a:defRPr sz="2200">
        <a:solidFill>
          <a:schemeClr val="accent4"/>
        </a:solidFill>
        <a:latin typeface="+mn-lt"/>
        <a:ea typeface="+mn-ea"/>
        <a:cs typeface="+mn-cs"/>
        <a:sym typeface="Helvetica Neue"/>
      </a:defRPr>
    </a:lvl6pPr>
    <a:lvl7pPr indent="1371600" defTabSz="457200" latinLnBrk="0">
      <a:lnSpc>
        <a:spcPct val="117999"/>
      </a:lnSpc>
      <a:defRPr sz="2200">
        <a:solidFill>
          <a:schemeClr val="accent4"/>
        </a:solidFill>
        <a:latin typeface="+mn-lt"/>
        <a:ea typeface="+mn-ea"/>
        <a:cs typeface="+mn-cs"/>
        <a:sym typeface="Helvetica Neue"/>
      </a:defRPr>
    </a:lvl7pPr>
    <a:lvl8pPr indent="1600200" defTabSz="457200" latinLnBrk="0">
      <a:lnSpc>
        <a:spcPct val="117999"/>
      </a:lnSpc>
      <a:defRPr sz="2200">
        <a:solidFill>
          <a:schemeClr val="accent4"/>
        </a:solidFill>
        <a:latin typeface="+mn-lt"/>
        <a:ea typeface="+mn-ea"/>
        <a:cs typeface="+mn-cs"/>
        <a:sym typeface="Helvetica Neue"/>
      </a:defRPr>
    </a:lvl8pPr>
    <a:lvl9pPr indent="1828800" defTabSz="457200" latinLnBrk="0">
      <a:lnSpc>
        <a:spcPct val="117999"/>
      </a:lnSpc>
      <a:defRPr sz="2200">
        <a:solidFill>
          <a:schemeClr val="accent4"/>
        </a:solidFill>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nl-NL" dirty="0" smtClean="0"/>
              <a:t>Bron:</a:t>
            </a:r>
          </a:p>
          <a:p>
            <a:pPr>
              <a:buFontTx/>
              <a:buChar char="-"/>
            </a:pPr>
            <a:r>
              <a:rPr lang="nl-NL" baseline="0" dirty="0" smtClean="0"/>
              <a:t> Foto linksboven: http://www.google.nl/maps</a:t>
            </a:r>
          </a:p>
          <a:p>
            <a:pPr>
              <a:buFontTx/>
              <a:buChar char="-"/>
            </a:pPr>
            <a:r>
              <a:rPr lang="nl-NL" baseline="0" dirty="0" smtClean="0"/>
              <a:t> Foto rechtsboven: https://buning.nl/zeewolde-scoutinglandgoed</a:t>
            </a:r>
          </a:p>
          <a:p>
            <a:pPr>
              <a:buFontTx/>
              <a:buChar char="-"/>
            </a:pPr>
            <a:r>
              <a:rPr lang="nl-NL" baseline="0" dirty="0" smtClean="0"/>
              <a:t> Foto linksonder: http://www.zeewolde-aktueel.nl/artikelen-week-18-2016/nieuwe-aanlegsteiger-in-gebruik-op-scoutinglandgoed-zeewolde</a:t>
            </a:r>
          </a:p>
          <a:p>
            <a:pPr>
              <a:buFontTx/>
              <a:buChar char="-"/>
            </a:pPr>
            <a:r>
              <a:rPr lang="nl-NL" baseline="0" dirty="0" smtClean="0"/>
              <a:t> Foto rechtsonder: https://www.instagram.com/p/BZg3ZfzlFfL/</a:t>
            </a:r>
          </a:p>
          <a:p>
            <a:pPr>
              <a:buFontTx/>
              <a:buChar char="-"/>
            </a:pPr>
            <a:endParaRPr lang="nl-NL" dirty="0"/>
          </a:p>
        </p:txBody>
      </p:sp>
    </p:spTree>
    <p:extLst>
      <p:ext uri="{BB962C8B-B14F-4D97-AF65-F5344CB8AC3E}">
        <p14:creationId xmlns:p14="http://schemas.microsoft.com/office/powerpoint/2010/main" val="3193494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Tree>
    <p:extLst>
      <p:ext uri="{BB962C8B-B14F-4D97-AF65-F5344CB8AC3E}">
        <p14:creationId xmlns:p14="http://schemas.microsoft.com/office/powerpoint/2010/main" val="63499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369695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902440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20" name="Hout_header_ppt.jpg" descr="Hout_header_ppt"/>
          <p:cNvPicPr>
            <a:picLocks noChangeAspect="1"/>
          </p:cNvPicPr>
          <p:nvPr/>
        </p:nvPicPr>
        <p:blipFill>
          <a:blip r:embed="rId2" cstate="print">
            <a:extLst/>
          </a:blip>
          <a:stretch>
            <a:fillRect/>
          </a:stretch>
        </p:blipFill>
        <p:spPr>
          <a:xfrm>
            <a:off x="0" y="2174875"/>
            <a:ext cx="9147175" cy="1439863"/>
          </a:xfrm>
          <a:prstGeom prst="rect">
            <a:avLst/>
          </a:prstGeom>
          <a:ln w="12700">
            <a:miter lim="400000"/>
          </a:ln>
        </p:spPr>
      </p:pic>
      <p:sp>
        <p:nvSpPr>
          <p:cNvPr id="21" name="Shape 21"/>
          <p:cNvSpPr>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Hout_footer_ppt.jpg" descr="Hout_footer_ppt"/>
          <p:cNvPicPr>
            <a:picLocks noChangeAspect="1"/>
          </p:cNvPicPr>
          <p:nvPr/>
        </p:nvPicPr>
        <p:blipFill>
          <a:blip r:embed="rId4" cstate="print">
            <a:extLst/>
          </a:blip>
          <a:stretch>
            <a:fillRect/>
          </a:stretch>
        </p:blipFill>
        <p:spPr>
          <a:xfrm>
            <a:off x="0" y="6146800"/>
            <a:ext cx="9147175" cy="720725"/>
          </a:xfrm>
          <a:prstGeom prst="rect">
            <a:avLst/>
          </a:prstGeom>
          <a:ln w="12700">
            <a:miter lim="400000"/>
          </a:ln>
        </p:spPr>
      </p:pic>
      <p:pic>
        <p:nvPicPr>
          <p:cNvPr id="3" name="Hout_footer_ppt.jpg" descr="Hout_footer_ppt"/>
          <p:cNvPicPr>
            <a:picLocks noChangeAspect="1"/>
          </p:cNvPicPr>
          <p:nvPr/>
        </p:nvPicPr>
        <p:blipFill>
          <a:blip r:embed="rId4" cstate="print">
            <a:extLst/>
          </a:blip>
          <a:stretch>
            <a:fillRect/>
          </a:stretch>
        </p:blipFill>
        <p:spPr>
          <a:xfrm>
            <a:off x="-3175" y="393700"/>
            <a:ext cx="9147175" cy="720725"/>
          </a:xfrm>
          <a:prstGeom prst="rect">
            <a:avLst/>
          </a:prstGeom>
          <a:ln w="12700">
            <a:miter lim="400000"/>
          </a:ln>
        </p:spPr>
      </p:pic>
      <p:sp>
        <p:nvSpPr>
          <p:cNvPr id="4" name="Shape 4"/>
          <p:cNvSpPr>
            <a:spLocks noGrp="1"/>
          </p:cNvSpPr>
          <p:nvPr>
            <p:ph type="sldNum" sz="quarter" idx="2"/>
          </p:nvPr>
        </p:nvSpPr>
        <p:spPr>
          <a:xfrm>
            <a:off x="6553200" y="6245225"/>
            <a:ext cx="2133600" cy="288824"/>
          </a:xfrm>
          <a:prstGeom prst="rect">
            <a:avLst/>
          </a:prstGeom>
          <a:ln w="12700">
            <a:miter lim="400000"/>
          </a:ln>
        </p:spPr>
        <p:txBody>
          <a:bodyPr lIns="45719" rIns="45719">
            <a:spAutoFit/>
          </a:bodyPr>
          <a:lstStyle>
            <a:lvl1pPr algn="r">
              <a:defRPr sz="1400"/>
            </a:lvl1pPr>
          </a:lstStyle>
          <a:p>
            <a:fld id="{86CB4B4D-7CA3-9044-876B-883B54F8677D}" type="slidenum">
              <a:rPr/>
              <a:pPr/>
              <a:t>‹nr.›</a:t>
            </a:fld>
            <a:endParaRPr/>
          </a:p>
        </p:txBody>
      </p:sp>
      <p:sp>
        <p:nvSpPr>
          <p:cNvPr id="5" name="Shape 5"/>
          <p:cNvSpPr>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Titeltekst</a:t>
            </a:r>
          </a:p>
        </p:txBody>
      </p:sp>
      <p:sp>
        <p:nvSpPr>
          <p:cNvPr id="6" name="Shape 6"/>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Hoofdtekst - niveau één</a:t>
            </a:r>
          </a:p>
          <a:p>
            <a:pPr lvl="1"/>
            <a:r>
              <a:t>Hoofdtekst - niveau twee</a:t>
            </a:r>
          </a:p>
          <a:p>
            <a:pPr lvl="2"/>
            <a:r>
              <a:t>Hoofdtekst - niveau drie</a:t>
            </a:r>
          </a:p>
          <a:p>
            <a:pPr lvl="3"/>
            <a:r>
              <a:t>Hoofdtekst - niveau vier</a:t>
            </a:r>
          </a:p>
          <a:p>
            <a:pPr lvl="4"/>
            <a:r>
              <a:t>Hoofdtekst - niveau vijf</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3"/>
          </a:solidFill>
          <a:uFillTx/>
          <a:latin typeface="Impact"/>
          <a:ea typeface="Impact"/>
          <a:cs typeface="Impact"/>
          <a:sym typeface="Impact"/>
        </a:defRPr>
      </a:lvl1pPr>
      <a:lvl2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3"/>
          </a:solidFill>
          <a:uFillTx/>
          <a:latin typeface="Impact"/>
          <a:ea typeface="Impact"/>
          <a:cs typeface="Impact"/>
          <a:sym typeface="Impact"/>
        </a:defRPr>
      </a:lvl2pPr>
      <a:lvl3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3"/>
          </a:solidFill>
          <a:uFillTx/>
          <a:latin typeface="Impact"/>
          <a:ea typeface="Impact"/>
          <a:cs typeface="Impact"/>
          <a:sym typeface="Impact"/>
        </a:defRPr>
      </a:lvl3pPr>
      <a:lvl4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3"/>
          </a:solidFill>
          <a:uFillTx/>
          <a:latin typeface="Impact"/>
          <a:ea typeface="Impact"/>
          <a:cs typeface="Impact"/>
          <a:sym typeface="Impact"/>
        </a:defRPr>
      </a:lvl4pPr>
      <a:lvl5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3"/>
          </a:solidFill>
          <a:uFillTx/>
          <a:latin typeface="Impact"/>
          <a:ea typeface="Impact"/>
          <a:cs typeface="Impact"/>
          <a:sym typeface="Impact"/>
        </a:defRPr>
      </a:lvl5pPr>
      <a:lvl6pPr marL="0" marR="0" indent="45720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3"/>
          </a:solidFill>
          <a:uFillTx/>
          <a:latin typeface="Impact"/>
          <a:ea typeface="Impact"/>
          <a:cs typeface="Impact"/>
          <a:sym typeface="Impact"/>
        </a:defRPr>
      </a:lvl6pPr>
      <a:lvl7pPr marL="0" marR="0" indent="91440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3"/>
          </a:solidFill>
          <a:uFillTx/>
          <a:latin typeface="Impact"/>
          <a:ea typeface="Impact"/>
          <a:cs typeface="Impact"/>
          <a:sym typeface="Impact"/>
        </a:defRPr>
      </a:lvl7pPr>
      <a:lvl8pPr marL="0" marR="0" indent="137160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3"/>
          </a:solidFill>
          <a:uFillTx/>
          <a:latin typeface="Impact"/>
          <a:ea typeface="Impact"/>
          <a:cs typeface="Impact"/>
          <a:sym typeface="Impact"/>
        </a:defRPr>
      </a:lvl8pPr>
      <a:lvl9pPr marL="0" marR="0" indent="182880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3"/>
          </a:solidFill>
          <a:uFillTx/>
          <a:latin typeface="Impact"/>
          <a:ea typeface="Impact"/>
          <a:cs typeface="Impact"/>
          <a:sym typeface="Impact"/>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4"/>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4"/>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4"/>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4"/>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4"/>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4"/>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4"/>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4"/>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4"/>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hilip.Komen@scouting.nl" TargetMode="External"/><Relationship Id="rId2" Type="http://schemas.openxmlformats.org/officeDocument/2006/relationships/hyperlink" Target="mailto:Nic.van.Holstein@scouting.nl"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a:spLocks noGrp="1"/>
          </p:cNvSpPr>
          <p:nvPr>
            <p:ph type="title" idx="4294967295"/>
          </p:nvPr>
        </p:nvSpPr>
        <p:spPr>
          <a:xfrm>
            <a:off x="685800" y="2141537"/>
            <a:ext cx="7772400" cy="1470026"/>
          </a:xfrm>
          <a:prstGeom prst="rect">
            <a:avLst/>
          </a:prstGeom>
        </p:spPr>
        <p:txBody>
          <a:bodyPr>
            <a:normAutofit/>
          </a:bodyPr>
          <a:lstStyle/>
          <a:p>
            <a:r>
              <a:rPr lang="nl-NL" sz="3000" dirty="0" smtClean="0"/>
              <a:t>Scoutinglandgoed Zeewolde</a:t>
            </a:r>
            <a:endParaRPr sz="1600" i="1" dirty="0">
              <a:latin typeface="Arial"/>
              <a:ea typeface="Arial"/>
              <a:cs typeface="Arial"/>
              <a:sym typeface="Arial"/>
            </a:endParaRPr>
          </a:p>
        </p:txBody>
      </p:sp>
      <p:sp>
        <p:nvSpPr>
          <p:cNvPr id="31" name="Shape 31"/>
          <p:cNvSpPr>
            <a:spLocks noGrp="1"/>
          </p:cNvSpPr>
          <p:nvPr>
            <p:ph type="body" sz="half" idx="4294967295"/>
          </p:nvPr>
        </p:nvSpPr>
        <p:spPr>
          <a:xfrm>
            <a:off x="685800" y="3950916"/>
            <a:ext cx="7772400" cy="2369443"/>
          </a:xfrm>
          <a:prstGeom prst="rect">
            <a:avLst/>
          </a:prstGeom>
        </p:spPr>
        <p:txBody>
          <a:bodyPr>
            <a:normAutofit fontScale="85000" lnSpcReduction="10000"/>
          </a:bodyPr>
          <a:lstStyle/>
          <a:p>
            <a:pPr marL="0" indent="0" algn="ctr">
              <a:buSzTx/>
              <a:buNone/>
            </a:pPr>
            <a:r>
              <a:rPr dirty="0" err="1"/>
              <a:t>Toelichting</a:t>
            </a:r>
            <a:r>
              <a:rPr dirty="0"/>
              <a:t> </a:t>
            </a:r>
            <a:r>
              <a:rPr lang="nl-NL" dirty="0" smtClean="0"/>
              <a:t>bij notitie Scoutinglandgoed Zeewolde</a:t>
            </a:r>
          </a:p>
          <a:p>
            <a:pPr marL="0" indent="0" algn="ctr">
              <a:buSzTx/>
              <a:buNone/>
            </a:pPr>
            <a:endParaRPr lang="nl-NL" dirty="0" smtClean="0"/>
          </a:p>
          <a:p>
            <a:pPr marL="0" indent="0" algn="ctr">
              <a:buSzTx/>
              <a:buNone/>
            </a:pPr>
            <a:r>
              <a:rPr lang="nl-NL" dirty="0" smtClean="0"/>
              <a:t>Nic van Holstein (</a:t>
            </a:r>
            <a:r>
              <a:rPr lang="nl-NL" dirty="0" smtClean="0">
                <a:hlinkClick r:id="rId2"/>
              </a:rPr>
              <a:t>Nic.van.Holstein@scouting.nl</a:t>
            </a:r>
            <a:r>
              <a:rPr lang="nl-NL" dirty="0" smtClean="0"/>
              <a:t>)</a:t>
            </a:r>
          </a:p>
          <a:p>
            <a:pPr marL="0" indent="0" algn="ctr">
              <a:buSzTx/>
              <a:buNone/>
            </a:pPr>
            <a:r>
              <a:rPr lang="nl-NL" dirty="0" smtClean="0"/>
              <a:t>Philip Komen (</a:t>
            </a:r>
            <a:r>
              <a:rPr lang="nl-NL" dirty="0" smtClean="0">
                <a:hlinkClick r:id="rId3"/>
              </a:rPr>
              <a:t>Philip.Komen@scouting.nl</a:t>
            </a:r>
            <a:r>
              <a:rPr lang="nl-NL" dirty="0" smtClean="0"/>
              <a: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10</a:t>
            </a:fld>
            <a:endParaRPr/>
          </a:p>
        </p:txBody>
      </p:sp>
      <p:sp>
        <p:nvSpPr>
          <p:cNvPr id="71" name="Shape 71"/>
          <p:cNvSpPr>
            <a:spLocks noGrp="1"/>
          </p:cNvSpPr>
          <p:nvPr>
            <p:ph type="body" idx="4294967295"/>
          </p:nvPr>
        </p:nvSpPr>
        <p:spPr>
          <a:xfrm>
            <a:off x="495300" y="1143000"/>
            <a:ext cx="8686800" cy="4343400"/>
          </a:xfrm>
          <a:prstGeom prst="rect">
            <a:avLst/>
          </a:prstGeom>
        </p:spPr>
        <p:txBody>
          <a:bodyPr lIns="50800" tIns="50800" rIns="50800" bIns="50800" anchor="ctr">
            <a:normAutofit/>
          </a:bodyPr>
          <a:lstStyle/>
          <a:p>
            <a:pPr marL="0" indent="0">
              <a:buNone/>
              <a:defRPr/>
            </a:pPr>
            <a:r>
              <a:rPr lang="nl-NL" altLang="nl-NL" sz="2000" b="1" dirty="0"/>
              <a:t>Het landelijk bestuur vraagt de landelijke raad om:</a:t>
            </a:r>
          </a:p>
          <a:p>
            <a:pPr marL="0" indent="0">
              <a:buNone/>
              <a:defRPr/>
            </a:pPr>
            <a:r>
              <a:rPr lang="nl-NL" altLang="nl-NL" sz="2000" dirty="0"/>
              <a:t>In te stemmen met het uitgangspunt dat toekomstige investeringen op het Scoutinglandgoed van een dekkend financierings- en exploitatievoorstel voorzien zijn. </a:t>
            </a:r>
          </a:p>
          <a:p>
            <a:pPr>
              <a:buFont typeface="Arial" panose="020B0604020202020204" pitchFamily="34" charset="0"/>
              <a:buChar char="•"/>
              <a:defRPr/>
            </a:pPr>
            <a:r>
              <a:rPr lang="nl-NL" altLang="nl-NL" sz="2000" dirty="0"/>
              <a:t>In te stemmen met de voorwaarde dat grote toekomstige investeringen op het Scoutinglandgoed ter besluitvorming expliciet aan de landelijke raad worden voorgelegd.</a:t>
            </a:r>
          </a:p>
          <a:p>
            <a:pPr>
              <a:buFont typeface="Arial" panose="020B0604020202020204" pitchFamily="34" charset="0"/>
              <a:buChar char="•"/>
              <a:defRPr/>
            </a:pPr>
            <a:r>
              <a:rPr lang="nl-NL" altLang="nl-NL" sz="2000" dirty="0"/>
              <a:t>In te stemmen met het loslaten van de fasering van de 4 deelprojecten A t/m D zoals vastgesteld tijdens de landelijke raad van 14 juni 2014.</a:t>
            </a:r>
          </a:p>
          <a:p>
            <a:pPr>
              <a:buFont typeface="Arial" panose="020B0604020202020204" pitchFamily="34" charset="0"/>
              <a:buChar char="•"/>
              <a:defRPr/>
            </a:pPr>
            <a:r>
              <a:rPr lang="nl-NL" altLang="nl-NL" sz="2000" dirty="0"/>
              <a:t>Kennis te nemen van de meerjarenbegroting 2018-2022 van Scoutinglandgoed BV</a:t>
            </a:r>
            <a:r>
              <a:rPr lang="nl-NL" altLang="nl-NL" sz="2000" dirty="0" smtClean="0"/>
              <a:t>.</a:t>
            </a:r>
            <a:endParaRPr lang="nl-NL" sz="2000" dirty="0"/>
          </a:p>
        </p:txBody>
      </p:sp>
      <p:sp>
        <p:nvSpPr>
          <p:cNvPr id="72" name="Shape 72"/>
          <p:cNvSpPr>
            <a:spLocks noGrp="1"/>
          </p:cNvSpPr>
          <p:nvPr>
            <p:ph type="title" idx="4294967295"/>
          </p:nvPr>
        </p:nvSpPr>
        <p:spPr>
          <a:xfrm>
            <a:off x="533400" y="228600"/>
            <a:ext cx="8229600" cy="1143001"/>
          </a:xfrm>
          <a:prstGeom prst="rect">
            <a:avLst/>
          </a:prstGeom>
        </p:spPr>
        <p:txBody>
          <a:bodyPr>
            <a:normAutofit/>
          </a:bodyPr>
          <a:lstStyle>
            <a:lvl1pPr>
              <a:defRPr sz="3200"/>
            </a:lvl1pPr>
          </a:lstStyle>
          <a:p>
            <a:r>
              <a:rPr lang="nl-NL" dirty="0" smtClean="0"/>
              <a:t>Besluitvorming landelijke raad </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Philip\Desktop\Untitled.jpg"/>
          <p:cNvPicPr>
            <a:picLocks noChangeAspect="1" noChangeArrowheads="1"/>
          </p:cNvPicPr>
          <p:nvPr/>
        </p:nvPicPr>
        <p:blipFill>
          <a:blip r:embed="rId3" cstate="print"/>
          <a:srcRect/>
          <a:stretch>
            <a:fillRect/>
          </a:stretch>
        </p:blipFill>
        <p:spPr bwMode="auto">
          <a:xfrm>
            <a:off x="125412" y="1219199"/>
            <a:ext cx="4446588" cy="2848411"/>
          </a:xfrm>
          <a:prstGeom prst="rect">
            <a:avLst/>
          </a:prstGeom>
          <a:noFill/>
        </p:spPr>
      </p:pic>
      <p:sp>
        <p:nvSpPr>
          <p:cNvPr id="36" name="Shape 3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a:t>
            </a:fld>
            <a:endParaRPr/>
          </a:p>
        </p:txBody>
      </p:sp>
      <p:sp>
        <p:nvSpPr>
          <p:cNvPr id="38" name="Shape 38"/>
          <p:cNvSpPr>
            <a:spLocks noGrp="1"/>
          </p:cNvSpPr>
          <p:nvPr>
            <p:ph type="title" idx="4294967295"/>
          </p:nvPr>
        </p:nvSpPr>
        <p:spPr>
          <a:xfrm>
            <a:off x="457200" y="228599"/>
            <a:ext cx="8229600" cy="1143001"/>
          </a:xfrm>
          <a:prstGeom prst="rect">
            <a:avLst/>
          </a:prstGeom>
        </p:spPr>
        <p:txBody>
          <a:bodyPr>
            <a:normAutofit/>
          </a:bodyPr>
          <a:lstStyle>
            <a:lvl1pPr>
              <a:defRPr sz="3200"/>
            </a:lvl1pPr>
          </a:lstStyle>
          <a:p>
            <a:r>
              <a:rPr lang="nl-NL" dirty="0" smtClean="0"/>
              <a:t>Ontwikkeling Scoutinglandgoed Zeewolde</a:t>
            </a:r>
            <a:endParaRPr dirty="0"/>
          </a:p>
        </p:txBody>
      </p:sp>
      <p:pic>
        <p:nvPicPr>
          <p:cNvPr id="1028" name="Picture 4" descr="C:\Users\Philip\Desktop\nulderpad_zeewolde_5.jpg"/>
          <p:cNvPicPr>
            <a:picLocks noChangeAspect="1" noChangeArrowheads="1"/>
          </p:cNvPicPr>
          <p:nvPr/>
        </p:nvPicPr>
        <p:blipFill>
          <a:blip r:embed="rId4" cstate="print"/>
          <a:srcRect/>
          <a:stretch>
            <a:fillRect/>
          </a:stretch>
        </p:blipFill>
        <p:spPr bwMode="auto">
          <a:xfrm>
            <a:off x="4572000" y="1219200"/>
            <a:ext cx="4495801" cy="2647648"/>
          </a:xfrm>
          <a:prstGeom prst="rect">
            <a:avLst/>
          </a:prstGeom>
          <a:noFill/>
        </p:spPr>
      </p:pic>
      <p:pic>
        <p:nvPicPr>
          <p:cNvPr id="1029" name="Picture 5" descr="C:\Users\Philip\Desktop\635277Klein-Nieuwe-steiger-.jpg"/>
          <p:cNvPicPr>
            <a:picLocks noChangeAspect="1" noChangeArrowheads="1"/>
          </p:cNvPicPr>
          <p:nvPr/>
        </p:nvPicPr>
        <p:blipFill>
          <a:blip r:embed="rId5" cstate="print"/>
          <a:srcRect/>
          <a:stretch>
            <a:fillRect/>
          </a:stretch>
        </p:blipFill>
        <p:spPr bwMode="auto">
          <a:xfrm>
            <a:off x="125412" y="3429000"/>
            <a:ext cx="4598988" cy="2648843"/>
          </a:xfrm>
          <a:prstGeom prst="rect">
            <a:avLst/>
          </a:prstGeom>
          <a:noFill/>
        </p:spPr>
      </p:pic>
      <p:pic>
        <p:nvPicPr>
          <p:cNvPr id="1026" name="Picture 2" descr="C:\Users\Philip\Desktop\ScoutIn2017_5.jpg"/>
          <p:cNvPicPr>
            <a:picLocks noChangeAspect="1" noChangeArrowheads="1"/>
          </p:cNvPicPr>
          <p:nvPr/>
        </p:nvPicPr>
        <p:blipFill>
          <a:blip r:embed="rId6" cstate="print"/>
          <a:srcRect/>
          <a:stretch>
            <a:fillRect/>
          </a:stretch>
        </p:blipFill>
        <p:spPr bwMode="auto">
          <a:xfrm>
            <a:off x="4572000" y="3429000"/>
            <a:ext cx="4495800" cy="2662292"/>
          </a:xfrm>
          <a:prstGeom prst="rect">
            <a:avLst/>
          </a:prstGeom>
          <a:noFill/>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a:t>
            </a:fld>
            <a:endParaRPr/>
          </a:p>
        </p:txBody>
      </p:sp>
      <p:sp>
        <p:nvSpPr>
          <p:cNvPr id="57" name="Shape 57"/>
          <p:cNvSpPr>
            <a:spLocks noGrp="1"/>
          </p:cNvSpPr>
          <p:nvPr>
            <p:ph type="title" idx="4294967295"/>
          </p:nvPr>
        </p:nvSpPr>
        <p:spPr>
          <a:xfrm>
            <a:off x="538018" y="257016"/>
            <a:ext cx="8229600" cy="1143001"/>
          </a:xfrm>
          <a:prstGeom prst="rect">
            <a:avLst/>
          </a:prstGeom>
        </p:spPr>
        <p:txBody>
          <a:bodyPr>
            <a:normAutofit/>
          </a:bodyPr>
          <a:lstStyle>
            <a:lvl1pPr>
              <a:defRPr sz="3200"/>
            </a:lvl1pPr>
          </a:lstStyle>
          <a:p>
            <a:r>
              <a:rPr lang="nl-NL" dirty="0" smtClean="0"/>
              <a:t>Organisatiestructuur</a:t>
            </a:r>
            <a:endParaRPr dirty="0"/>
          </a:p>
        </p:txBody>
      </p:sp>
      <p:sp>
        <p:nvSpPr>
          <p:cNvPr id="5" name="Oval 4"/>
          <p:cNvSpPr/>
          <p:nvPr/>
        </p:nvSpPr>
        <p:spPr>
          <a:xfrm>
            <a:off x="762000" y="1400016"/>
            <a:ext cx="3581400" cy="519348"/>
          </a:xfrm>
          <a:prstGeom prst="ellipse">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25400" cap="flat">
            <a:solidFill>
              <a:schemeClr val="accent1"/>
            </a:solid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dirty="0" smtClean="0">
                <a:ln>
                  <a:noFill/>
                </a:ln>
                <a:solidFill>
                  <a:schemeClr val="tx1"/>
                </a:solidFill>
                <a:effectLst/>
                <a:uFillTx/>
                <a:latin typeface="Arial"/>
                <a:ea typeface="Arial"/>
                <a:cs typeface="Arial"/>
                <a:sym typeface="Arial"/>
              </a:rPr>
              <a:t>Scoutinglandgoed</a:t>
            </a:r>
            <a:r>
              <a:rPr kumimoji="0" lang="nl-NL" sz="1800" b="0" i="0" u="none" strike="noStrike" cap="none" spc="0" normalizeH="0" dirty="0" smtClean="0">
                <a:ln>
                  <a:noFill/>
                </a:ln>
                <a:solidFill>
                  <a:schemeClr val="tx1"/>
                </a:solidFill>
                <a:effectLst/>
                <a:uFillTx/>
                <a:latin typeface="Arial"/>
                <a:ea typeface="Arial"/>
                <a:cs typeface="Arial"/>
                <a:sym typeface="Arial"/>
              </a:rPr>
              <a:t> </a:t>
            </a:r>
            <a:r>
              <a:rPr kumimoji="0" lang="nl-NL" sz="1800" b="0" i="0" u="none" strike="noStrike" cap="none" spc="0" normalizeH="0" baseline="0" dirty="0" smtClean="0">
                <a:ln>
                  <a:noFill/>
                </a:ln>
                <a:solidFill>
                  <a:schemeClr val="tx1"/>
                </a:solidFill>
                <a:effectLst/>
                <a:uFillTx/>
                <a:latin typeface="Arial"/>
                <a:ea typeface="Arial"/>
                <a:cs typeface="Arial"/>
                <a:sym typeface="Arial"/>
              </a:rPr>
              <a:t>B.V.</a:t>
            </a:r>
            <a:endParaRPr kumimoji="0" lang="nl-NL" sz="1800" b="0" i="0" u="none" strike="noStrike" cap="none" spc="0" normalizeH="0" baseline="0" dirty="0">
              <a:ln>
                <a:noFill/>
              </a:ln>
              <a:solidFill>
                <a:schemeClr val="tx1"/>
              </a:solidFill>
              <a:effectLst/>
              <a:uFillTx/>
              <a:latin typeface="Arial"/>
              <a:ea typeface="Arial"/>
              <a:cs typeface="Arial"/>
              <a:sym typeface="Arial"/>
            </a:endParaRPr>
          </a:p>
        </p:txBody>
      </p:sp>
      <p:sp>
        <p:nvSpPr>
          <p:cNvPr id="6" name="Oval 5"/>
          <p:cNvSpPr/>
          <p:nvPr/>
        </p:nvSpPr>
        <p:spPr>
          <a:xfrm>
            <a:off x="5257800" y="3048000"/>
            <a:ext cx="3124200" cy="908861"/>
          </a:xfrm>
          <a:prstGeom prst="ellipse">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25400" cap="flat">
            <a:solidFill>
              <a:schemeClr val="accent1"/>
            </a:solid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dirty="0" smtClean="0">
                <a:ln>
                  <a:noFill/>
                </a:ln>
                <a:solidFill>
                  <a:schemeClr val="tx1"/>
                </a:solidFill>
                <a:effectLst/>
                <a:uFillTx/>
                <a:latin typeface="Arial"/>
                <a:ea typeface="Arial"/>
                <a:cs typeface="Arial"/>
                <a:sym typeface="Arial"/>
              </a:rPr>
              <a:t>Vereniging Scouting</a:t>
            </a:r>
            <a:r>
              <a:rPr kumimoji="0" lang="nl-NL" sz="1800" b="0" i="0" u="none" strike="noStrike" cap="none" spc="0" normalizeH="0" dirty="0" smtClean="0">
                <a:ln>
                  <a:noFill/>
                </a:ln>
                <a:solidFill>
                  <a:schemeClr val="tx1"/>
                </a:solidFill>
                <a:effectLst/>
                <a:uFillTx/>
                <a:latin typeface="Arial"/>
                <a:ea typeface="Arial"/>
                <a:cs typeface="Arial"/>
                <a:sym typeface="Arial"/>
              </a:rPr>
              <a:t> Nederland</a:t>
            </a:r>
            <a:endParaRPr kumimoji="0" lang="nl-NL" sz="1800" b="0" i="0" u="none" strike="noStrike" cap="none" spc="0" normalizeH="0" baseline="0" dirty="0">
              <a:ln>
                <a:noFill/>
              </a:ln>
              <a:solidFill>
                <a:schemeClr val="tx1"/>
              </a:solidFill>
              <a:effectLst/>
              <a:uFillTx/>
              <a:latin typeface="Arial"/>
              <a:ea typeface="Arial"/>
              <a:cs typeface="Arial"/>
              <a:sym typeface="Arial"/>
            </a:endParaRPr>
          </a:p>
        </p:txBody>
      </p:sp>
      <p:sp>
        <p:nvSpPr>
          <p:cNvPr id="7" name="Oval 6"/>
          <p:cNvSpPr/>
          <p:nvPr/>
        </p:nvSpPr>
        <p:spPr>
          <a:xfrm>
            <a:off x="762000" y="3048000"/>
            <a:ext cx="3124200" cy="908861"/>
          </a:xfrm>
          <a:prstGeom prst="ellipse">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25400" cap="flat">
            <a:solidFill>
              <a:schemeClr val="accent1"/>
            </a:solid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dirty="0" smtClean="0">
                <a:ln>
                  <a:noFill/>
                </a:ln>
                <a:solidFill>
                  <a:schemeClr val="tx1"/>
                </a:solidFill>
                <a:effectLst/>
                <a:uFillTx/>
                <a:latin typeface="Arial"/>
                <a:ea typeface="Arial"/>
                <a:cs typeface="Arial"/>
                <a:sym typeface="Arial"/>
              </a:rPr>
              <a:t>Scouting Nederland Fonds</a:t>
            </a:r>
            <a:endParaRPr kumimoji="0" lang="nl-NL" sz="1800" b="0" i="0" u="none" strike="noStrike" cap="none" spc="0" normalizeH="0" baseline="0" dirty="0">
              <a:ln>
                <a:noFill/>
              </a:ln>
              <a:solidFill>
                <a:schemeClr val="tx1"/>
              </a:solidFill>
              <a:effectLst/>
              <a:uFillTx/>
              <a:latin typeface="Arial"/>
              <a:ea typeface="Arial"/>
              <a:cs typeface="Arial"/>
              <a:sym typeface="Arial"/>
            </a:endParaRPr>
          </a:p>
        </p:txBody>
      </p:sp>
      <p:cxnSp>
        <p:nvCxnSpPr>
          <p:cNvPr id="10" name="Straight Arrow Connector 9"/>
          <p:cNvCxnSpPr>
            <a:stCxn id="7" idx="0"/>
          </p:cNvCxnSpPr>
          <p:nvPr/>
        </p:nvCxnSpPr>
        <p:spPr>
          <a:xfrm flipV="1">
            <a:off x="2324100" y="1919365"/>
            <a:ext cx="0" cy="1128635"/>
          </a:xfrm>
          <a:prstGeom prst="straightConnector1">
            <a:avLst/>
          </a:prstGeom>
          <a:noFill/>
          <a:ln w="25400" cap="flat">
            <a:solidFill>
              <a:schemeClr val="accent1"/>
            </a:solidFill>
            <a:prstDash val="solid"/>
            <a:bevel/>
            <a:tailEnd type="arrow"/>
          </a:ln>
          <a:effectLst>
            <a:outerShdw blurRad="38100" dist="20000" dir="5400000" rotWithShape="0">
              <a:schemeClr val="accent4">
                <a:alpha val="38000"/>
              </a:schemeClr>
            </a:outerShdw>
          </a:effectLst>
          <a:sp3d/>
        </p:spPr>
        <p:style>
          <a:lnRef idx="0">
            <a:scrgbClr r="0" g="0" b="0"/>
          </a:lnRef>
          <a:fillRef idx="0">
            <a:scrgbClr r="0" g="0" b="0"/>
          </a:fillRef>
          <a:effectRef idx="0">
            <a:scrgbClr r="0" g="0" b="0"/>
          </a:effectRef>
          <a:fontRef idx="none"/>
        </p:style>
      </p:cxnSp>
      <p:cxnSp>
        <p:nvCxnSpPr>
          <p:cNvPr id="12" name="Straight Arrow Connector 11"/>
          <p:cNvCxnSpPr/>
          <p:nvPr/>
        </p:nvCxnSpPr>
        <p:spPr>
          <a:xfrm flipH="1" flipV="1">
            <a:off x="2971800" y="1919365"/>
            <a:ext cx="3581400" cy="1168483"/>
          </a:xfrm>
          <a:prstGeom prst="straightConnector1">
            <a:avLst/>
          </a:prstGeom>
          <a:noFill/>
          <a:ln w="25400" cap="flat">
            <a:solidFill>
              <a:schemeClr val="accent1"/>
            </a:solidFill>
            <a:prstDash val="solid"/>
            <a:bevel/>
            <a:tailEnd type="arrow"/>
          </a:ln>
          <a:effectLst>
            <a:outerShdw blurRad="38100" dist="20000" dir="5400000" rotWithShape="0">
              <a:schemeClr val="accent4">
                <a:alpha val="38000"/>
              </a:schemeClr>
            </a:outerShdw>
          </a:effectLst>
          <a:sp3d/>
        </p:spPr>
        <p:style>
          <a:lnRef idx="0">
            <a:scrgbClr r="0" g="0" b="0"/>
          </a:lnRef>
          <a:fillRef idx="0">
            <a:scrgbClr r="0" g="0" b="0"/>
          </a:fillRef>
          <a:effectRef idx="0">
            <a:scrgbClr r="0" g="0" b="0"/>
          </a:effectRef>
          <a:fontRef idx="none"/>
        </p:style>
      </p:cxnSp>
      <p:sp>
        <p:nvSpPr>
          <p:cNvPr id="13" name="TextBox 12"/>
          <p:cNvSpPr txBox="1"/>
          <p:nvPr/>
        </p:nvSpPr>
        <p:spPr>
          <a:xfrm>
            <a:off x="762000" y="3962400"/>
            <a:ext cx="3325588" cy="25237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dirty="0" smtClean="0">
                <a:ln>
                  <a:noFill/>
                </a:ln>
                <a:solidFill>
                  <a:schemeClr val="accent4"/>
                </a:solidFill>
                <a:effectLst/>
                <a:uFillTx/>
                <a:latin typeface="Arial"/>
                <a:ea typeface="Arial"/>
                <a:cs typeface="Arial"/>
                <a:sym typeface="Arial"/>
              </a:rPr>
              <a:t>- </a:t>
            </a:r>
            <a:r>
              <a:rPr kumimoji="0" lang="nl-NL" sz="2000" b="0" i="0" u="none" strike="noStrike" cap="none" spc="0" normalizeH="0" baseline="0" dirty="0" smtClean="0">
                <a:ln>
                  <a:noFill/>
                </a:ln>
                <a:solidFill>
                  <a:schemeClr val="accent4"/>
                </a:solidFill>
                <a:effectLst/>
                <a:uFillTx/>
                <a:latin typeface="Arial"/>
                <a:ea typeface="Arial"/>
                <a:cs typeface="Arial"/>
                <a:sym typeface="Arial"/>
              </a:rPr>
              <a:t>aandeelhouder (50%)</a:t>
            </a:r>
          </a:p>
          <a:p>
            <a:pPr marL="0" marR="0" indent="0" algn="l" defTabSz="914400" rtl="0" fontAlgn="auto" latinLnBrk="0" hangingPunct="0">
              <a:lnSpc>
                <a:spcPct val="100000"/>
              </a:lnSpc>
              <a:spcBef>
                <a:spcPts val="0"/>
              </a:spcBef>
              <a:spcAft>
                <a:spcPts val="0"/>
              </a:spcAft>
              <a:buClrTx/>
              <a:buSzTx/>
              <a:buFontTx/>
              <a:buChar char="-"/>
              <a:tabLst/>
            </a:pPr>
            <a:r>
              <a:rPr lang="nl-NL" sz="2000" dirty="0" smtClean="0"/>
              <a:t> deelneming 600.000 euro </a:t>
            </a:r>
          </a:p>
          <a:p>
            <a:pPr marL="0" marR="0" indent="0" algn="l" defTabSz="914400" rtl="0" fontAlgn="auto" latinLnBrk="0" hangingPunct="0">
              <a:lnSpc>
                <a:spcPct val="100000"/>
              </a:lnSpc>
              <a:spcBef>
                <a:spcPts val="0"/>
              </a:spcBef>
              <a:spcAft>
                <a:spcPts val="0"/>
              </a:spcAft>
              <a:buClrTx/>
              <a:buSzTx/>
              <a:buFontTx/>
              <a:buChar char="-"/>
              <a:tabLst/>
            </a:pPr>
            <a:r>
              <a:rPr lang="nl-NL" sz="2000" dirty="0" smtClean="0"/>
              <a:t> agio 47.237 euro</a:t>
            </a:r>
          </a:p>
          <a:p>
            <a:pPr marL="0" marR="0" indent="0" algn="l" defTabSz="914400" rtl="0" fontAlgn="auto" latinLnBrk="0" hangingPunct="0">
              <a:lnSpc>
                <a:spcPct val="100000"/>
              </a:lnSpc>
              <a:spcBef>
                <a:spcPts val="0"/>
              </a:spcBef>
              <a:spcAft>
                <a:spcPts val="0"/>
              </a:spcAft>
              <a:buClrTx/>
              <a:buSzTx/>
              <a:buFontTx/>
              <a:buChar char="-"/>
              <a:tabLst/>
            </a:pPr>
            <a:endParaRPr kumimoji="0" lang="nl-NL" sz="2000" b="0" i="0" u="none" strike="noStrike" cap="none" spc="0" normalizeH="0" baseline="0" dirty="0" smtClean="0">
              <a:ln>
                <a:noFill/>
              </a:ln>
              <a:solidFill>
                <a:schemeClr val="accent4"/>
              </a:solidFill>
              <a:effectLst/>
              <a:uFillTx/>
              <a:latin typeface="Arial"/>
              <a:ea typeface="Arial"/>
              <a:cs typeface="Arial"/>
              <a:sym typeface="Arial"/>
            </a:endParaRPr>
          </a:p>
          <a:p>
            <a:pPr>
              <a:buFontTx/>
              <a:buChar char="-"/>
            </a:pPr>
            <a:r>
              <a:rPr lang="nl-NL" sz="2000" dirty="0" smtClean="0"/>
              <a:t> hypotheek 1,8 miljoen euro</a:t>
            </a:r>
          </a:p>
          <a:p>
            <a:pPr lvl="1" indent="0"/>
            <a:r>
              <a:rPr lang="nl-NL" sz="2000" dirty="0" smtClean="0"/>
              <a:t>   * rente: 3%</a:t>
            </a:r>
          </a:p>
          <a:p>
            <a:pPr lvl="1" indent="0"/>
            <a:r>
              <a:rPr lang="nl-NL" sz="2000" dirty="0" smtClean="0"/>
              <a:t>   * aflossing in 25 jaar</a:t>
            </a:r>
          </a:p>
          <a:p>
            <a:pPr marL="0" marR="0" indent="0" algn="l" defTabSz="914400" rtl="0" fontAlgn="auto" latinLnBrk="0" hangingPunct="0">
              <a:lnSpc>
                <a:spcPct val="100000"/>
              </a:lnSpc>
              <a:spcBef>
                <a:spcPts val="0"/>
              </a:spcBef>
              <a:spcAft>
                <a:spcPts val="0"/>
              </a:spcAft>
              <a:buClrTx/>
              <a:buSzTx/>
              <a:buFontTx/>
              <a:buChar char="-"/>
              <a:tabLst/>
            </a:pPr>
            <a:endParaRPr kumimoji="0" lang="nl-NL" sz="1800" b="0" i="0" u="none" strike="noStrike" cap="none" spc="0" normalizeH="0" baseline="0" dirty="0">
              <a:ln>
                <a:noFill/>
              </a:ln>
              <a:solidFill>
                <a:schemeClr val="accent4"/>
              </a:solidFill>
              <a:effectLst/>
              <a:uFillTx/>
              <a:latin typeface="Arial"/>
              <a:ea typeface="Arial"/>
              <a:cs typeface="Arial"/>
              <a:sym typeface="Arial"/>
            </a:endParaRPr>
          </a:p>
        </p:txBody>
      </p:sp>
      <p:sp>
        <p:nvSpPr>
          <p:cNvPr id="14" name="TextBox 13"/>
          <p:cNvSpPr txBox="1"/>
          <p:nvPr/>
        </p:nvSpPr>
        <p:spPr>
          <a:xfrm>
            <a:off x="5257800" y="3962400"/>
            <a:ext cx="3226202" cy="1292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nl-NL" sz="2000" dirty="0" smtClean="0"/>
              <a:t>- a</a:t>
            </a:r>
            <a:r>
              <a:rPr kumimoji="0" lang="nl-NL" sz="2000" b="0" i="0" u="none" strike="noStrike" cap="none" spc="0" normalizeH="0" baseline="0" dirty="0" smtClean="0">
                <a:ln>
                  <a:noFill/>
                </a:ln>
                <a:solidFill>
                  <a:schemeClr val="accent4"/>
                </a:solidFill>
                <a:effectLst/>
                <a:uFillTx/>
                <a:latin typeface="Arial"/>
                <a:ea typeface="Arial"/>
                <a:cs typeface="Arial"/>
                <a:sym typeface="Arial"/>
              </a:rPr>
              <a:t>andeelhouder (50%)</a:t>
            </a:r>
          </a:p>
          <a:p>
            <a:pPr marL="0" marR="0" indent="0" algn="l" defTabSz="914400" rtl="0" fontAlgn="auto" latinLnBrk="0" hangingPunct="0">
              <a:lnSpc>
                <a:spcPct val="100000"/>
              </a:lnSpc>
              <a:spcBef>
                <a:spcPts val="0"/>
              </a:spcBef>
              <a:spcAft>
                <a:spcPts val="0"/>
              </a:spcAft>
              <a:buClrTx/>
              <a:buSzTx/>
              <a:buFontTx/>
              <a:buChar char="-"/>
              <a:tabLst/>
            </a:pPr>
            <a:r>
              <a:rPr lang="nl-NL" sz="2000" dirty="0" smtClean="0"/>
              <a:t> deelneming 600.000 euro </a:t>
            </a:r>
          </a:p>
          <a:p>
            <a:pPr>
              <a:buFontTx/>
              <a:buChar char="-"/>
            </a:pPr>
            <a:r>
              <a:rPr lang="nl-NL" sz="2000" dirty="0" smtClean="0"/>
              <a:t> agio 26.133 euro</a:t>
            </a:r>
          </a:p>
          <a:p>
            <a:pPr marL="0" marR="0" indent="0" algn="l" defTabSz="914400" rtl="0" fontAlgn="auto" latinLnBrk="0" hangingPunct="0">
              <a:lnSpc>
                <a:spcPct val="100000"/>
              </a:lnSpc>
              <a:spcBef>
                <a:spcPts val="0"/>
              </a:spcBef>
              <a:spcAft>
                <a:spcPts val="0"/>
              </a:spcAft>
              <a:buClrTx/>
              <a:buSzTx/>
              <a:buFontTx/>
              <a:buChar char="-"/>
              <a:tabLst/>
            </a:pPr>
            <a:endParaRPr kumimoji="0" lang="nl-NL" sz="1800" b="0" i="0" u="none" strike="noStrike" cap="none" spc="0" normalizeH="0" baseline="0" dirty="0">
              <a:ln>
                <a:noFill/>
              </a:ln>
              <a:solidFill>
                <a:schemeClr val="accent4"/>
              </a:solidFill>
              <a:effectLst/>
              <a:uFillTx/>
              <a:latin typeface="Arial"/>
              <a:ea typeface="Arial"/>
              <a:cs typeface="Arial"/>
              <a:sym typeface="Arial"/>
            </a:endParaRPr>
          </a:p>
        </p:txBody>
      </p:sp>
      <p:sp>
        <p:nvSpPr>
          <p:cNvPr id="27" name="Rectangle 26"/>
          <p:cNvSpPr/>
          <p:nvPr/>
        </p:nvSpPr>
        <p:spPr>
          <a:xfrm>
            <a:off x="4495800" y="1447800"/>
            <a:ext cx="4648200" cy="1292662"/>
          </a:xfrm>
          <a:prstGeom prst="rect">
            <a:avLst/>
          </a:prstGeom>
        </p:spPr>
        <p:txBody>
          <a:bodyPr wrap="square">
            <a:spAutoFit/>
          </a:bodyPr>
          <a:lstStyle/>
          <a:p>
            <a:r>
              <a:rPr lang="nl-NL" sz="2000" dirty="0" smtClean="0"/>
              <a:t>- opgericht in 2015</a:t>
            </a:r>
          </a:p>
          <a:p>
            <a:r>
              <a:rPr lang="nl-NL" sz="2000" dirty="0" smtClean="0"/>
              <a:t>- doel: beheer en exploitatie landgoed</a:t>
            </a:r>
          </a:p>
          <a:p>
            <a:r>
              <a:rPr lang="nl-NL" sz="2000" dirty="0" smtClean="0"/>
              <a:t>- pachtovereenkomst SBB: 30 jaar</a:t>
            </a:r>
          </a:p>
          <a:p>
            <a:endParaRPr lang="nl-NL" dirty="0"/>
          </a:p>
        </p:txBody>
      </p:sp>
    </p:spTree>
    <p:extLst>
      <p:ext uri="{BB962C8B-B14F-4D97-AF65-F5344CB8AC3E}">
        <p14:creationId xmlns:p14="http://schemas.microsoft.com/office/powerpoint/2010/main" val="206982953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a:t>
            </a:fld>
            <a:endParaRPr/>
          </a:p>
        </p:txBody>
      </p:sp>
      <p:sp>
        <p:nvSpPr>
          <p:cNvPr id="56" name="Shape 56"/>
          <p:cNvSpPr>
            <a:spLocks noGrp="1"/>
          </p:cNvSpPr>
          <p:nvPr>
            <p:ph type="body" sz="half" idx="4294967295"/>
          </p:nvPr>
        </p:nvSpPr>
        <p:spPr>
          <a:xfrm>
            <a:off x="528682" y="1400018"/>
            <a:ext cx="8386718" cy="4571008"/>
          </a:xfrm>
          <a:prstGeom prst="rect">
            <a:avLst/>
          </a:prstGeom>
        </p:spPr>
        <p:txBody>
          <a:bodyPr lIns="50800" tIns="50800" rIns="50800" bIns="50800">
            <a:normAutofit fontScale="62500" lnSpcReduction="20000"/>
          </a:bodyPr>
          <a:lstStyle/>
          <a:p>
            <a:pPr marL="514350" lvl="0" indent="-514350">
              <a:spcBef>
                <a:spcPts val="0"/>
              </a:spcBef>
              <a:buNone/>
            </a:pPr>
            <a:r>
              <a:rPr lang="nl-NL" b="1" dirty="0" smtClean="0"/>
              <a:t>De ontwikkeling is ingedeeld in vier deelprojecten:</a:t>
            </a:r>
          </a:p>
          <a:p>
            <a:pPr marL="514350" lvl="0" indent="-514350">
              <a:spcBef>
                <a:spcPts val="0"/>
              </a:spcBef>
              <a:buNone/>
            </a:pPr>
            <a:endParaRPr lang="nl-NL" dirty="0" smtClean="0"/>
          </a:p>
          <a:p>
            <a:pPr marL="514350" lvl="0" indent="-514350">
              <a:spcBef>
                <a:spcPts val="0"/>
              </a:spcBef>
              <a:buFont typeface="+mj-lt"/>
              <a:buAutoNum type="alphaUcPeriod"/>
            </a:pPr>
            <a:r>
              <a:rPr lang="nl-NL" dirty="0" smtClean="0"/>
              <a:t>Inrichting van de terreinen om kampeeractiviteiten en evenementen mogelijk te maken, inclusief landschappelijke inrichting, de aanleg van onder andere wegen, nutsvoorzieningen, aanmeermogelijkheden langs de oever, vaste sanitaire voorzieningen en aansluitpunten voor tijdelijke voorzieningen en een opstal voor het beheer van het groepskampeerterrein;</a:t>
            </a:r>
          </a:p>
          <a:p>
            <a:pPr marL="514350" lvl="0" indent="-514350">
              <a:spcBef>
                <a:spcPts val="0"/>
              </a:spcBef>
              <a:buFont typeface="+mj-lt"/>
              <a:buAutoNum type="alphaUcPeriod"/>
            </a:pPr>
            <a:endParaRPr lang="nl-NL" dirty="0" smtClean="0"/>
          </a:p>
          <a:p>
            <a:pPr marL="514350" lvl="0" indent="-514350">
              <a:spcBef>
                <a:spcPts val="0"/>
              </a:spcBef>
              <a:buFont typeface="+mj-lt"/>
              <a:buAutoNum type="alphaUcPeriod"/>
            </a:pPr>
            <a:r>
              <a:rPr lang="nl-NL" dirty="0" smtClean="0"/>
              <a:t>Realisatie van een magazijn voor de opslag van materialen van de Vereniging Scouting Nederland;</a:t>
            </a:r>
          </a:p>
          <a:p>
            <a:pPr marL="514350" lvl="0" indent="-514350">
              <a:spcBef>
                <a:spcPts val="0"/>
              </a:spcBef>
              <a:buFont typeface="+mj-lt"/>
              <a:buAutoNum type="alphaUcPeriod"/>
            </a:pPr>
            <a:endParaRPr lang="nl-NL" dirty="0" smtClean="0"/>
          </a:p>
          <a:p>
            <a:pPr marL="514350" lvl="0" indent="-514350">
              <a:spcBef>
                <a:spcPts val="0"/>
              </a:spcBef>
              <a:buFont typeface="+mj-lt"/>
              <a:buAutoNum type="alphaUcPeriod"/>
            </a:pPr>
            <a:r>
              <a:rPr lang="nl-NL" dirty="0" smtClean="0"/>
              <a:t>Realisatie van een verblijfsaccommodatie (met een maximum van 100 bedden) voor overnachtingsactiviteiten door leden en niet-leden en bijvoorbeeld voor het geven van trainingen;</a:t>
            </a:r>
          </a:p>
          <a:p>
            <a:pPr marL="514350" lvl="0" indent="-514350">
              <a:spcBef>
                <a:spcPts val="0"/>
              </a:spcBef>
              <a:buFont typeface="+mj-lt"/>
              <a:buAutoNum type="alphaUcPeriod"/>
            </a:pPr>
            <a:endParaRPr lang="nl-NL" dirty="0" smtClean="0"/>
          </a:p>
          <a:p>
            <a:pPr marL="514350" lvl="0" indent="-514350">
              <a:spcBef>
                <a:spcPts val="0"/>
              </a:spcBef>
              <a:buFont typeface="+mj-lt"/>
              <a:buAutoNum type="alphaUcPeriod"/>
            </a:pPr>
            <a:r>
              <a:rPr lang="nl-NL" dirty="0" smtClean="0"/>
              <a:t>Realisatie van kantoorfaciliteiten, museum en ScoutShop.</a:t>
            </a:r>
          </a:p>
        </p:txBody>
      </p:sp>
      <p:sp>
        <p:nvSpPr>
          <p:cNvPr id="57" name="Shape 57"/>
          <p:cNvSpPr>
            <a:spLocks noGrp="1"/>
          </p:cNvSpPr>
          <p:nvPr>
            <p:ph type="title" idx="4294967295"/>
          </p:nvPr>
        </p:nvSpPr>
        <p:spPr>
          <a:xfrm>
            <a:off x="533400" y="228599"/>
            <a:ext cx="8229600" cy="1143001"/>
          </a:xfrm>
          <a:prstGeom prst="rect">
            <a:avLst/>
          </a:prstGeom>
        </p:spPr>
        <p:txBody>
          <a:bodyPr>
            <a:normAutofit/>
          </a:bodyPr>
          <a:lstStyle>
            <a:lvl1pPr>
              <a:defRPr sz="3200"/>
            </a:lvl1pPr>
          </a:lstStyle>
          <a:p>
            <a:r>
              <a:rPr lang="nl-NL" dirty="0" smtClean="0"/>
              <a:t>Besluit landelijke laad juni 2014</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5</a:t>
            </a:fld>
            <a:endParaRPr/>
          </a:p>
        </p:txBody>
      </p:sp>
      <p:sp>
        <p:nvSpPr>
          <p:cNvPr id="71" name="Shape 71"/>
          <p:cNvSpPr>
            <a:spLocks noGrp="1"/>
          </p:cNvSpPr>
          <p:nvPr>
            <p:ph type="body" idx="4294967295"/>
          </p:nvPr>
        </p:nvSpPr>
        <p:spPr>
          <a:xfrm>
            <a:off x="504825" y="1219200"/>
            <a:ext cx="8686800" cy="4724400"/>
          </a:xfrm>
          <a:prstGeom prst="rect">
            <a:avLst/>
          </a:prstGeom>
        </p:spPr>
        <p:txBody>
          <a:bodyPr lIns="50800" tIns="50800" rIns="50800" bIns="50800" anchor="ctr">
            <a:noAutofit/>
          </a:bodyPr>
          <a:lstStyle/>
          <a:p>
            <a:pPr marL="0" indent="0">
              <a:spcBef>
                <a:spcPts val="0"/>
              </a:spcBef>
              <a:buNone/>
            </a:pPr>
            <a:r>
              <a:rPr lang="nl-NL" sz="2000" b="1" dirty="0" smtClean="0"/>
              <a:t>Deelproject A - gerealiseerd:</a:t>
            </a:r>
          </a:p>
          <a:p>
            <a:pPr>
              <a:spcBef>
                <a:spcPts val="0"/>
              </a:spcBef>
              <a:buFont typeface="Arial" panose="020B0604020202020204" pitchFamily="34" charset="0"/>
              <a:buChar char="•"/>
            </a:pPr>
            <a:r>
              <a:rPr lang="nl-NL" sz="2000" dirty="0" smtClean="0"/>
              <a:t>terreininrichting voor kamperen en evenementen (paden, velden, nutsvoorzieningen)</a:t>
            </a:r>
          </a:p>
          <a:p>
            <a:pPr>
              <a:spcBef>
                <a:spcPts val="0"/>
              </a:spcBef>
              <a:buFont typeface="Arial" panose="020B0604020202020204" pitchFamily="34" charset="0"/>
              <a:buChar char="•"/>
            </a:pPr>
            <a:r>
              <a:rPr lang="nl-NL" sz="2000" dirty="0" smtClean="0"/>
              <a:t>aanmeermogelijkheden / steiger</a:t>
            </a:r>
          </a:p>
          <a:p>
            <a:pPr>
              <a:spcBef>
                <a:spcPts val="0"/>
              </a:spcBef>
              <a:buFont typeface="Arial" panose="020B0604020202020204" pitchFamily="34" charset="0"/>
              <a:buChar char="•"/>
            </a:pPr>
            <a:r>
              <a:rPr lang="nl-NL" sz="2000" dirty="0" smtClean="0"/>
              <a:t>vaste sanitaire voorzieningen (binnendijks)</a:t>
            </a:r>
          </a:p>
          <a:p>
            <a:pPr>
              <a:spcBef>
                <a:spcPts val="0"/>
              </a:spcBef>
              <a:buFont typeface="Arial" panose="020B0604020202020204" pitchFamily="34" charset="0"/>
              <a:buChar char="•"/>
            </a:pPr>
            <a:r>
              <a:rPr lang="nl-NL" sz="2000" dirty="0" smtClean="0"/>
              <a:t>aansluitpunten voor tijdelijke voorzieningen</a:t>
            </a:r>
          </a:p>
          <a:p>
            <a:pPr marL="514350" lvl="0" indent="-514350">
              <a:spcBef>
                <a:spcPts val="0"/>
              </a:spcBef>
              <a:buNone/>
            </a:pPr>
            <a:endParaRPr lang="nl-NL" sz="2000" dirty="0" smtClean="0"/>
          </a:p>
          <a:p>
            <a:pPr marL="514350" lvl="0" indent="-514350">
              <a:spcBef>
                <a:spcPts val="0"/>
              </a:spcBef>
              <a:buNone/>
            </a:pPr>
            <a:r>
              <a:rPr lang="nl-NL" sz="2000" b="1" dirty="0" smtClean="0"/>
              <a:t>Deelproject A - tijdelijk gerealiseerd:</a:t>
            </a:r>
          </a:p>
          <a:p>
            <a:pPr>
              <a:spcBef>
                <a:spcPts val="0"/>
              </a:spcBef>
              <a:buFont typeface="Arial" panose="020B0604020202020204" pitchFamily="34" charset="0"/>
              <a:buChar char="•"/>
            </a:pPr>
            <a:r>
              <a:rPr lang="nl-NL" sz="2000" dirty="0"/>
              <a:t>opstal voor beheer van groepskampeerterrein</a:t>
            </a:r>
          </a:p>
          <a:p>
            <a:pPr>
              <a:spcBef>
                <a:spcPts val="0"/>
              </a:spcBef>
              <a:buFont typeface="Arial" panose="020B0604020202020204" pitchFamily="34" charset="0"/>
              <a:buChar char="•"/>
            </a:pPr>
            <a:r>
              <a:rPr lang="nl-NL" sz="2000" dirty="0"/>
              <a:t>sanitaire voorzieningen (buitendijks)</a:t>
            </a:r>
          </a:p>
          <a:p>
            <a:pPr marL="514350" indent="-514350">
              <a:spcBef>
                <a:spcPts val="0"/>
              </a:spcBef>
              <a:buNone/>
            </a:pPr>
            <a:endParaRPr lang="nl-NL" sz="2000" dirty="0" smtClean="0"/>
          </a:p>
          <a:p>
            <a:pPr marL="514350" indent="-514350">
              <a:spcBef>
                <a:spcPts val="0"/>
              </a:spcBef>
              <a:buNone/>
            </a:pPr>
            <a:r>
              <a:rPr lang="nl-NL" sz="2000" b="1" dirty="0" smtClean="0"/>
              <a:t>Deelproject B - gerealiseerd:</a:t>
            </a:r>
          </a:p>
          <a:p>
            <a:pPr>
              <a:spcBef>
                <a:spcPts val="0"/>
              </a:spcBef>
              <a:buFont typeface="Arial" panose="020B0604020202020204" pitchFamily="34" charset="0"/>
              <a:buChar char="•"/>
            </a:pPr>
            <a:r>
              <a:rPr lang="nl-NL" sz="2000" dirty="0"/>
              <a:t>verkoop magazijn Lelystad</a:t>
            </a:r>
          </a:p>
          <a:p>
            <a:pPr>
              <a:spcBef>
                <a:spcPts val="0"/>
              </a:spcBef>
              <a:buFont typeface="Arial" panose="020B0604020202020204" pitchFamily="34" charset="0"/>
              <a:buChar char="•"/>
            </a:pPr>
            <a:r>
              <a:rPr lang="nl-NL" sz="2000" dirty="0"/>
              <a:t>(tijdelijke) huur van het magazijn</a:t>
            </a:r>
          </a:p>
        </p:txBody>
      </p:sp>
      <p:sp>
        <p:nvSpPr>
          <p:cNvPr id="72" name="Shape 72"/>
          <p:cNvSpPr>
            <a:spLocks noGrp="1"/>
          </p:cNvSpPr>
          <p:nvPr>
            <p:ph type="title" idx="4294967295"/>
          </p:nvPr>
        </p:nvSpPr>
        <p:spPr>
          <a:xfrm>
            <a:off x="457200" y="228600"/>
            <a:ext cx="8229600" cy="1143001"/>
          </a:xfrm>
          <a:prstGeom prst="rect">
            <a:avLst/>
          </a:prstGeom>
        </p:spPr>
        <p:txBody>
          <a:bodyPr>
            <a:normAutofit/>
          </a:bodyPr>
          <a:lstStyle>
            <a:lvl1pPr>
              <a:defRPr sz="3200"/>
            </a:lvl1pPr>
          </a:lstStyle>
          <a:p>
            <a:r>
              <a:rPr lang="nl-NL" dirty="0" smtClean="0"/>
              <a:t>Stand van zaken december 2017 (1/3)</a:t>
            </a: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6</a:t>
            </a:fld>
            <a:endParaRPr/>
          </a:p>
        </p:txBody>
      </p:sp>
      <p:sp>
        <p:nvSpPr>
          <p:cNvPr id="71" name="Shape 71"/>
          <p:cNvSpPr>
            <a:spLocks noGrp="1"/>
          </p:cNvSpPr>
          <p:nvPr>
            <p:ph type="body" idx="4294967295"/>
          </p:nvPr>
        </p:nvSpPr>
        <p:spPr>
          <a:xfrm>
            <a:off x="495300" y="1295400"/>
            <a:ext cx="8686800" cy="2133600"/>
          </a:xfrm>
          <a:prstGeom prst="rect">
            <a:avLst/>
          </a:prstGeom>
        </p:spPr>
        <p:txBody>
          <a:bodyPr lIns="50800" tIns="50800" rIns="50800" bIns="50800" anchor="ctr">
            <a:normAutofit/>
          </a:bodyPr>
          <a:lstStyle/>
          <a:p>
            <a:pPr marL="514350" indent="-514350">
              <a:spcBef>
                <a:spcPts val="0"/>
              </a:spcBef>
              <a:buNone/>
            </a:pPr>
            <a:r>
              <a:rPr lang="nl-NL" sz="2000" b="1" dirty="0" smtClean="0"/>
              <a:t>Nog niet gerealiseerd:</a:t>
            </a:r>
          </a:p>
          <a:p>
            <a:pPr>
              <a:spcBef>
                <a:spcPts val="0"/>
              </a:spcBef>
              <a:buFont typeface="Arial" panose="020B0604020202020204" pitchFamily="34" charset="0"/>
              <a:buChar char="•"/>
            </a:pPr>
            <a:r>
              <a:rPr lang="nl-NL" sz="2000" dirty="0" smtClean="0"/>
              <a:t>permanente </a:t>
            </a:r>
            <a:r>
              <a:rPr lang="nl-NL" sz="2000" dirty="0"/>
              <a:t>beheerdersgebouw (deelproject A</a:t>
            </a:r>
            <a:r>
              <a:rPr lang="nl-NL" sz="2000" dirty="0" smtClean="0"/>
              <a:t>)</a:t>
            </a:r>
            <a:endParaRPr lang="nl-NL" sz="2000" dirty="0"/>
          </a:p>
          <a:p>
            <a:pPr>
              <a:spcBef>
                <a:spcPts val="0"/>
              </a:spcBef>
              <a:buFont typeface="Arial" panose="020B0604020202020204" pitchFamily="34" charset="0"/>
              <a:buChar char="•"/>
            </a:pPr>
            <a:r>
              <a:rPr lang="nl-NL" sz="2000" dirty="0"/>
              <a:t>permanente buitendijkse sanitaire voorzieningen (deelproject A</a:t>
            </a:r>
            <a:r>
              <a:rPr lang="nl-NL" sz="2000" dirty="0" smtClean="0"/>
              <a:t>)</a:t>
            </a:r>
            <a:endParaRPr lang="nl-NL" sz="2000" dirty="0"/>
          </a:p>
          <a:p>
            <a:pPr>
              <a:spcBef>
                <a:spcPts val="0"/>
              </a:spcBef>
              <a:buFont typeface="Arial" panose="020B0604020202020204" pitchFamily="34" charset="0"/>
              <a:buChar char="•"/>
            </a:pPr>
            <a:r>
              <a:rPr lang="nl-NL" sz="2000" dirty="0"/>
              <a:t>bouw magazijn (deelproject B</a:t>
            </a:r>
            <a:r>
              <a:rPr lang="nl-NL" sz="2000" dirty="0" smtClean="0"/>
              <a:t>)</a:t>
            </a:r>
            <a:endParaRPr lang="nl-NL" sz="2000" dirty="0"/>
          </a:p>
          <a:p>
            <a:pPr>
              <a:spcBef>
                <a:spcPts val="0"/>
              </a:spcBef>
              <a:buFont typeface="Arial" panose="020B0604020202020204" pitchFamily="34" charset="0"/>
              <a:buChar char="•"/>
            </a:pPr>
            <a:r>
              <a:rPr lang="nl-NL" sz="2000" dirty="0"/>
              <a:t>verblijfsaccomodatie (deelproject C</a:t>
            </a:r>
            <a:r>
              <a:rPr lang="nl-NL" sz="2000" dirty="0" smtClean="0"/>
              <a:t>)</a:t>
            </a:r>
            <a:endParaRPr lang="nl-NL" sz="2000" dirty="0"/>
          </a:p>
          <a:p>
            <a:pPr>
              <a:spcBef>
                <a:spcPts val="0"/>
              </a:spcBef>
              <a:buFont typeface="Arial" panose="020B0604020202020204" pitchFamily="34" charset="0"/>
              <a:buChar char="•"/>
            </a:pPr>
            <a:r>
              <a:rPr lang="nl-NL" sz="2000" dirty="0"/>
              <a:t>kantoor, museum en Scoutshop (deelproject D</a:t>
            </a:r>
            <a:r>
              <a:rPr lang="nl-NL" sz="2000" dirty="0" smtClean="0"/>
              <a:t>)</a:t>
            </a:r>
            <a:endParaRPr lang="nl-NL" sz="2000" dirty="0"/>
          </a:p>
        </p:txBody>
      </p:sp>
      <p:sp>
        <p:nvSpPr>
          <p:cNvPr id="72" name="Shape 72"/>
          <p:cNvSpPr>
            <a:spLocks noGrp="1"/>
          </p:cNvSpPr>
          <p:nvPr>
            <p:ph type="title" idx="4294967295"/>
          </p:nvPr>
        </p:nvSpPr>
        <p:spPr>
          <a:xfrm>
            <a:off x="457200" y="228600"/>
            <a:ext cx="8229600" cy="1143001"/>
          </a:xfrm>
          <a:prstGeom prst="rect">
            <a:avLst/>
          </a:prstGeom>
        </p:spPr>
        <p:txBody>
          <a:bodyPr>
            <a:normAutofit/>
          </a:bodyPr>
          <a:lstStyle>
            <a:lvl1pPr>
              <a:defRPr sz="3200"/>
            </a:lvl1pPr>
          </a:lstStyle>
          <a:p>
            <a:r>
              <a:rPr lang="nl-NL" dirty="0" smtClean="0"/>
              <a:t>Stand van zaken december 2017 (2/3)</a:t>
            </a:r>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7</a:t>
            </a:fld>
            <a:endParaRPr/>
          </a:p>
        </p:txBody>
      </p:sp>
      <p:sp>
        <p:nvSpPr>
          <p:cNvPr id="72" name="Shape 72"/>
          <p:cNvSpPr>
            <a:spLocks noGrp="1"/>
          </p:cNvSpPr>
          <p:nvPr>
            <p:ph type="title" idx="4294967295"/>
          </p:nvPr>
        </p:nvSpPr>
        <p:spPr>
          <a:xfrm>
            <a:off x="457200" y="284162"/>
            <a:ext cx="8229600" cy="1143001"/>
          </a:xfrm>
          <a:prstGeom prst="rect">
            <a:avLst/>
          </a:prstGeom>
        </p:spPr>
        <p:txBody>
          <a:bodyPr>
            <a:normAutofit/>
          </a:bodyPr>
          <a:lstStyle>
            <a:lvl1pPr>
              <a:defRPr sz="3200"/>
            </a:lvl1pPr>
          </a:lstStyle>
          <a:p>
            <a:r>
              <a:rPr lang="nl-NL" dirty="0" smtClean="0"/>
              <a:t>Inbreng en investeringen</a:t>
            </a:r>
            <a:endParaRPr dirty="0"/>
          </a:p>
        </p:txBody>
      </p:sp>
      <p:graphicFrame>
        <p:nvGraphicFramePr>
          <p:cNvPr id="2" name="Tabel 2">
            <a:extLst>
              <a:ext uri="{FF2B5EF4-FFF2-40B4-BE49-F238E27FC236}">
                <a16:creationId xmlns="" xmlns:a16="http://schemas.microsoft.com/office/drawing/2014/main" id="{1CADAA1B-7608-0F4D-BA49-7D2CB8FFB8D4}"/>
              </a:ext>
            </a:extLst>
          </p:cNvPr>
          <p:cNvGraphicFramePr>
            <a:graphicFrameLocks noGrp="1"/>
          </p:cNvGraphicFramePr>
          <p:nvPr>
            <p:extLst>
              <p:ext uri="{D42A27DB-BD31-4B8C-83A1-F6EECF244321}">
                <p14:modId xmlns:p14="http://schemas.microsoft.com/office/powerpoint/2010/main" val="3928049178"/>
              </p:ext>
            </p:extLst>
          </p:nvPr>
        </p:nvGraphicFramePr>
        <p:xfrm>
          <a:off x="533400" y="1517073"/>
          <a:ext cx="5795818" cy="3359727"/>
        </p:xfrm>
        <a:graphic>
          <a:graphicData uri="http://schemas.openxmlformats.org/drawingml/2006/table">
            <a:tbl>
              <a:tblPr firstRow="1" bandRow="1">
                <a:tableStyleId>{5940675A-B579-460E-94D1-54222C63F5DA}</a:tableStyleId>
              </a:tblPr>
              <a:tblGrid>
                <a:gridCol w="2897909">
                  <a:extLst>
                    <a:ext uri="{9D8B030D-6E8A-4147-A177-3AD203B41FA5}">
                      <a16:colId xmlns="" xmlns:a16="http://schemas.microsoft.com/office/drawing/2014/main" val="916336326"/>
                    </a:ext>
                  </a:extLst>
                </a:gridCol>
                <a:gridCol w="2897909">
                  <a:extLst>
                    <a:ext uri="{9D8B030D-6E8A-4147-A177-3AD203B41FA5}">
                      <a16:colId xmlns="" xmlns:a16="http://schemas.microsoft.com/office/drawing/2014/main" val="2953044505"/>
                    </a:ext>
                  </a:extLst>
                </a:gridCol>
              </a:tblGrid>
              <a:tr h="479961">
                <a:tc>
                  <a:txBody>
                    <a:bodyPr/>
                    <a:lstStyle/>
                    <a:p>
                      <a:r>
                        <a:rPr lang="nl-NL" sz="2000" dirty="0"/>
                        <a:t>Scoutinglandgoed </a:t>
                      </a:r>
                    </a:p>
                  </a:txBody>
                  <a:tcPr/>
                </a:tc>
                <a:tc>
                  <a:txBody>
                    <a:bodyPr/>
                    <a:lstStyle/>
                    <a:p>
                      <a:r>
                        <a:rPr lang="nl-NL" sz="2000" dirty="0"/>
                        <a:t>(€ x 1000)</a:t>
                      </a:r>
                    </a:p>
                  </a:txBody>
                  <a:tcPr/>
                </a:tc>
                <a:extLst>
                  <a:ext uri="{0D108BD9-81ED-4DB2-BD59-A6C34878D82A}">
                    <a16:rowId xmlns="" xmlns:a16="http://schemas.microsoft.com/office/drawing/2014/main" val="3752696640"/>
                  </a:ext>
                </a:extLst>
              </a:tr>
              <a:tr h="479961">
                <a:tc>
                  <a:txBody>
                    <a:bodyPr/>
                    <a:lstStyle/>
                    <a:p>
                      <a:r>
                        <a:rPr lang="nl-NL" sz="2000" dirty="0"/>
                        <a:t>Hypotheek lening SNF</a:t>
                      </a:r>
                    </a:p>
                  </a:txBody>
                  <a:tcPr/>
                </a:tc>
                <a:tc>
                  <a:txBody>
                    <a:bodyPr/>
                    <a:lstStyle/>
                    <a:p>
                      <a:r>
                        <a:rPr lang="nl-NL" sz="2000" dirty="0"/>
                        <a:t>1800</a:t>
                      </a:r>
                    </a:p>
                  </a:txBody>
                  <a:tcPr/>
                </a:tc>
                <a:extLst>
                  <a:ext uri="{0D108BD9-81ED-4DB2-BD59-A6C34878D82A}">
                    <a16:rowId xmlns="" xmlns:a16="http://schemas.microsoft.com/office/drawing/2014/main" val="1233143728"/>
                  </a:ext>
                </a:extLst>
              </a:tr>
              <a:tr h="479961">
                <a:tc>
                  <a:txBody>
                    <a:bodyPr/>
                    <a:lstStyle/>
                    <a:p>
                      <a:r>
                        <a:rPr lang="nl-NL" sz="2000" dirty="0"/>
                        <a:t>Deelneming SNF</a:t>
                      </a:r>
                    </a:p>
                  </a:txBody>
                  <a:tcPr/>
                </a:tc>
                <a:tc>
                  <a:txBody>
                    <a:bodyPr/>
                    <a:lstStyle/>
                    <a:p>
                      <a:r>
                        <a:rPr lang="nl-NL" sz="2000" dirty="0"/>
                        <a:t>647</a:t>
                      </a:r>
                    </a:p>
                  </a:txBody>
                  <a:tcPr/>
                </a:tc>
                <a:extLst>
                  <a:ext uri="{0D108BD9-81ED-4DB2-BD59-A6C34878D82A}">
                    <a16:rowId xmlns="" xmlns:a16="http://schemas.microsoft.com/office/drawing/2014/main" val="1799147427"/>
                  </a:ext>
                </a:extLst>
              </a:tr>
              <a:tr h="479961">
                <a:tc>
                  <a:txBody>
                    <a:bodyPr/>
                    <a:lstStyle/>
                    <a:p>
                      <a:r>
                        <a:rPr lang="nl-NL" sz="2000" dirty="0"/>
                        <a:t>Deelneming VSN</a:t>
                      </a:r>
                    </a:p>
                  </a:txBody>
                  <a:tcPr/>
                </a:tc>
                <a:tc>
                  <a:txBody>
                    <a:bodyPr/>
                    <a:lstStyle/>
                    <a:p>
                      <a:r>
                        <a:rPr lang="nl-NL" sz="2000" dirty="0"/>
                        <a:t>626</a:t>
                      </a:r>
                    </a:p>
                  </a:txBody>
                  <a:tcPr/>
                </a:tc>
                <a:extLst>
                  <a:ext uri="{0D108BD9-81ED-4DB2-BD59-A6C34878D82A}">
                    <a16:rowId xmlns="" xmlns:a16="http://schemas.microsoft.com/office/drawing/2014/main" val="229301173"/>
                  </a:ext>
                </a:extLst>
              </a:tr>
              <a:tr h="479961">
                <a:tc>
                  <a:txBody>
                    <a:bodyPr/>
                    <a:lstStyle/>
                    <a:p>
                      <a:r>
                        <a:rPr lang="nl-NL" sz="2000" b="1" dirty="0"/>
                        <a:t>Totaal inbreng</a:t>
                      </a:r>
                    </a:p>
                  </a:txBody>
                  <a:tcPr/>
                </a:tc>
                <a:tc>
                  <a:txBody>
                    <a:bodyPr/>
                    <a:lstStyle/>
                    <a:p>
                      <a:r>
                        <a:rPr lang="nl-NL" sz="2000" b="1" dirty="0"/>
                        <a:t>3073</a:t>
                      </a:r>
                    </a:p>
                  </a:txBody>
                  <a:tcPr/>
                </a:tc>
                <a:extLst>
                  <a:ext uri="{0D108BD9-81ED-4DB2-BD59-A6C34878D82A}">
                    <a16:rowId xmlns="" xmlns:a16="http://schemas.microsoft.com/office/drawing/2014/main" val="623366421"/>
                  </a:ext>
                </a:extLst>
              </a:tr>
              <a:tr h="479961">
                <a:tc>
                  <a:txBody>
                    <a:bodyPr/>
                    <a:lstStyle/>
                    <a:p>
                      <a:r>
                        <a:rPr lang="nl-NL" sz="2000" dirty="0"/>
                        <a:t>Investeringen (bruto)</a:t>
                      </a:r>
                    </a:p>
                  </a:txBody>
                  <a:tcPr/>
                </a:tc>
                <a:tc>
                  <a:txBody>
                    <a:bodyPr/>
                    <a:lstStyle/>
                    <a:p>
                      <a:r>
                        <a:rPr lang="nl-NL" sz="2000" dirty="0"/>
                        <a:t>2435</a:t>
                      </a:r>
                    </a:p>
                  </a:txBody>
                  <a:tcPr/>
                </a:tc>
                <a:extLst>
                  <a:ext uri="{0D108BD9-81ED-4DB2-BD59-A6C34878D82A}">
                    <a16:rowId xmlns="" xmlns:a16="http://schemas.microsoft.com/office/drawing/2014/main" val="916224944"/>
                  </a:ext>
                </a:extLst>
              </a:tr>
              <a:tr h="479961">
                <a:tc>
                  <a:txBody>
                    <a:bodyPr/>
                    <a:lstStyle/>
                    <a:p>
                      <a:r>
                        <a:rPr lang="nl-NL" sz="2000" b="1"/>
                        <a:t>Restant</a:t>
                      </a:r>
                      <a:endParaRPr lang="nl-NL" sz="2000" b="1" dirty="0"/>
                    </a:p>
                  </a:txBody>
                  <a:tcPr/>
                </a:tc>
                <a:tc>
                  <a:txBody>
                    <a:bodyPr/>
                    <a:lstStyle/>
                    <a:p>
                      <a:r>
                        <a:rPr lang="nl-NL" sz="2000" b="1" dirty="0"/>
                        <a:t>638</a:t>
                      </a:r>
                    </a:p>
                  </a:txBody>
                  <a:tcPr/>
                </a:tc>
                <a:extLst>
                  <a:ext uri="{0D108BD9-81ED-4DB2-BD59-A6C34878D82A}">
                    <a16:rowId xmlns="" xmlns:a16="http://schemas.microsoft.com/office/drawing/2014/main" val="1022537463"/>
                  </a:ext>
                </a:extLst>
              </a:tr>
            </a:tbl>
          </a:graphicData>
        </a:graphic>
      </p:graphicFrame>
      <p:sp>
        <p:nvSpPr>
          <p:cNvPr id="5" name="Shape 71">
            <a:extLst>
              <a:ext uri="{FF2B5EF4-FFF2-40B4-BE49-F238E27FC236}">
                <a16:creationId xmlns="" xmlns:a16="http://schemas.microsoft.com/office/drawing/2014/main" id="{4CB9B70A-1390-2F47-B357-9CB024188F78}"/>
              </a:ext>
            </a:extLst>
          </p:cNvPr>
          <p:cNvSpPr txBox="1">
            <a:spLocks/>
          </p:cNvSpPr>
          <p:nvPr/>
        </p:nvSpPr>
        <p:spPr>
          <a:xfrm>
            <a:off x="533400" y="4876799"/>
            <a:ext cx="8686800" cy="1143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4"/>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4"/>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4"/>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4"/>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4"/>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4"/>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4"/>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4"/>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4"/>
                </a:solidFill>
                <a:uFillTx/>
                <a:latin typeface="Arial"/>
                <a:ea typeface="Arial"/>
                <a:cs typeface="Arial"/>
                <a:sym typeface="Arial"/>
              </a:defRPr>
            </a:lvl9pPr>
          </a:lstStyle>
          <a:p>
            <a:pPr marL="0" indent="0" hangingPunct="1">
              <a:spcBef>
                <a:spcPts val="0"/>
              </a:spcBef>
              <a:buNone/>
            </a:pPr>
            <a:r>
              <a:rPr lang="nl-NL" sz="2400" dirty="0"/>
              <a:t>Het restant van het ingebrachte vermogen is grotendeels gebruikt om de exploitatieverliezen op te vangen.  </a:t>
            </a:r>
          </a:p>
        </p:txBody>
      </p:sp>
    </p:spTree>
    <p:extLst>
      <p:ext uri="{BB962C8B-B14F-4D97-AF65-F5344CB8AC3E}">
        <p14:creationId xmlns:p14="http://schemas.microsoft.com/office/powerpoint/2010/main" val="24880741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p:cNvGrpSpPr/>
          <p:nvPr/>
        </p:nvGrpSpPr>
        <p:grpSpPr>
          <a:xfrm>
            <a:off x="762000" y="1262615"/>
            <a:ext cx="7782280" cy="4680985"/>
            <a:chOff x="76200" y="53184"/>
            <a:chExt cx="9001480" cy="6042817"/>
          </a:xfrm>
        </p:grpSpPr>
        <p:sp>
          <p:nvSpPr>
            <p:cNvPr id="52" name="Verbindingslijn 18">
              <a:extLst>
                <a:ext uri="{FF2B5EF4-FFF2-40B4-BE49-F238E27FC236}">
                  <a16:creationId xmlns="" xmlns:a16="http://schemas.microsoft.com/office/drawing/2014/main" id="{59766F32-D933-3C43-9606-A1F4858B1CF8}"/>
                </a:ext>
              </a:extLst>
            </p:cNvPr>
            <p:cNvSpPr/>
            <p:nvPr/>
          </p:nvSpPr>
          <p:spPr>
            <a:xfrm>
              <a:off x="76200" y="602987"/>
              <a:ext cx="3482387" cy="5493013"/>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a:p>
          </p:txBody>
        </p:sp>
        <p:sp>
          <p:nvSpPr>
            <p:cNvPr id="53" name="Verbindingslijn 16">
              <a:extLst>
                <a:ext uri="{FF2B5EF4-FFF2-40B4-BE49-F238E27FC236}">
                  <a16:creationId xmlns="" xmlns:a16="http://schemas.microsoft.com/office/drawing/2014/main" id="{5D55CA3E-2B7C-2644-9D9B-32934EEE6C5F}"/>
                </a:ext>
              </a:extLst>
            </p:cNvPr>
            <p:cNvSpPr/>
            <p:nvPr/>
          </p:nvSpPr>
          <p:spPr>
            <a:xfrm>
              <a:off x="4267200" y="3428999"/>
              <a:ext cx="4810480" cy="2667002"/>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a:p>
          </p:txBody>
        </p:sp>
        <p:sp>
          <p:nvSpPr>
            <p:cNvPr id="54" name="Verbindingslijn 14">
              <a:extLst>
                <a:ext uri="{FF2B5EF4-FFF2-40B4-BE49-F238E27FC236}">
                  <a16:creationId xmlns="" xmlns:a16="http://schemas.microsoft.com/office/drawing/2014/main" id="{06665CA2-C9F9-FB45-9EC1-494109A14B6B}"/>
                </a:ext>
              </a:extLst>
            </p:cNvPr>
            <p:cNvSpPr/>
            <p:nvPr/>
          </p:nvSpPr>
          <p:spPr>
            <a:xfrm>
              <a:off x="3962400" y="533400"/>
              <a:ext cx="4810479" cy="2750180"/>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a:p>
          </p:txBody>
        </p:sp>
        <p:sp>
          <p:nvSpPr>
            <p:cNvPr id="56" name="Meerdere documenten 6">
              <a:extLst>
                <a:ext uri="{FF2B5EF4-FFF2-40B4-BE49-F238E27FC236}">
                  <a16:creationId xmlns="" xmlns:a16="http://schemas.microsoft.com/office/drawing/2014/main" id="{2B8C1FCB-B9FF-774A-94E9-21154775741B}"/>
                </a:ext>
              </a:extLst>
            </p:cNvPr>
            <p:cNvSpPr/>
            <p:nvPr/>
          </p:nvSpPr>
          <p:spPr>
            <a:xfrm>
              <a:off x="4601379" y="858466"/>
              <a:ext cx="1652718" cy="1273923"/>
            </a:xfrm>
            <a:prstGeom prst="flowChartMultidocumen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Aflossingen</a:t>
              </a:r>
            </a:p>
          </p:txBody>
        </p:sp>
        <p:sp>
          <p:nvSpPr>
            <p:cNvPr id="57" name="Meerdere documenten 8">
              <a:extLst>
                <a:ext uri="{FF2B5EF4-FFF2-40B4-BE49-F238E27FC236}">
                  <a16:creationId xmlns="" xmlns:a16="http://schemas.microsoft.com/office/drawing/2014/main" id="{8F2BF745-72A5-1840-B35A-3981E1260044}"/>
                </a:ext>
              </a:extLst>
            </p:cNvPr>
            <p:cNvSpPr/>
            <p:nvPr/>
          </p:nvSpPr>
          <p:spPr>
            <a:xfrm>
              <a:off x="838200" y="990600"/>
              <a:ext cx="1845129" cy="1273923"/>
            </a:xfrm>
            <a:prstGeom prst="flowChartMultidocumen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err="1"/>
                <a:t>Afschrijvings</a:t>
              </a:r>
              <a:endParaRPr lang="nl-NL" sz="1400" dirty="0"/>
            </a:p>
            <a:p>
              <a:pPr algn="ctr"/>
              <a:r>
                <a:rPr lang="nl-NL" sz="1400" dirty="0"/>
                <a:t>kosten</a:t>
              </a:r>
            </a:p>
          </p:txBody>
        </p:sp>
        <p:sp>
          <p:nvSpPr>
            <p:cNvPr id="58" name="Meerdere documenten 10">
              <a:extLst>
                <a:ext uri="{FF2B5EF4-FFF2-40B4-BE49-F238E27FC236}">
                  <a16:creationId xmlns="" xmlns:a16="http://schemas.microsoft.com/office/drawing/2014/main" id="{3FEE3C78-7446-A641-ABA4-BDB650D845CF}"/>
                </a:ext>
              </a:extLst>
            </p:cNvPr>
            <p:cNvSpPr/>
            <p:nvPr/>
          </p:nvSpPr>
          <p:spPr>
            <a:xfrm>
              <a:off x="4601379" y="2061347"/>
              <a:ext cx="1652718" cy="1296611"/>
            </a:xfrm>
            <a:prstGeom prst="flowChartMultidocumen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Rente 3%</a:t>
              </a:r>
            </a:p>
          </p:txBody>
        </p:sp>
        <p:cxnSp>
          <p:nvCxnSpPr>
            <p:cNvPr id="59" name="Rechte verbindingslijn met pijl 15">
              <a:extLst>
                <a:ext uri="{FF2B5EF4-FFF2-40B4-BE49-F238E27FC236}">
                  <a16:creationId xmlns="" xmlns:a16="http://schemas.microsoft.com/office/drawing/2014/main" id="{014B3ACA-222D-2045-BB1E-D2DF8F26EB01}"/>
                </a:ext>
              </a:extLst>
            </p:cNvPr>
            <p:cNvCxnSpPr>
              <a:cxnSpLocks/>
            </p:cNvCxnSpPr>
            <p:nvPr/>
          </p:nvCxnSpPr>
          <p:spPr>
            <a:xfrm>
              <a:off x="2698496" y="1415016"/>
              <a:ext cx="190288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Rechte verbindingslijn met pijl 19">
              <a:extLst>
                <a:ext uri="{FF2B5EF4-FFF2-40B4-BE49-F238E27FC236}">
                  <a16:creationId xmlns="" xmlns:a16="http://schemas.microsoft.com/office/drawing/2014/main" id="{8355B096-E678-204B-B601-81289DC39652}"/>
                </a:ext>
              </a:extLst>
            </p:cNvPr>
            <p:cNvCxnSpPr>
              <a:cxnSpLocks/>
            </p:cNvCxnSpPr>
            <p:nvPr/>
          </p:nvCxnSpPr>
          <p:spPr>
            <a:xfrm>
              <a:off x="2698496" y="2743200"/>
              <a:ext cx="190288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Scheidingslijn 22">
              <a:extLst>
                <a:ext uri="{FF2B5EF4-FFF2-40B4-BE49-F238E27FC236}">
                  <a16:creationId xmlns="" xmlns:a16="http://schemas.microsoft.com/office/drawing/2014/main" id="{56B74969-512C-B343-9480-6A069616FC0A}"/>
                </a:ext>
              </a:extLst>
            </p:cNvPr>
            <p:cNvSpPr/>
            <p:nvPr/>
          </p:nvSpPr>
          <p:spPr>
            <a:xfrm>
              <a:off x="351643" y="113878"/>
              <a:ext cx="2749744" cy="74458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SLZ BV</a:t>
              </a:r>
            </a:p>
          </p:txBody>
        </p:sp>
        <p:sp>
          <p:nvSpPr>
            <p:cNvPr id="62" name="Proces 2">
              <a:extLst>
                <a:ext uri="{FF2B5EF4-FFF2-40B4-BE49-F238E27FC236}">
                  <a16:creationId xmlns="" xmlns:a16="http://schemas.microsoft.com/office/drawing/2014/main" id="{F10FD6C1-2CE5-1A47-8969-59A9A5228928}"/>
                </a:ext>
              </a:extLst>
            </p:cNvPr>
            <p:cNvSpPr/>
            <p:nvPr/>
          </p:nvSpPr>
          <p:spPr>
            <a:xfrm>
              <a:off x="869696" y="4627312"/>
              <a:ext cx="1568704" cy="1011488"/>
            </a:xfrm>
            <a:prstGeom prst="flowChart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Verlies SLZ BV</a:t>
              </a:r>
            </a:p>
          </p:txBody>
        </p:sp>
        <p:sp>
          <p:nvSpPr>
            <p:cNvPr id="63" name="Tekstvak 7">
              <a:extLst>
                <a:ext uri="{FF2B5EF4-FFF2-40B4-BE49-F238E27FC236}">
                  <a16:creationId xmlns="" xmlns:a16="http://schemas.microsoft.com/office/drawing/2014/main" id="{30F38123-766E-634D-A6D5-FF05762A10F8}"/>
                </a:ext>
              </a:extLst>
            </p:cNvPr>
            <p:cNvSpPr txBox="1"/>
            <p:nvPr/>
          </p:nvSpPr>
          <p:spPr>
            <a:xfrm>
              <a:off x="152400" y="3634620"/>
              <a:ext cx="3528406" cy="953562"/>
            </a:xfrm>
            <a:prstGeom prst="rect">
              <a:avLst/>
            </a:prstGeom>
            <a:noFill/>
          </p:spPr>
          <p:txBody>
            <a:bodyPr wrap="square" rtlCol="0">
              <a:spAutoFit/>
            </a:bodyPr>
            <a:lstStyle/>
            <a:p>
              <a:pPr algn="l"/>
              <a:r>
                <a:rPr lang="nl-NL" sz="1400" dirty="0"/>
                <a:t>Exploitatie </a:t>
              </a:r>
              <a:r>
                <a:rPr lang="nl-NL" sz="1400" dirty="0" err="1"/>
                <a:t>labelterrein</a:t>
              </a:r>
              <a:endParaRPr lang="nl-NL" sz="1400" dirty="0"/>
            </a:p>
            <a:p>
              <a:pPr algn="l"/>
              <a:r>
                <a:rPr lang="nl-NL" sz="1400" dirty="0"/>
                <a:t>Exploitatie evenemententerrein</a:t>
              </a:r>
            </a:p>
            <a:p>
              <a:pPr algn="l"/>
              <a:r>
                <a:rPr lang="nl-NL" sz="1400" dirty="0"/>
                <a:t>Ontwikkeling en investeringen</a:t>
              </a:r>
            </a:p>
          </p:txBody>
        </p:sp>
        <p:sp>
          <p:nvSpPr>
            <p:cNvPr id="64" name="Meerdere documenten 11">
              <a:extLst>
                <a:ext uri="{FF2B5EF4-FFF2-40B4-BE49-F238E27FC236}">
                  <a16:creationId xmlns="" xmlns:a16="http://schemas.microsoft.com/office/drawing/2014/main" id="{8DE74204-A3B6-024B-BC34-B0F019CB5B0E}"/>
                </a:ext>
              </a:extLst>
            </p:cNvPr>
            <p:cNvSpPr/>
            <p:nvPr/>
          </p:nvSpPr>
          <p:spPr>
            <a:xfrm>
              <a:off x="869696" y="2215896"/>
              <a:ext cx="1828800" cy="1365504"/>
            </a:xfrm>
            <a:prstGeom prst="flowChartMultidocumen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Rente</a:t>
              </a:r>
            </a:p>
            <a:p>
              <a:pPr algn="ctr"/>
              <a:r>
                <a:rPr lang="nl-NL" sz="1400" dirty="0"/>
                <a:t>kosten</a:t>
              </a:r>
            </a:p>
          </p:txBody>
        </p:sp>
        <p:sp>
          <p:nvSpPr>
            <p:cNvPr id="65" name="Scheidingslijn 12">
              <a:extLst>
                <a:ext uri="{FF2B5EF4-FFF2-40B4-BE49-F238E27FC236}">
                  <a16:creationId xmlns="" xmlns:a16="http://schemas.microsoft.com/office/drawing/2014/main" id="{55FA57B8-D65D-7643-9815-E59F756DF620}"/>
                </a:ext>
              </a:extLst>
            </p:cNvPr>
            <p:cNvSpPr/>
            <p:nvPr/>
          </p:nvSpPr>
          <p:spPr>
            <a:xfrm>
              <a:off x="5798977" y="3428998"/>
              <a:ext cx="1881759" cy="75463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VSN</a:t>
              </a:r>
            </a:p>
          </p:txBody>
        </p:sp>
        <p:sp>
          <p:nvSpPr>
            <p:cNvPr id="66" name="Scheidingslijn 13">
              <a:extLst>
                <a:ext uri="{FF2B5EF4-FFF2-40B4-BE49-F238E27FC236}">
                  <a16:creationId xmlns="" xmlns:a16="http://schemas.microsoft.com/office/drawing/2014/main" id="{40C990C0-3DEB-AA4A-B19F-9C91CBE42CBE}"/>
                </a:ext>
              </a:extLst>
            </p:cNvPr>
            <p:cNvSpPr/>
            <p:nvPr/>
          </p:nvSpPr>
          <p:spPr>
            <a:xfrm>
              <a:off x="4953000" y="53184"/>
              <a:ext cx="2958042" cy="80099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SNF</a:t>
              </a:r>
            </a:p>
          </p:txBody>
        </p:sp>
        <p:sp>
          <p:nvSpPr>
            <p:cNvPr id="68" name="Proces 25">
              <a:extLst>
                <a:ext uri="{FF2B5EF4-FFF2-40B4-BE49-F238E27FC236}">
                  <a16:creationId xmlns="" xmlns:a16="http://schemas.microsoft.com/office/drawing/2014/main" id="{0A531252-F1B5-574F-8FDC-3509A13DA973}"/>
                </a:ext>
              </a:extLst>
            </p:cNvPr>
            <p:cNvSpPr/>
            <p:nvPr/>
          </p:nvSpPr>
          <p:spPr>
            <a:xfrm>
              <a:off x="6553200" y="1331989"/>
              <a:ext cx="1883085" cy="1225296"/>
            </a:xfrm>
            <a:prstGeom prst="flowChartProcess">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50% Afboeken  deelnemingen</a:t>
              </a:r>
            </a:p>
          </p:txBody>
        </p:sp>
        <p:cxnSp>
          <p:nvCxnSpPr>
            <p:cNvPr id="71" name="Rechte verbindingslijn met pijl 3">
              <a:extLst>
                <a:ext uri="{FF2B5EF4-FFF2-40B4-BE49-F238E27FC236}">
                  <a16:creationId xmlns="" xmlns:a16="http://schemas.microsoft.com/office/drawing/2014/main" id="{FD752E5D-9939-2C4A-A089-1503EF83F55E}"/>
                </a:ext>
              </a:extLst>
            </p:cNvPr>
            <p:cNvCxnSpPr>
              <a:cxnSpLocks/>
              <a:stCxn id="62" idx="3"/>
            </p:cNvCxnSpPr>
            <p:nvPr/>
          </p:nvCxnSpPr>
          <p:spPr>
            <a:xfrm flipV="1">
              <a:off x="2438400" y="2557286"/>
              <a:ext cx="4800600" cy="25757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Rechte verbindingslijn met pijl 5">
              <a:extLst>
                <a:ext uri="{FF2B5EF4-FFF2-40B4-BE49-F238E27FC236}">
                  <a16:creationId xmlns="" xmlns:a16="http://schemas.microsoft.com/office/drawing/2014/main" id="{451216B4-2388-C944-84FE-09C69A22C01D}"/>
                </a:ext>
              </a:extLst>
            </p:cNvPr>
            <p:cNvCxnSpPr>
              <a:cxnSpLocks/>
              <a:stCxn id="62" idx="3"/>
            </p:cNvCxnSpPr>
            <p:nvPr/>
          </p:nvCxnSpPr>
          <p:spPr>
            <a:xfrm>
              <a:off x="2438400" y="5133056"/>
              <a:ext cx="336057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Proces 17">
              <a:extLst>
                <a:ext uri="{FF2B5EF4-FFF2-40B4-BE49-F238E27FC236}">
                  <a16:creationId xmlns="" xmlns:a16="http://schemas.microsoft.com/office/drawing/2014/main" id="{6A826503-8814-554A-8D10-F186D2612A3D}"/>
                </a:ext>
              </a:extLst>
            </p:cNvPr>
            <p:cNvSpPr/>
            <p:nvPr/>
          </p:nvSpPr>
          <p:spPr>
            <a:xfrm>
              <a:off x="5798977" y="4489704"/>
              <a:ext cx="1883085" cy="1225296"/>
            </a:xfrm>
            <a:prstGeom prst="flowChart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50% Afboeken  deelnemingen</a:t>
              </a:r>
            </a:p>
          </p:txBody>
        </p:sp>
        <p:sp>
          <p:nvSpPr>
            <p:cNvPr id="75" name="Tekstvak 9">
              <a:extLst>
                <a:ext uri="{FF2B5EF4-FFF2-40B4-BE49-F238E27FC236}">
                  <a16:creationId xmlns="" xmlns:a16="http://schemas.microsoft.com/office/drawing/2014/main" id="{D7968D97-B23B-9945-8B48-9E1B51D35297}"/>
                </a:ext>
              </a:extLst>
            </p:cNvPr>
            <p:cNvSpPr txBox="1"/>
            <p:nvPr/>
          </p:nvSpPr>
          <p:spPr>
            <a:xfrm>
              <a:off x="2877625" y="1091850"/>
              <a:ext cx="1828800" cy="675440"/>
            </a:xfrm>
            <a:prstGeom prst="rect">
              <a:avLst/>
            </a:prstGeom>
            <a:noFill/>
          </p:spPr>
          <p:txBody>
            <a:bodyPr wrap="square" rtlCol="0">
              <a:spAutoFit/>
            </a:bodyPr>
            <a:lstStyle/>
            <a:p>
              <a:pPr algn="l"/>
              <a:r>
                <a:rPr lang="nl-NL" sz="1400" dirty="0"/>
                <a:t>Bruikbaar voor</a:t>
              </a:r>
            </a:p>
            <a:p>
              <a:pPr algn="l"/>
              <a:endParaRPr lang="nl-NL" sz="1400" dirty="0"/>
            </a:p>
          </p:txBody>
        </p:sp>
      </p:grpSp>
    </p:spTree>
    <p:extLst>
      <p:ext uri="{BB962C8B-B14F-4D97-AF65-F5344CB8AC3E}">
        <p14:creationId xmlns:p14="http://schemas.microsoft.com/office/powerpoint/2010/main" val="231701313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9</a:t>
            </a:fld>
            <a:endParaRPr/>
          </a:p>
        </p:txBody>
      </p:sp>
      <p:sp>
        <p:nvSpPr>
          <p:cNvPr id="71" name="Shape 71"/>
          <p:cNvSpPr>
            <a:spLocks noGrp="1"/>
          </p:cNvSpPr>
          <p:nvPr>
            <p:ph type="body" idx="4294967295"/>
          </p:nvPr>
        </p:nvSpPr>
        <p:spPr>
          <a:xfrm>
            <a:off x="533400" y="1295400"/>
            <a:ext cx="8686800" cy="3733800"/>
          </a:xfrm>
          <a:prstGeom prst="rect">
            <a:avLst/>
          </a:prstGeom>
          <a:ln w="12700">
            <a:miter lim="400000"/>
          </a:ln>
        </p:spPr>
        <p:txBody>
          <a:bodyPr lIns="50800" tIns="50800" rIns="50800" bIns="50800" anchor="ctr">
            <a:noAutofit/>
          </a:bodyPr>
          <a:lstStyle/>
          <a:p>
            <a:pPr marL="0" indent="0">
              <a:spcBef>
                <a:spcPts val="0"/>
              </a:spcBef>
              <a:buNone/>
            </a:pPr>
            <a:r>
              <a:rPr lang="nl-NL" sz="2000" b="1" dirty="0"/>
              <a:t>I</a:t>
            </a:r>
            <a:r>
              <a:rPr lang="nl-NL" sz="2000" b="1" dirty="0" smtClean="0"/>
              <a:t>nvesteringen</a:t>
            </a:r>
            <a:r>
              <a:rPr lang="nl-NL" sz="2000" b="1" dirty="0"/>
              <a:t>:</a:t>
            </a:r>
          </a:p>
          <a:p>
            <a:pPr>
              <a:spcBef>
                <a:spcPts val="0"/>
              </a:spcBef>
              <a:buFont typeface="Arial" panose="020B0604020202020204" pitchFamily="34" charset="0"/>
              <a:buChar char="•"/>
            </a:pPr>
            <a:r>
              <a:rPr lang="nl-NL" sz="2000" dirty="0"/>
              <a:t>uitwerken van programma van eisen / plan van aanpak</a:t>
            </a:r>
          </a:p>
          <a:p>
            <a:pPr>
              <a:spcBef>
                <a:spcPts val="0"/>
              </a:spcBef>
              <a:buFont typeface="Arial" panose="020B0604020202020204" pitchFamily="34" charset="0"/>
              <a:buChar char="•"/>
            </a:pPr>
            <a:r>
              <a:rPr lang="nl-NL" sz="2000" dirty="0"/>
              <a:t>aantrekken van externe financiering voor nieuwe investeringen</a:t>
            </a:r>
          </a:p>
          <a:p>
            <a:pPr>
              <a:spcBef>
                <a:spcPts val="0"/>
              </a:spcBef>
              <a:buFont typeface="Arial" panose="020B0604020202020204" pitchFamily="34" charset="0"/>
              <a:buChar char="•"/>
            </a:pPr>
            <a:r>
              <a:rPr lang="nl-NL" sz="2000" dirty="0"/>
              <a:t>voorbereiden </a:t>
            </a:r>
            <a:r>
              <a:rPr lang="nl-NL" sz="2000" dirty="0" smtClean="0"/>
              <a:t>besluitvorming </a:t>
            </a:r>
            <a:r>
              <a:rPr lang="nl-NL" sz="2000" dirty="0"/>
              <a:t>in de LR</a:t>
            </a:r>
          </a:p>
          <a:p>
            <a:pPr marL="0" indent="0">
              <a:spcBef>
                <a:spcPts val="0"/>
              </a:spcBef>
              <a:buNone/>
            </a:pPr>
            <a:endParaRPr lang="nl-NL" sz="2000" b="1" dirty="0" smtClean="0"/>
          </a:p>
          <a:p>
            <a:pPr marL="0" indent="0">
              <a:spcBef>
                <a:spcPts val="0"/>
              </a:spcBef>
              <a:buNone/>
            </a:pPr>
            <a:r>
              <a:rPr lang="nl-NL" sz="2000" b="1" dirty="0"/>
              <a:t>E</a:t>
            </a:r>
            <a:r>
              <a:rPr lang="nl-NL" sz="2000" b="1" dirty="0" smtClean="0"/>
              <a:t>xploitatie</a:t>
            </a:r>
            <a:r>
              <a:rPr lang="nl-NL" sz="2000" b="1" dirty="0"/>
              <a:t>:</a:t>
            </a:r>
          </a:p>
          <a:p>
            <a:pPr>
              <a:spcBef>
                <a:spcPts val="0"/>
              </a:spcBef>
              <a:buFont typeface="Arial" panose="020B0604020202020204" pitchFamily="34" charset="0"/>
              <a:buChar char="•"/>
            </a:pPr>
            <a:r>
              <a:rPr lang="nl-NL" sz="2000" dirty="0"/>
              <a:t>inzet op toename kampeerovernachtingen door scouts en niet-scouts </a:t>
            </a:r>
            <a:r>
              <a:rPr lang="nl-NL" sz="2000" dirty="0" smtClean="0"/>
              <a:t>(bijvoorbeeld </a:t>
            </a:r>
            <a:r>
              <a:rPr lang="nl-NL" sz="2000" dirty="0"/>
              <a:t>internationaal / scholen</a:t>
            </a:r>
            <a:r>
              <a:rPr lang="nl-NL" sz="2000" dirty="0" smtClean="0"/>
              <a:t>)</a:t>
            </a:r>
            <a:endParaRPr lang="nl-NL" sz="2000" dirty="0"/>
          </a:p>
          <a:p>
            <a:pPr>
              <a:spcBef>
                <a:spcPts val="0"/>
              </a:spcBef>
              <a:buFont typeface="Arial" panose="020B0604020202020204" pitchFamily="34" charset="0"/>
              <a:buChar char="•"/>
            </a:pPr>
            <a:r>
              <a:rPr lang="nl-NL" sz="2000" dirty="0"/>
              <a:t>inzet op faciliteren van groot- en kleinschalige S</a:t>
            </a:r>
            <a:r>
              <a:rPr lang="nl-NL" sz="2000" dirty="0" smtClean="0"/>
              <a:t>coutingevenementen (bijvoorbeeld </a:t>
            </a:r>
            <a:r>
              <a:rPr lang="nl-NL" sz="2000" dirty="0"/>
              <a:t>Nawaka / RSW</a:t>
            </a:r>
            <a:r>
              <a:rPr lang="nl-NL" sz="2000" dirty="0" smtClean="0"/>
              <a:t>) </a:t>
            </a:r>
            <a:endParaRPr lang="nl-NL" sz="2000" dirty="0"/>
          </a:p>
          <a:p>
            <a:pPr>
              <a:spcBef>
                <a:spcPts val="0"/>
              </a:spcBef>
              <a:buFont typeface="Arial" panose="020B0604020202020204" pitchFamily="34" charset="0"/>
              <a:buChar char="•"/>
            </a:pPr>
            <a:r>
              <a:rPr lang="nl-NL" sz="2000" dirty="0"/>
              <a:t>inzet op werven van externe evenementen </a:t>
            </a:r>
            <a:r>
              <a:rPr lang="nl-NL" sz="2000" dirty="0" smtClean="0"/>
              <a:t>(bijvoorbeeld </a:t>
            </a:r>
            <a:r>
              <a:rPr lang="nl-NL" sz="2000" dirty="0"/>
              <a:t>SHA / BBQ-</a:t>
            </a:r>
            <a:r>
              <a:rPr lang="nl-NL" sz="2000" dirty="0" err="1"/>
              <a:t>contest</a:t>
            </a:r>
            <a:r>
              <a:rPr lang="nl-NL" sz="2000" dirty="0" smtClean="0"/>
              <a:t>)</a:t>
            </a:r>
            <a:endParaRPr lang="nl-NL" sz="2000" dirty="0"/>
          </a:p>
          <a:p>
            <a:pPr marL="0" indent="0">
              <a:spcBef>
                <a:spcPts val="0"/>
              </a:spcBef>
              <a:buNone/>
            </a:pPr>
            <a:endParaRPr lang="nl-NL" sz="2000" b="1" dirty="0"/>
          </a:p>
        </p:txBody>
      </p:sp>
      <p:sp>
        <p:nvSpPr>
          <p:cNvPr id="72" name="Shape 72"/>
          <p:cNvSpPr>
            <a:spLocks noGrp="1"/>
          </p:cNvSpPr>
          <p:nvPr>
            <p:ph type="title" idx="4294967295"/>
          </p:nvPr>
        </p:nvSpPr>
        <p:spPr>
          <a:xfrm>
            <a:off x="533400" y="228600"/>
            <a:ext cx="8229600" cy="1143001"/>
          </a:xfrm>
          <a:prstGeom prst="rect">
            <a:avLst/>
          </a:prstGeom>
        </p:spPr>
        <p:txBody>
          <a:bodyPr>
            <a:normAutofit/>
          </a:bodyPr>
          <a:lstStyle>
            <a:lvl1pPr>
              <a:defRPr sz="3200"/>
            </a:lvl1pPr>
          </a:lstStyle>
          <a:p>
            <a:r>
              <a:rPr lang="nl-NL" dirty="0"/>
              <a:t>V</a:t>
            </a:r>
            <a:r>
              <a:rPr lang="nl-NL" dirty="0" smtClean="0"/>
              <a:t>ooruitblik</a:t>
            </a:r>
            <a:endParaRPr dirty="0"/>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chemeClr val="accent4">
                <a:alpha val="38000"/>
              </a:scheme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chemeClr val="accent4">
              <a:alpha val="38000"/>
            </a:scheme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chemeClr val="accent4">
                <a:alpha val="38000"/>
              </a:scheme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chemeClr val="accent4">
              <a:alpha val="38000"/>
            </a:scheme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592</Words>
  <Application>Microsoft Office PowerPoint</Application>
  <PresentationFormat>Diavoorstelling (4:3)</PresentationFormat>
  <Paragraphs>115</Paragraphs>
  <Slides>10</Slides>
  <Notes>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Helvetica Neue</vt:lpstr>
      <vt:lpstr>Impact</vt:lpstr>
      <vt:lpstr>Default</vt:lpstr>
      <vt:lpstr>Scoutinglandgoed Zeewolde</vt:lpstr>
      <vt:lpstr>Ontwikkeling Scoutinglandgoed Zeewolde</vt:lpstr>
      <vt:lpstr>Organisatiestructuur</vt:lpstr>
      <vt:lpstr>Besluit landelijke laad juni 2014</vt:lpstr>
      <vt:lpstr>Stand van zaken december 2017 (1/3)</vt:lpstr>
      <vt:lpstr>Stand van zaken december 2017 (2/3)</vt:lpstr>
      <vt:lpstr>Inbreng en investeringen</vt:lpstr>
      <vt:lpstr>PowerPoint-presentatie</vt:lpstr>
      <vt:lpstr>Vooruitblik</vt:lpstr>
      <vt:lpstr>Besluitvorming landelijke raad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Financiën en beheer 10 december 2016</dc:title>
  <dc:creator>Philip</dc:creator>
  <cp:lastModifiedBy>Scouting</cp:lastModifiedBy>
  <cp:revision>25</cp:revision>
  <dcterms:modified xsi:type="dcterms:W3CDTF">2017-12-09T12:09:00Z</dcterms:modified>
</cp:coreProperties>
</file>