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26" y="58"/>
      </p:cViewPr>
      <p:guideLst>
        <p:guide orient="horz" pos="482"/>
        <p:guide pos="3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9737"/>
          <c:y val="9.0107000000000007E-2"/>
          <c:w val="0.855263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Overig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2370</c:v>
                </c:pt>
                <c:pt idx="1">
                  <c:v>219</c:v>
                </c:pt>
                <c:pt idx="2">
                  <c:v>579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Overig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2354</c:v>
                </c:pt>
                <c:pt idx="1">
                  <c:v>269</c:v>
                </c:pt>
                <c:pt idx="2">
                  <c:v>579</c:v>
                </c:pt>
                <c:pt idx="3">
                  <c:v>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96040"/>
        <c:axId val="317090552"/>
      </c:barChart>
      <c:catAx>
        <c:axId val="317096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0552"/>
        <c:crosses val="autoZero"/>
        <c:auto val="1"/>
        <c:lblAlgn val="ctr"/>
        <c:lblOffset val="100"/>
        <c:noMultiLvlLbl val="1"/>
      </c:catAx>
      <c:valAx>
        <c:axId val="317090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Baten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6040"/>
        <c:crosses val="autoZero"/>
        <c:crossBetween val="between"/>
        <c:majorUnit val="750"/>
        <c:minorUnit val="3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252199999999998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616400000000001"/>
          <c:y val="9.0107000000000007E-2"/>
          <c:w val="0.85883600000000004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Overig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1631</c:v>
                </c:pt>
                <c:pt idx="1">
                  <c:v>732</c:v>
                </c:pt>
                <c:pt idx="2">
                  <c:v>325</c:v>
                </c:pt>
                <c:pt idx="3">
                  <c:v>473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Overig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1590</c:v>
                </c:pt>
                <c:pt idx="1">
                  <c:v>766</c:v>
                </c:pt>
                <c:pt idx="2">
                  <c:v>256</c:v>
                </c:pt>
                <c:pt idx="3">
                  <c:v>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92512"/>
        <c:axId val="317094080"/>
      </c:barChart>
      <c:catAx>
        <c:axId val="31709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4080"/>
        <c:crosses val="autoZero"/>
        <c:auto val="1"/>
        <c:lblAlgn val="ctr"/>
        <c:lblOffset val="100"/>
        <c:noMultiLvlLbl val="1"/>
      </c:catAx>
      <c:valAx>
        <c:axId val="31709408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Lasten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2512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597900000000003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616400000000001"/>
          <c:y val="9.0107000000000007E-2"/>
          <c:w val="0.85883600000000004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Deelexploitatie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Sheet1!$B$1:$F$1</c:f>
              <c:strCache>
                <c:ptCount val="5"/>
                <c:pt idx="0">
                  <c:v>Terreinen</c:v>
                </c:pt>
                <c:pt idx="1">
                  <c:v>Deelneming</c:v>
                </c:pt>
                <c:pt idx="2">
                  <c:v>LLA</c:v>
                </c:pt>
                <c:pt idx="3">
                  <c:v>TOES / MF</c:v>
                </c:pt>
                <c:pt idx="4">
                  <c:v>Projecten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59</c:v>
                </c:pt>
                <c:pt idx="1">
                  <c:v>-156</c:v>
                </c:pt>
                <c:pt idx="2">
                  <c:v>6</c:v>
                </c:pt>
                <c:pt idx="3">
                  <c:v>-13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Afschrijving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Sheet1!$B$1:$F$1</c:f>
              <c:strCache>
                <c:ptCount val="5"/>
                <c:pt idx="0">
                  <c:v>Terreinen</c:v>
                </c:pt>
                <c:pt idx="1">
                  <c:v>Deelneming</c:v>
                </c:pt>
                <c:pt idx="2">
                  <c:v>LLA</c:v>
                </c:pt>
                <c:pt idx="3">
                  <c:v>TOES / MF</c:v>
                </c:pt>
                <c:pt idx="4">
                  <c:v>Projecten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-74</c:v>
                </c:pt>
                <c:pt idx="3">
                  <c:v>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94864"/>
        <c:axId val="317094472"/>
      </c:barChart>
      <c:catAx>
        <c:axId val="31709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4472"/>
        <c:crosses val="autoZero"/>
        <c:auto val="1"/>
        <c:lblAlgn val="ctr"/>
        <c:lblOffset val="100"/>
        <c:noMultiLvlLbl val="1"/>
      </c:catAx>
      <c:valAx>
        <c:axId val="31709447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Resultaat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4864"/>
        <c:crosses val="autoZero"/>
        <c:crossBetween val="between"/>
        <c:majorUnit val="70"/>
        <c:minorUnit val="3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83597900000000003"/>
          <c:h val="6.87926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2237100000000001"/>
          <c:y val="0.14023099999999999"/>
          <c:w val="0.74940099999999998"/>
          <c:h val="0.683929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Regulier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2016</c:v>
                </c:pt>
                <c:pt idx="1">
                  <c:v>werkelijk 2016</c:v>
                </c:pt>
                <c:pt idx="2">
                  <c:v>werkelijk 2015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61</c:v>
                </c:pt>
                <c:pt idx="1">
                  <c:v>2</c:v>
                </c:pt>
                <c:pt idx="2">
                  <c:v>284</c:v>
                </c:pt>
              </c:numCache>
            </c:numRef>
          </c:val>
        </c:ser>
        <c:ser>
          <c:idx val="1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2016</c:v>
                </c:pt>
                <c:pt idx="1">
                  <c:v>werkelijk 2016</c:v>
                </c:pt>
                <c:pt idx="2">
                  <c:v>werkelijk 2015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Bestemmingsreserve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2016</c:v>
                </c:pt>
                <c:pt idx="1">
                  <c:v>werkelijk 2016</c:v>
                </c:pt>
                <c:pt idx="2">
                  <c:v>werkelijk 2015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</c:v>
                </c:pt>
                <c:pt idx="1">
                  <c:v>39</c:v>
                </c:pt>
                <c:pt idx="2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7089768"/>
        <c:axId val="317093688"/>
      </c:barChart>
      <c:catAx>
        <c:axId val="3170897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93688"/>
        <c:crosses val="autoZero"/>
        <c:auto val="1"/>
        <c:lblAlgn val="ctr"/>
        <c:lblOffset val="100"/>
        <c:noMultiLvlLbl val="1"/>
      </c:catAx>
      <c:valAx>
        <c:axId val="317093688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Resultaat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high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17089768"/>
        <c:crosses val="autoZero"/>
        <c:crossBetween val="between"/>
        <c:majorUnit val="125"/>
        <c:minorUnit val="62.5"/>
      </c:valAx>
      <c:spPr>
        <a:noFill/>
        <a:ln w="12700" cap="flat">
          <a:noFill/>
          <a:miter lim="400000"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19414300000000001"/>
          <c:y val="0"/>
          <c:w val="0.80585700000000005"/>
          <c:h val="0.132403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10749"/>
          <c:y val="4.5919399999999999E-2"/>
          <c:w val="0.51510900000000004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Vaste activa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1843</c:v>
                </c:pt>
                <c:pt idx="1">
                  <c:v>2104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Vlottende activa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3170</c:v>
                </c:pt>
                <c:pt idx="1">
                  <c:v>2895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Deelneming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508</c:v>
                </c:pt>
                <c:pt idx="1">
                  <c:v>352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67720"/>
        <c:axId val="399762624"/>
      </c:barChart>
      <c:catAx>
        <c:axId val="399767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2624"/>
        <c:crosses val="autoZero"/>
        <c:auto val="1"/>
        <c:lblAlgn val="ctr"/>
        <c:lblOffset val="100"/>
        <c:noMultiLvlLbl val="1"/>
      </c:catAx>
      <c:valAx>
        <c:axId val="39976262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Activa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7720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64889300000000005"/>
          <c:y val="0.14563899999999999"/>
          <c:w val="0.351107"/>
          <c:h val="0.257763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3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7348"/>
          <c:y val="4.5919399999999999E-2"/>
          <c:w val="0.49929499999999999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Algemeen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1995</c:v>
                </c:pt>
                <c:pt idx="1">
                  <c:v>1993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Bestemmingsreserves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1857</c:v>
                </c:pt>
                <c:pt idx="1">
                  <c:v>1818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Voorziening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451</c:v>
                </c:pt>
                <c:pt idx="1">
                  <c:v>475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Kortlopende schulden</c:v>
                </c:pt>
              </c:strCache>
            </c:strRef>
          </c:tx>
          <c:spPr>
            <a:solidFill>
              <a:srgbClr val="258EE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  <c:pt idx="0">
                  <c:v>847</c:v>
                </c:pt>
                <c:pt idx="1">
                  <c:v>1145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Langlopende schulden</c:v>
                </c:pt>
              </c:strCache>
            </c:strRef>
          </c:tx>
          <c:spPr>
            <a:solidFill>
              <a:srgbClr val="0C5B19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Sheet1!$B$6:$C$6</c:f>
              <c:numCache>
                <c:formatCode>General</c:formatCode>
                <c:ptCount val="2"/>
                <c:pt idx="0">
                  <c:v>201</c:v>
                </c:pt>
                <c:pt idx="1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67328"/>
        <c:axId val="399765368"/>
      </c:barChart>
      <c:catAx>
        <c:axId val="399767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5368"/>
        <c:crosses val="autoZero"/>
        <c:auto val="1"/>
        <c:lblAlgn val="ctr"/>
        <c:lblOffset val="100"/>
        <c:noMultiLvlLbl val="1"/>
      </c:catAx>
      <c:valAx>
        <c:axId val="39976536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Activa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7328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484800000000004"/>
          <c:y val="0.13556499999999999"/>
          <c:w val="0.40515200000000001"/>
          <c:h val="0.39911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1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8996499999999997"/>
          <c:y val="5.68274E-2"/>
          <c:w val="0.70386300000000002"/>
          <c:h val="0.843067000000000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Reserve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"10</c:v>
                </c:pt>
                <c:pt idx="1">
                  <c:v>"11</c:v>
                </c:pt>
                <c:pt idx="2">
                  <c:v>"12</c:v>
                </c:pt>
                <c:pt idx="3">
                  <c:v>"13</c:v>
                </c:pt>
                <c:pt idx="4">
                  <c:v>"14</c:v>
                </c:pt>
                <c:pt idx="5">
                  <c:v>"15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1.6319999999999999</c:v>
                </c:pt>
                <c:pt idx="1">
                  <c:v>1.1950000000000001</c:v>
                </c:pt>
                <c:pt idx="2">
                  <c:v>1.2689999999999999</c:v>
                </c:pt>
                <c:pt idx="3">
                  <c:v>1.452</c:v>
                </c:pt>
                <c:pt idx="4">
                  <c:v>1.7090000000000001</c:v>
                </c:pt>
                <c:pt idx="5">
                  <c:v>1.9930000000000001</c:v>
                </c:pt>
                <c:pt idx="6">
                  <c:v>1.9950000000000001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760664"/>
        <c:axId val="399763408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Norm</c:v>
                </c:pt>
              </c:strCache>
            </c:strRef>
          </c:tx>
          <c:spPr>
            <a:ln w="47625" cap="flat">
              <a:solidFill>
                <a:srgbClr val="B6DCDF"/>
              </a:solidFill>
              <a:prstDash val="solid"/>
              <a:bevel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B6DCDF"/>
                </a:solidFill>
                <a:prstDash val="solid"/>
                <a:bevel/>
              </a:ln>
              <a:effectLst/>
            </c:spPr>
          </c:marker>
          <c:cat>
            <c:strRef>
              <c:f>Sheet1!$B$1:$H$1</c:f>
              <c:strCache>
                <c:ptCount val="7"/>
                <c:pt idx="0">
                  <c:v>"10</c:v>
                </c:pt>
                <c:pt idx="1">
                  <c:v>"11</c:v>
                </c:pt>
                <c:pt idx="2">
                  <c:v>"12</c:v>
                </c:pt>
                <c:pt idx="3">
                  <c:v>"13</c:v>
                </c:pt>
                <c:pt idx="4">
                  <c:v>"14</c:v>
                </c:pt>
                <c:pt idx="5">
                  <c:v>"15</c:v>
                </c:pt>
                <c:pt idx="6">
                  <c:v>"16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2.492</c:v>
                </c:pt>
                <c:pt idx="1">
                  <c:v>2.4540000000000002</c:v>
                </c:pt>
                <c:pt idx="2">
                  <c:v>2.234</c:v>
                </c:pt>
                <c:pt idx="3">
                  <c:v>1.8740000000000001</c:v>
                </c:pt>
                <c:pt idx="4">
                  <c:v>1.7609999999999999</c:v>
                </c:pt>
                <c:pt idx="5">
                  <c:v>1.857</c:v>
                </c:pt>
                <c:pt idx="6">
                  <c:v>1.9139999999999999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760664"/>
        <c:axId val="399763408"/>
      </c:lineChart>
      <c:catAx>
        <c:axId val="399760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3408"/>
        <c:crosses val="autoZero"/>
        <c:auto val="1"/>
        <c:lblAlgn val="ctr"/>
        <c:lblOffset val="100"/>
        <c:noMultiLvlLbl val="1"/>
      </c:catAx>
      <c:valAx>
        <c:axId val="39976340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Algemene reserve vs lasten-contributiecriterium (x mln €)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399760664"/>
        <c:crosses val="autoZero"/>
        <c:crossBetween val="between"/>
        <c:majorUnit val="0.65"/>
        <c:minorUnit val="0.325000000000000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43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Hout_header_ppt.jpg" descr="Hout_header_pp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c.van.holstein@scouting.n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idx="4294967295"/>
          </p:nvPr>
        </p:nvSpPr>
        <p:spPr>
          <a:xfrm>
            <a:off x="685800" y="2159793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Jaarrekening</a:t>
            </a:r>
            <a:r>
              <a:rPr dirty="0"/>
              <a:t> </a:t>
            </a:r>
            <a:r>
              <a:rPr dirty="0" smtClean="0"/>
              <a:t>201</a:t>
            </a:r>
            <a:r>
              <a:rPr lang="nl-NL" dirty="0" smtClean="0"/>
              <a:t>6</a:t>
            </a:r>
            <a:r>
              <a:rPr sz="3000" dirty="0"/>
              <a:t/>
            </a:r>
            <a:br>
              <a:rPr sz="3000" dirty="0"/>
            </a:br>
            <a:r>
              <a:rPr sz="1600" i="1" dirty="0" smtClean="0"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nl-NL" sz="1600" i="1" dirty="0" smtClean="0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1600" i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600" i="1" dirty="0" err="1">
                <a:latin typeface="Arial"/>
                <a:ea typeface="Arial"/>
                <a:cs typeface="Arial"/>
                <a:sym typeface="Arial"/>
              </a:rPr>
              <a:t>juni</a:t>
            </a:r>
            <a:r>
              <a:rPr sz="1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600" i="1" dirty="0" smtClean="0"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lang="nl-NL" sz="1600" i="1" dirty="0" smtClean="0">
                <a:latin typeface="Arial"/>
                <a:ea typeface="Arial"/>
                <a:cs typeface="Arial"/>
                <a:sym typeface="Arial"/>
              </a:rPr>
              <a:t>7</a:t>
            </a:r>
            <a:r>
              <a:rPr sz="1600" i="1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sz="1600" i="1" dirty="0" err="1">
                <a:latin typeface="Arial"/>
                <a:ea typeface="Arial"/>
                <a:cs typeface="Arial"/>
                <a:sym typeface="Arial"/>
              </a:rPr>
              <a:t>Zeewolde</a:t>
            </a:r>
            <a:endParaRPr sz="16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 defTabSz="740663">
              <a:spcBef>
                <a:spcPts val="600"/>
              </a:spcBef>
              <a:buSzTx/>
              <a:buNone/>
              <a:defRPr sz="2592"/>
            </a:pPr>
            <a:r>
              <a:rPr dirty="0" err="1"/>
              <a:t>Toelichting</a:t>
            </a:r>
            <a:r>
              <a:rPr dirty="0"/>
              <a:t> op de </a:t>
            </a:r>
            <a:r>
              <a:rPr dirty="0" err="1"/>
              <a:t>jaarrekening</a:t>
            </a:r>
            <a:r>
              <a:rPr dirty="0"/>
              <a:t> </a:t>
            </a:r>
            <a:r>
              <a:rPr dirty="0" smtClean="0"/>
              <a:t>201</a:t>
            </a:r>
            <a:r>
              <a:rPr lang="nl-NL" dirty="0" smtClean="0"/>
              <a:t>6</a:t>
            </a:r>
            <a:r>
              <a:rPr dirty="0" smtClean="0"/>
              <a:t> </a:t>
            </a:r>
            <a:r>
              <a:rPr dirty="0" err="1"/>
              <a:t>Vereniging</a:t>
            </a:r>
            <a:r>
              <a:rPr dirty="0"/>
              <a:t> Scouting Nederland</a:t>
            </a:r>
          </a:p>
          <a:p>
            <a:pPr marL="0" indent="0" algn="ctr" defTabSz="740663">
              <a:spcBef>
                <a:spcPts val="600"/>
              </a:spcBef>
              <a:buSzTx/>
              <a:buNone/>
              <a:defRPr sz="2592">
                <a:solidFill>
                  <a:schemeClr val="accent2"/>
                </a:solidFill>
              </a:defRPr>
            </a:pPr>
            <a:endParaRPr lang="nl-NL" u="sng" dirty="0" smtClean="0">
              <a:solidFill>
                <a:srgbClr val="009999"/>
              </a:solidFill>
              <a:uFill>
                <a:solidFill>
                  <a:srgbClr val="009999"/>
                </a:solidFill>
              </a:uFill>
              <a:hlinkClick r:id="rId2"/>
            </a:endParaRPr>
          </a:p>
          <a:p>
            <a:pPr marL="0" indent="0" algn="ctr" defTabSz="740663">
              <a:spcBef>
                <a:spcPts val="600"/>
              </a:spcBef>
              <a:buSzTx/>
              <a:buNone/>
              <a:defRPr sz="2592">
                <a:solidFill>
                  <a:schemeClr val="accent2"/>
                </a:solidFill>
              </a:defRPr>
            </a:pPr>
            <a:r>
              <a:rPr u="sng" dirty="0" smtClean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Nic.van.Holstein@scouting.nl</a:t>
            </a:r>
            <a:endParaRPr u="sng" dirty="0">
              <a:solidFill>
                <a:srgbClr val="009999"/>
              </a:solidFill>
              <a:uFill>
                <a:solidFill>
                  <a:srgbClr val="009999"/>
                </a:solidFill>
              </a:uFill>
              <a:hlinkClick r:id="rId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4294967295"/>
          </p:nvPr>
        </p:nvSpPr>
        <p:spPr>
          <a:xfrm>
            <a:off x="1133350" y="3872923"/>
            <a:ext cx="6877300" cy="17526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</a:lvl1pPr>
          </a:lstStyle>
          <a:p>
            <a:r>
              <a:rPr dirty="0"/>
              <a:t>De </a:t>
            </a:r>
            <a:r>
              <a:rPr dirty="0" err="1"/>
              <a:t>landelijke</a:t>
            </a:r>
            <a:r>
              <a:rPr dirty="0"/>
              <a:t>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wordt</a:t>
            </a:r>
            <a:r>
              <a:rPr dirty="0"/>
              <a:t> </a:t>
            </a:r>
            <a:r>
              <a:rPr dirty="0" err="1"/>
              <a:t>gevraagd</a:t>
            </a:r>
            <a:r>
              <a:rPr dirty="0"/>
              <a:t> de </a:t>
            </a:r>
            <a:r>
              <a:rPr dirty="0" err="1"/>
              <a:t>jaarrekening</a:t>
            </a:r>
            <a:r>
              <a:rPr dirty="0"/>
              <a:t> </a:t>
            </a:r>
            <a:r>
              <a:rPr dirty="0" smtClean="0"/>
              <a:t>201</a:t>
            </a:r>
            <a:r>
              <a:rPr lang="nl-NL" dirty="0" smtClean="0"/>
              <a:t>6</a:t>
            </a:r>
            <a:r>
              <a:rPr dirty="0" smtClean="0"/>
              <a:t> </a:t>
            </a:r>
            <a:r>
              <a:rPr dirty="0" err="1"/>
              <a:t>goed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keuren</a:t>
            </a:r>
            <a:r>
              <a:rPr dirty="0"/>
              <a:t>.</a:t>
            </a:r>
          </a:p>
        </p:txBody>
      </p:sp>
      <p:sp>
        <p:nvSpPr>
          <p:cNvPr id="75" name="Shape 75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pPr>
              <a:defRPr sz="2400"/>
            </a:pPr>
            <a:r>
              <a:rPr sz="3000"/>
              <a:t>Besluitvorming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aphicFrame>
        <p:nvGraphicFramePr>
          <p:cNvPr id="34" name="Chart 34"/>
          <p:cNvGraphicFramePr/>
          <p:nvPr>
            <p:extLst>
              <p:ext uri="{D42A27DB-BD31-4B8C-83A1-F6EECF244321}">
                <p14:modId xmlns:p14="http://schemas.microsoft.com/office/powerpoint/2010/main" val="607876178"/>
              </p:ext>
            </p:extLst>
          </p:nvPr>
        </p:nvGraphicFramePr>
        <p:xfrm>
          <a:off x="457062" y="1322919"/>
          <a:ext cx="7963035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457200" y="199319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Baten</a:t>
            </a:r>
            <a:r>
              <a:rPr dirty="0"/>
              <a:t> </a:t>
            </a:r>
            <a:r>
              <a:rPr dirty="0" err="1"/>
              <a:t>Jaarrekening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aphicFrame>
        <p:nvGraphicFramePr>
          <p:cNvPr id="40" name="Chart 40"/>
          <p:cNvGraphicFramePr/>
          <p:nvPr>
            <p:extLst>
              <p:ext uri="{D42A27DB-BD31-4B8C-83A1-F6EECF244321}">
                <p14:modId xmlns:p14="http://schemas.microsoft.com/office/powerpoint/2010/main" val="3003216373"/>
              </p:ext>
            </p:extLst>
          </p:nvPr>
        </p:nvGraphicFramePr>
        <p:xfrm>
          <a:off x="489994" y="1322919"/>
          <a:ext cx="7930103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457200" y="189892"/>
            <a:ext cx="8229600" cy="1137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Lasten</a:t>
            </a:r>
            <a:r>
              <a:rPr dirty="0"/>
              <a:t> </a:t>
            </a:r>
            <a:r>
              <a:rPr dirty="0" err="1"/>
              <a:t>Jaarrekening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aphicFrame>
        <p:nvGraphicFramePr>
          <p:cNvPr id="46" name="Chart 46"/>
          <p:cNvGraphicFramePr/>
          <p:nvPr>
            <p:extLst>
              <p:ext uri="{D42A27DB-BD31-4B8C-83A1-F6EECF244321}">
                <p14:modId xmlns:p14="http://schemas.microsoft.com/office/powerpoint/2010/main" val="2321229415"/>
              </p:ext>
            </p:extLst>
          </p:nvPr>
        </p:nvGraphicFramePr>
        <p:xfrm>
          <a:off x="489994" y="1322919"/>
          <a:ext cx="7930103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47773" y="189893"/>
            <a:ext cx="8229600" cy="1137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Resultaat</a:t>
            </a:r>
            <a:r>
              <a:rPr dirty="0"/>
              <a:t> </a:t>
            </a:r>
            <a:r>
              <a:rPr dirty="0" err="1" smtClean="0"/>
              <a:t>Deelexploitaties</a:t>
            </a:r>
            <a:r>
              <a:rPr dirty="0" smtClean="0"/>
              <a:t> </a:t>
            </a:r>
            <a:r>
              <a:rPr dirty="0"/>
              <a:t>etc.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aphicFrame>
        <p:nvGraphicFramePr>
          <p:cNvPr id="52" name="Chart 52"/>
          <p:cNvGraphicFramePr/>
          <p:nvPr>
            <p:extLst>
              <p:ext uri="{D42A27DB-BD31-4B8C-83A1-F6EECF244321}">
                <p14:modId xmlns:p14="http://schemas.microsoft.com/office/powerpoint/2010/main" val="3972852240"/>
              </p:ext>
            </p:extLst>
          </p:nvPr>
        </p:nvGraphicFramePr>
        <p:xfrm>
          <a:off x="337020" y="1272878"/>
          <a:ext cx="7947522" cy="482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Shape 53"/>
          <p:cNvSpPr>
            <a:spLocks noGrp="1"/>
          </p:cNvSpPr>
          <p:nvPr>
            <p:ph type="title" idx="4294967295"/>
          </p:nvPr>
        </p:nvSpPr>
        <p:spPr>
          <a:xfrm>
            <a:off x="447773" y="18989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Resultaat</a:t>
            </a:r>
            <a:r>
              <a:rPr dirty="0"/>
              <a:t> </a:t>
            </a:r>
            <a:r>
              <a:rPr dirty="0" err="1"/>
              <a:t>Vereniging</a:t>
            </a:r>
            <a:r>
              <a:rPr dirty="0"/>
              <a:t> Scouting Nederland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457200" y="18989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Activa</a:t>
            </a:r>
            <a:r>
              <a:rPr dirty="0"/>
              <a:t> </a:t>
            </a:r>
            <a:r>
              <a:rPr dirty="0" err="1" smtClean="0"/>
              <a:t>Balans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aphicFrame>
        <p:nvGraphicFramePr>
          <p:cNvPr id="57" name="Chart 57"/>
          <p:cNvGraphicFramePr/>
          <p:nvPr>
            <p:extLst>
              <p:ext uri="{D42A27DB-BD31-4B8C-83A1-F6EECF244321}">
                <p14:modId xmlns:p14="http://schemas.microsoft.com/office/powerpoint/2010/main" val="2226600144"/>
              </p:ext>
            </p:extLst>
          </p:nvPr>
        </p:nvGraphicFramePr>
        <p:xfrm>
          <a:off x="644424" y="1531413"/>
          <a:ext cx="8355576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 idx="4294967295"/>
          </p:nvPr>
        </p:nvSpPr>
        <p:spPr>
          <a:xfrm>
            <a:off x="447773" y="18989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Passiva</a:t>
            </a:r>
            <a:r>
              <a:rPr dirty="0"/>
              <a:t> </a:t>
            </a:r>
            <a:r>
              <a:rPr dirty="0" err="1"/>
              <a:t>Balans</a:t>
            </a:r>
            <a:r>
              <a:rPr dirty="0"/>
              <a:t> 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aphicFrame>
        <p:nvGraphicFramePr>
          <p:cNvPr id="61" name="Chart 61"/>
          <p:cNvGraphicFramePr/>
          <p:nvPr>
            <p:extLst>
              <p:ext uri="{D42A27DB-BD31-4B8C-83A1-F6EECF244321}">
                <p14:modId xmlns:p14="http://schemas.microsoft.com/office/powerpoint/2010/main" val="1203750190"/>
              </p:ext>
            </p:extLst>
          </p:nvPr>
        </p:nvGraphicFramePr>
        <p:xfrm>
          <a:off x="644424" y="1531413"/>
          <a:ext cx="8620226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half" idx="4294967295"/>
          </p:nvPr>
        </p:nvSpPr>
        <p:spPr>
          <a:xfrm>
            <a:off x="543677" y="1420902"/>
            <a:ext cx="3528610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9373" indent="-269373" defTabSz="283463">
              <a:spcBef>
                <a:spcPts val="2200"/>
              </a:spcBef>
              <a:buAutoNum type="alphaUcPeriod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>
                <a:solidFill>
                  <a:schemeClr val="tx1"/>
                </a:solidFill>
              </a:rPr>
              <a:t>Omvang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Algemene</a:t>
            </a:r>
            <a:r>
              <a:rPr dirty="0">
                <a:solidFill>
                  <a:schemeClr val="tx1"/>
                </a:solidFill>
              </a:rPr>
              <a:t> reserve</a:t>
            </a:r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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b="1" dirty="0" smtClean="0">
                <a:solidFill>
                  <a:schemeClr val="tx1"/>
                </a:solidFill>
              </a:rPr>
              <a:t>1,9</a:t>
            </a:r>
            <a:r>
              <a:rPr lang="nl-NL" b="1" dirty="0" smtClean="0">
                <a:solidFill>
                  <a:schemeClr val="tx1"/>
                </a:solidFill>
              </a:rPr>
              <a:t>95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mln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smtClean="0">
                <a:solidFill>
                  <a:schemeClr val="tx1"/>
                </a:solidFill>
              </a:rPr>
              <a:t>(</a:t>
            </a:r>
            <a:r>
              <a:rPr lang="nl-NL" dirty="0" smtClean="0">
                <a:solidFill>
                  <a:schemeClr val="tx1"/>
                </a:solidFill>
              </a:rPr>
              <a:t>&lt;</a:t>
            </a:r>
            <a:r>
              <a:rPr dirty="0" smtClean="0">
                <a:solidFill>
                  <a:schemeClr val="tx1"/>
                </a:solidFill>
              </a:rPr>
              <a:t> 1,9</a:t>
            </a:r>
            <a:r>
              <a:rPr lang="nl-NL" dirty="0" smtClean="0">
                <a:solidFill>
                  <a:schemeClr val="tx1"/>
                </a:solidFill>
              </a:rPr>
              <a:t>99 </a:t>
            </a:r>
            <a:r>
              <a:rPr lang="nl-NL" dirty="0" err="1" smtClean="0">
                <a:solidFill>
                  <a:schemeClr val="tx1"/>
                </a:solidFill>
              </a:rPr>
              <a:t>mln</a:t>
            </a:r>
            <a:r>
              <a:rPr lang="nl-NL" dirty="0" smtClean="0">
                <a:solidFill>
                  <a:schemeClr val="tx1"/>
                </a:solidFill>
              </a:rPr>
              <a:t> norm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incl. </a:t>
            </a:r>
            <a:r>
              <a:rPr dirty="0" err="1">
                <a:solidFill>
                  <a:schemeClr val="tx1"/>
                </a:solidFill>
              </a:rPr>
              <a:t>risico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smtClean="0">
                <a:solidFill>
                  <a:schemeClr val="tx1"/>
                </a:solidFill>
              </a:rPr>
              <a:t>LLA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  <a:endParaRPr dirty="0">
              <a:solidFill>
                <a:schemeClr val="tx1"/>
              </a:solidFill>
            </a:endParaRPr>
          </a:p>
          <a:p>
            <a:pPr marL="269373" indent="-269373" defTabSz="283463">
              <a:spcBef>
                <a:spcPts val="2200"/>
              </a:spcBef>
              <a:buAutoNum type="alphaUcPeriod" startAt="2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Omvang</a:t>
            </a:r>
            <a:r>
              <a:rPr dirty="0"/>
              <a:t> </a:t>
            </a:r>
            <a:r>
              <a:rPr dirty="0" err="1"/>
              <a:t>eigen</a:t>
            </a:r>
            <a:r>
              <a:rPr dirty="0"/>
              <a:t> </a:t>
            </a:r>
            <a:r>
              <a:rPr dirty="0" err="1"/>
              <a:t>vermogen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 smtClean="0">
                <a:sym typeface="Wingdings" panose="05000000000000000000" pitchFamily="2" charset="2"/>
              </a:rPr>
              <a:t></a:t>
            </a:r>
            <a:r>
              <a:rPr b="1" dirty="0" smtClean="0"/>
              <a:t>3,8</a:t>
            </a:r>
            <a:r>
              <a:rPr lang="nl-NL" b="1" dirty="0" smtClean="0"/>
              <a:t>5</a:t>
            </a:r>
            <a:r>
              <a:rPr dirty="0" smtClean="0"/>
              <a:t> </a:t>
            </a:r>
            <a:r>
              <a:rPr dirty="0" err="1"/>
              <a:t>mln</a:t>
            </a:r>
            <a:r>
              <a:rPr dirty="0"/>
              <a:t> (&gt; </a:t>
            </a:r>
            <a:r>
              <a:rPr dirty="0" smtClean="0"/>
              <a:t>2,</a:t>
            </a:r>
            <a:r>
              <a:rPr lang="nl-NL" dirty="0" smtClean="0"/>
              <a:t>46 </a:t>
            </a:r>
            <a:r>
              <a:rPr lang="nl-NL" dirty="0" err="1" smtClean="0"/>
              <a:t>mln</a:t>
            </a:r>
            <a:r>
              <a:rPr dirty="0" smtClean="0"/>
              <a:t>)</a:t>
            </a:r>
            <a:endParaRPr dirty="0"/>
          </a:p>
          <a:p>
            <a:pPr marL="269373" indent="-269373" defTabSz="283463">
              <a:spcBef>
                <a:spcPts val="2200"/>
              </a:spcBef>
              <a:buAutoNum type="alphaUcPeriod" startAt="3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solvabiliteit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>
                <a:sym typeface="Wingdings" panose="05000000000000000000" pitchFamily="2" charset="2"/>
              </a:rPr>
              <a:t></a:t>
            </a:r>
            <a:r>
              <a:rPr dirty="0" smtClean="0"/>
              <a:t> </a:t>
            </a:r>
            <a:r>
              <a:rPr lang="nl-NL" b="1" dirty="0" smtClean="0"/>
              <a:t>72</a:t>
            </a:r>
            <a:r>
              <a:rPr b="1" dirty="0" smtClean="0"/>
              <a:t>% </a:t>
            </a:r>
            <a:r>
              <a:rPr dirty="0"/>
              <a:t>(&gt; 50%)</a:t>
            </a:r>
          </a:p>
          <a:p>
            <a:pPr marL="269373" indent="-269373" defTabSz="283463">
              <a:spcBef>
                <a:spcPts val="2200"/>
              </a:spcBef>
              <a:buAutoNum type="alphaUcPeriod" startAt="4"/>
              <a:defRPr sz="1612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liquiditeit</a:t>
            </a:r>
            <a:endParaRPr dirty="0"/>
          </a:p>
          <a:p>
            <a:pPr marL="0" indent="0" defTabSz="283463">
              <a:spcBef>
                <a:spcPts val="2200"/>
              </a:spcBef>
              <a:buSzTx/>
              <a:buNone/>
              <a:defRPr sz="1612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>
                <a:sym typeface="Wingdings" panose="05000000000000000000" pitchFamily="2" charset="2"/>
              </a:rPr>
              <a:t></a:t>
            </a:r>
            <a:r>
              <a:rPr dirty="0" smtClean="0"/>
              <a:t> </a:t>
            </a:r>
            <a:r>
              <a:rPr lang="nl-NL" b="1" dirty="0" smtClean="0"/>
              <a:t>225</a:t>
            </a:r>
            <a:r>
              <a:rPr b="1" dirty="0" smtClean="0"/>
              <a:t>%</a:t>
            </a:r>
            <a:r>
              <a:rPr dirty="0" smtClean="0"/>
              <a:t> </a:t>
            </a:r>
            <a:r>
              <a:rPr dirty="0"/>
              <a:t>(&gt; 125%)</a:t>
            </a:r>
          </a:p>
        </p:txBody>
      </p:sp>
      <p:sp>
        <p:nvSpPr>
          <p:cNvPr id="67" name="Shape 67"/>
          <p:cNvSpPr>
            <a:spLocks noGrp="1"/>
          </p:cNvSpPr>
          <p:nvPr>
            <p:ph type="title" idx="4294967295"/>
          </p:nvPr>
        </p:nvSpPr>
        <p:spPr>
          <a:xfrm>
            <a:off x="457200" y="18989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Kengetallen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financiële</a:t>
            </a:r>
            <a:r>
              <a:rPr dirty="0"/>
              <a:t> parameters</a:t>
            </a:r>
          </a:p>
        </p:txBody>
      </p:sp>
      <p:graphicFrame>
        <p:nvGraphicFramePr>
          <p:cNvPr id="68" name="Chart 68"/>
          <p:cNvGraphicFramePr/>
          <p:nvPr>
            <p:extLst>
              <p:ext uri="{D42A27DB-BD31-4B8C-83A1-F6EECF244321}">
                <p14:modId xmlns:p14="http://schemas.microsoft.com/office/powerpoint/2010/main" val="1448277184"/>
              </p:ext>
            </p:extLst>
          </p:nvPr>
        </p:nvGraphicFramePr>
        <p:xfrm>
          <a:off x="4058499" y="1407442"/>
          <a:ext cx="4629696" cy="4561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 idx="4294967295"/>
          </p:nvPr>
        </p:nvSpPr>
        <p:spPr>
          <a:xfrm>
            <a:off x="457200" y="199319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Ontwikkelingen</a:t>
            </a:r>
            <a:r>
              <a:rPr dirty="0"/>
              <a:t> die </a:t>
            </a:r>
            <a:r>
              <a:rPr dirty="0" err="1"/>
              <a:t>raken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</a:t>
            </a:r>
            <a:r>
              <a:rPr dirty="0" err="1"/>
              <a:t>financiën</a:t>
            </a:r>
            <a:r>
              <a:rPr dirty="0"/>
              <a:t> 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4294967295"/>
          </p:nvPr>
        </p:nvSpPr>
        <p:spPr>
          <a:xfrm>
            <a:off x="457200" y="1435100"/>
            <a:ext cx="7984243" cy="4391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0684" indent="-260684">
              <a:buChar char="•"/>
              <a:defRPr sz="2600"/>
            </a:pPr>
            <a:r>
              <a:rPr dirty="0" err="1"/>
              <a:t>Ambities</a:t>
            </a:r>
            <a:r>
              <a:rPr dirty="0"/>
              <a:t> </a:t>
            </a:r>
            <a:r>
              <a:rPr dirty="0" err="1"/>
              <a:t>Meerjarenbeleid</a:t>
            </a:r>
            <a:r>
              <a:rPr dirty="0"/>
              <a:t> </a:t>
            </a:r>
            <a:r>
              <a:rPr lang="nl-NL" dirty="0" smtClean="0"/>
              <a:t>toekomstvisie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Partnerschappen</a:t>
            </a:r>
            <a:r>
              <a:rPr dirty="0"/>
              <a:t> </a:t>
            </a:r>
            <a:r>
              <a:rPr dirty="0" err="1" smtClean="0"/>
              <a:t>versterken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lang="nl-NL" dirty="0" smtClean="0"/>
              <a:t>UPS project: </a:t>
            </a:r>
            <a:r>
              <a:rPr lang="nl-NL" dirty="0" smtClean="0"/>
              <a:t>Open &amp; Divers</a:t>
            </a:r>
            <a:endParaRPr dirty="0"/>
          </a:p>
          <a:p>
            <a:pPr marL="260684" indent="-260684">
              <a:buChar char="•"/>
              <a:defRPr sz="2600"/>
            </a:pP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Investeringen</a:t>
            </a:r>
            <a:r>
              <a:rPr dirty="0"/>
              <a:t> </a:t>
            </a:r>
            <a:r>
              <a:rPr dirty="0" err="1" smtClean="0"/>
              <a:t>verenigingsterreinen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/>
              <a:t>Verkoop</a:t>
            </a:r>
            <a:r>
              <a:rPr dirty="0"/>
              <a:t> </a:t>
            </a:r>
            <a:r>
              <a:rPr dirty="0" err="1"/>
              <a:t>magazijn</a:t>
            </a:r>
            <a:r>
              <a:rPr dirty="0"/>
              <a:t> </a:t>
            </a:r>
            <a:r>
              <a:rPr dirty="0" err="1" smtClean="0"/>
              <a:t>Lelystad</a:t>
            </a:r>
            <a:r>
              <a:rPr lang="nl-NL" dirty="0" smtClean="0"/>
              <a:t> </a:t>
            </a:r>
            <a:r>
              <a:rPr lang="nl-NL" dirty="0" smtClean="0"/>
              <a:t>gerealiseerd</a:t>
            </a:r>
            <a:endParaRPr dirty="0"/>
          </a:p>
          <a:p>
            <a:pPr marL="260684" indent="-260684">
              <a:buChar char="•"/>
              <a:defRPr sz="2600"/>
            </a:pPr>
            <a:r>
              <a:rPr dirty="0" err="1" smtClean="0"/>
              <a:t>Exploitatie</a:t>
            </a:r>
            <a:r>
              <a:rPr dirty="0" smtClean="0"/>
              <a:t> </a:t>
            </a:r>
            <a:r>
              <a:rPr dirty="0" err="1"/>
              <a:t>Scoutinglandgoed</a:t>
            </a:r>
            <a:r>
              <a:rPr dirty="0"/>
              <a:t> </a:t>
            </a:r>
            <a:r>
              <a:rPr dirty="0" smtClean="0"/>
              <a:t>BV</a:t>
            </a:r>
            <a:r>
              <a:rPr lang="nl-NL" dirty="0" smtClean="0"/>
              <a:t> en investeringen.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174</Words>
  <Application>Microsoft Office PowerPoint</Application>
  <PresentationFormat>Diavoorstelling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Helvetica Neue</vt:lpstr>
      <vt:lpstr>Impact</vt:lpstr>
      <vt:lpstr>Wingdings</vt:lpstr>
      <vt:lpstr>Default</vt:lpstr>
      <vt:lpstr>Jaarrekening 2016 10 juni 2017, Zeewolde</vt:lpstr>
      <vt:lpstr>Baten Jaarrekening</vt:lpstr>
      <vt:lpstr>Lasten Jaarrekening</vt:lpstr>
      <vt:lpstr>Resultaat Deelexploitaties etc.</vt:lpstr>
      <vt:lpstr>Resultaat Vereniging Scouting Nederland</vt:lpstr>
      <vt:lpstr>Activa Balans </vt:lpstr>
      <vt:lpstr>Passiva Balans </vt:lpstr>
      <vt:lpstr>Kengetallen en financiële parameters</vt:lpstr>
      <vt:lpstr>Ontwikkelingen die raken aan financiën 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Jaarrekening 2016 10 juni 2016, Zeewolde</dc:title>
  <dc:creator>Boersma, Fedde</dc:creator>
  <cp:lastModifiedBy>Snelders, Yvonne</cp:lastModifiedBy>
  <cp:revision>17</cp:revision>
  <dcterms:modified xsi:type="dcterms:W3CDTF">2017-06-09T12:38:10Z</dcterms:modified>
</cp:coreProperties>
</file>