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39737"/>
          <c:y val="9.0107000000000007E-2"/>
          <c:w val="0.855263"/>
          <c:h val="0.827802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Begroot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Sheet1!$B$1:$E$1</c:f>
              <c:strCache>
                <c:ptCount val="4"/>
                <c:pt idx="0">
                  <c:v>Contributie</c:v>
                </c:pt>
                <c:pt idx="1">
                  <c:v>ScoutShop</c:v>
                </c:pt>
                <c:pt idx="2">
                  <c:v>Derden/SNF</c:v>
                </c:pt>
                <c:pt idx="3">
                  <c:v>Overig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2853</c:v>
                </c:pt>
                <c:pt idx="1">
                  <c:v>200</c:v>
                </c:pt>
                <c:pt idx="2">
                  <c:v>369</c:v>
                </c:pt>
                <c:pt idx="3">
                  <c:v>54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Werkelijk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Sheet1!$B$1:$E$1</c:f>
              <c:strCache>
                <c:ptCount val="4"/>
                <c:pt idx="0">
                  <c:v>Contributie</c:v>
                </c:pt>
                <c:pt idx="1">
                  <c:v>ScoutShop</c:v>
                </c:pt>
                <c:pt idx="2">
                  <c:v>Derden/SNF</c:v>
                </c:pt>
                <c:pt idx="3">
                  <c:v>Overig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2868</c:v>
                </c:pt>
                <c:pt idx="1">
                  <c:v>250</c:v>
                </c:pt>
                <c:pt idx="2">
                  <c:v>856</c:v>
                </c:pt>
                <c:pt idx="3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969440"/>
        <c:axId val="242963560"/>
      </c:barChart>
      <c:catAx>
        <c:axId val="242969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963560"/>
        <c:crosses val="autoZero"/>
        <c:auto val="1"/>
        <c:lblAlgn val="ctr"/>
        <c:lblOffset val="100"/>
        <c:noMultiLvlLbl val="1"/>
      </c:catAx>
      <c:valAx>
        <c:axId val="24296356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Baten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969440"/>
        <c:crosses val="autoZero"/>
        <c:crossBetween val="between"/>
        <c:majorUnit val="750"/>
        <c:minorUnit val="37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0.83252199999999998"/>
          <c:h val="6.8792699999999998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4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3616400000000001"/>
          <c:y val="9.0107000000000007E-2"/>
          <c:w val="0.85883600000000004"/>
          <c:h val="0.827802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Begroot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Sheet1!$B$1:$E$1</c:f>
              <c:strCache>
                <c:ptCount val="4"/>
                <c:pt idx="0">
                  <c:v>Personeel</c:v>
                </c:pt>
                <c:pt idx="1">
                  <c:v>Apparaat</c:v>
                </c:pt>
                <c:pt idx="2">
                  <c:v>Activiteiten</c:v>
                </c:pt>
                <c:pt idx="3">
                  <c:v>Overig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1772</c:v>
                </c:pt>
                <c:pt idx="1">
                  <c:v>668</c:v>
                </c:pt>
                <c:pt idx="2">
                  <c:v>367</c:v>
                </c:pt>
                <c:pt idx="3">
                  <c:v>474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Werkelijk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Sheet1!$B$1:$E$1</c:f>
              <c:strCache>
                <c:ptCount val="4"/>
                <c:pt idx="0">
                  <c:v>Personeel</c:v>
                </c:pt>
                <c:pt idx="1">
                  <c:v>Apparaat</c:v>
                </c:pt>
                <c:pt idx="2">
                  <c:v>Activiteiten</c:v>
                </c:pt>
                <c:pt idx="3">
                  <c:v>Overig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1746</c:v>
                </c:pt>
                <c:pt idx="1">
                  <c:v>811</c:v>
                </c:pt>
                <c:pt idx="2">
                  <c:v>367</c:v>
                </c:pt>
                <c:pt idx="3">
                  <c:v>557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967480"/>
        <c:axId val="242967088"/>
      </c:barChart>
      <c:catAx>
        <c:axId val="242967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967088"/>
        <c:crosses val="autoZero"/>
        <c:auto val="1"/>
        <c:lblAlgn val="ctr"/>
        <c:lblOffset val="100"/>
        <c:noMultiLvlLbl val="1"/>
      </c:catAx>
      <c:valAx>
        <c:axId val="24296708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Lasten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967480"/>
        <c:crosses val="autoZero"/>
        <c:crossBetween val="between"/>
        <c:majorUnit val="450"/>
        <c:minorUnit val="22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0.83597900000000003"/>
          <c:h val="6.8792699999999998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4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3616400000000001"/>
          <c:y val="9.0107000000000007E-2"/>
          <c:w val="0.85883600000000004"/>
          <c:h val="0.827802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Deelexploitatie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Sheet1!$B$1:$F$1</c:f>
              <c:strCache>
                <c:ptCount val="5"/>
                <c:pt idx="0">
                  <c:v>Terreinen</c:v>
                </c:pt>
                <c:pt idx="1">
                  <c:v>Deelneming</c:v>
                </c:pt>
                <c:pt idx="2">
                  <c:v>LLA</c:v>
                </c:pt>
                <c:pt idx="3">
                  <c:v>TOES / MF</c:v>
                </c:pt>
                <c:pt idx="4">
                  <c:v>Projecten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94</c:v>
                </c:pt>
                <c:pt idx="1">
                  <c:v>-118</c:v>
                </c:pt>
                <c:pt idx="2">
                  <c:v>70</c:v>
                </c:pt>
                <c:pt idx="3">
                  <c:v>24</c:v>
                </c:pt>
                <c:pt idx="4">
                  <c:v>-153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Afschrijving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Sheet1!$B$1:$F$1</c:f>
              <c:strCache>
                <c:ptCount val="5"/>
                <c:pt idx="0">
                  <c:v>Terreinen</c:v>
                </c:pt>
                <c:pt idx="1">
                  <c:v>Deelneming</c:v>
                </c:pt>
                <c:pt idx="2">
                  <c:v>LLA</c:v>
                </c:pt>
                <c:pt idx="3">
                  <c:v>TOES / MF</c:v>
                </c:pt>
                <c:pt idx="4">
                  <c:v>Projecten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4"/>
                <c:pt idx="0">
                  <c:v>-100</c:v>
                </c:pt>
                <c:pt idx="3">
                  <c:v>-11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967872"/>
        <c:axId val="242965912"/>
      </c:barChart>
      <c:catAx>
        <c:axId val="242967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965912"/>
        <c:crosses val="autoZero"/>
        <c:auto val="1"/>
        <c:lblAlgn val="ctr"/>
        <c:lblOffset val="100"/>
        <c:noMultiLvlLbl val="1"/>
      </c:catAx>
      <c:valAx>
        <c:axId val="24296591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Resultaat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967872"/>
        <c:crosses val="autoZero"/>
        <c:crossBetween val="between"/>
        <c:majorUnit val="70"/>
        <c:minorUnit val="3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0.83597900000000003"/>
          <c:h val="6.8792699999999998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4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2237100000000001"/>
          <c:y val="0.14023099999999999"/>
          <c:w val="0.74940099999999998"/>
          <c:h val="0.683929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Regulier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Sheet1!$B$1:$D$1</c:f>
              <c:strCache>
                <c:ptCount val="3"/>
                <c:pt idx="0">
                  <c:v>begroting 2015</c:v>
                </c:pt>
                <c:pt idx="1">
                  <c:v>werkelijk 2015</c:v>
                </c:pt>
                <c:pt idx="2">
                  <c:v>werkelijk 2014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70</c:v>
                </c:pt>
                <c:pt idx="1">
                  <c:v>157</c:v>
                </c:pt>
                <c:pt idx="2">
                  <c:v>101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Groepsontwikkeling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Sheet1!$B$1:$D$1</c:f>
              <c:strCache>
                <c:ptCount val="3"/>
                <c:pt idx="0">
                  <c:v>begroting 2015</c:v>
                </c:pt>
                <c:pt idx="1">
                  <c:v>werkelijk 2015</c:v>
                </c:pt>
                <c:pt idx="2">
                  <c:v>werkelijk 2014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125</c:v>
                </c:pt>
                <c:pt idx="1">
                  <c:v>127</c:v>
                </c:pt>
                <c:pt idx="2">
                  <c:v>156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Bestemmingsreserve</c:v>
                </c:pt>
              </c:strCache>
            </c:strRef>
          </c:tx>
          <c:spPr>
            <a:solidFill>
              <a:srgbClr val="5FA804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Sheet1!$B$1:$D$1</c:f>
              <c:strCache>
                <c:ptCount val="3"/>
                <c:pt idx="0">
                  <c:v>begroting 2015</c:v>
                </c:pt>
                <c:pt idx="1">
                  <c:v>werkelijk 2015</c:v>
                </c:pt>
                <c:pt idx="2">
                  <c:v>werkelijk 2014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1">
                  <c:v>103</c:v>
                </c:pt>
                <c:pt idx="2">
                  <c:v>205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2962384"/>
        <c:axId val="242963168"/>
      </c:barChart>
      <c:catAx>
        <c:axId val="2429623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963168"/>
        <c:crosses val="autoZero"/>
        <c:auto val="1"/>
        <c:lblAlgn val="ctr"/>
        <c:lblOffset val="100"/>
        <c:noMultiLvlLbl val="1"/>
      </c:catAx>
      <c:valAx>
        <c:axId val="242963168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0"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800" b="0" i="0" u="none" strike="noStrike">
                    <a:solidFill>
                      <a:srgbClr val="000000"/>
                    </a:solidFill>
                    <a:latin typeface="Arial"/>
                  </a:rPr>
                  <a:t>Resultaat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high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962384"/>
        <c:crosses val="autoZero"/>
        <c:crossBetween val="between"/>
        <c:majorUnit val="125"/>
        <c:minorUnit val="62.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9414300000000001"/>
          <c:y val="0"/>
          <c:w val="0.80585700000000005"/>
          <c:h val="0.132403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10749"/>
          <c:y val="4.5919399999999999E-2"/>
          <c:w val="0.51510900000000004"/>
          <c:h val="0.868611000000000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Vaste activa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2014</c:v>
                </c:pt>
                <c:pt idx="1">
                  <c:v>2015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1827</c:v>
                </c:pt>
                <c:pt idx="1">
                  <c:v>1843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Vlottende activa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2014</c:v>
                </c:pt>
                <c:pt idx="1">
                  <c:v>2015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4827</c:v>
                </c:pt>
                <c:pt idx="1">
                  <c:v>3170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Deelneming</c:v>
                </c:pt>
              </c:strCache>
            </c:strRef>
          </c:tx>
          <c:spPr>
            <a:solidFill>
              <a:srgbClr val="5FA804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2014</c:v>
                </c:pt>
                <c:pt idx="1">
                  <c:v>2015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1">
                  <c:v>508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2964344"/>
        <c:axId val="242130320"/>
      </c:barChart>
      <c:catAx>
        <c:axId val="242964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130320"/>
        <c:crosses val="autoZero"/>
        <c:auto val="1"/>
        <c:lblAlgn val="ctr"/>
        <c:lblOffset val="100"/>
        <c:noMultiLvlLbl val="1"/>
      </c:catAx>
      <c:valAx>
        <c:axId val="24213032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Activa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964344"/>
        <c:crosses val="autoZero"/>
        <c:crossBetween val="between"/>
        <c:majorUnit val="1750"/>
        <c:minorUnit val="87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64889300000000005"/>
          <c:y val="0.14563899999999999"/>
          <c:w val="0.351107"/>
          <c:h val="0.257763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3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07348"/>
          <c:y val="4.5919399999999999E-2"/>
          <c:w val="0.49929499999999999"/>
          <c:h val="0.868611000000000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Algemeen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2014</c:v>
                </c:pt>
                <c:pt idx="1">
                  <c:v>2015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1709</c:v>
                </c:pt>
                <c:pt idx="1">
                  <c:v>1993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Bestemmingsreserves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2014</c:v>
                </c:pt>
                <c:pt idx="1">
                  <c:v>2015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1715</c:v>
                </c:pt>
                <c:pt idx="1">
                  <c:v>1818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Voorziening</c:v>
                </c:pt>
              </c:strCache>
            </c:strRef>
          </c:tx>
          <c:spPr>
            <a:solidFill>
              <a:srgbClr val="5FA804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2014</c:v>
                </c:pt>
                <c:pt idx="1">
                  <c:v>2015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472</c:v>
                </c:pt>
                <c:pt idx="1">
                  <c:v>475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Kortlopende schulden</c:v>
                </c:pt>
              </c:strCache>
            </c:strRef>
          </c:tx>
          <c:spPr>
            <a:solidFill>
              <a:srgbClr val="258EE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2014</c:v>
                </c:pt>
                <c:pt idx="1">
                  <c:v>2015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2758</c:v>
                </c:pt>
                <c:pt idx="1">
                  <c:v>1145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Langlopende schulden</c:v>
                </c:pt>
              </c:strCache>
            </c:strRef>
          </c:tx>
          <c:spPr>
            <a:solidFill>
              <a:srgbClr val="0C5B19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2014</c:v>
                </c:pt>
                <c:pt idx="1">
                  <c:v>2015</c:v>
                </c:pt>
              </c:strCache>
            </c:strRef>
          </c:cat>
          <c:val>
            <c:numRef>
              <c:f>Sheet1!$B$6:$C$6</c:f>
              <c:numCache>
                <c:formatCode>General</c:formatCode>
                <c:ptCount val="2"/>
                <c:pt idx="1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2135024"/>
        <c:axId val="242131104"/>
      </c:barChart>
      <c:catAx>
        <c:axId val="242135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131104"/>
        <c:crosses val="autoZero"/>
        <c:auto val="1"/>
        <c:lblAlgn val="ctr"/>
        <c:lblOffset val="100"/>
        <c:noMultiLvlLbl val="1"/>
      </c:catAx>
      <c:valAx>
        <c:axId val="242131104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Activa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135024"/>
        <c:crosses val="autoZero"/>
        <c:crossBetween val="between"/>
        <c:majorUnit val="1750"/>
        <c:minorUnit val="87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59484800000000004"/>
          <c:y val="0.13556499999999999"/>
          <c:w val="0.40515200000000001"/>
          <c:h val="0.39911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1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8996499999999997"/>
          <c:y val="5.68274E-2"/>
          <c:w val="0.70386300000000002"/>
          <c:h val="0.8430670000000000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Reserve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"10</c:v>
                </c:pt>
                <c:pt idx="1">
                  <c:v>"11</c:v>
                </c:pt>
                <c:pt idx="2">
                  <c:v>"12</c:v>
                </c:pt>
                <c:pt idx="3">
                  <c:v>"13</c:v>
                </c:pt>
                <c:pt idx="4">
                  <c:v>"14</c:v>
                </c:pt>
                <c:pt idx="5">
                  <c:v>"15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1.6319999999999999</c:v>
                </c:pt>
                <c:pt idx="1">
                  <c:v>1.1950000000000001</c:v>
                </c:pt>
                <c:pt idx="2">
                  <c:v>1.2689999999999999</c:v>
                </c:pt>
                <c:pt idx="3">
                  <c:v>1.452</c:v>
                </c:pt>
                <c:pt idx="4">
                  <c:v>1.7090000000000001</c:v>
                </c:pt>
                <c:pt idx="5">
                  <c:v>1.9930000000000001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136200"/>
        <c:axId val="242063200"/>
      </c:barChart>
      <c:lineChart>
        <c:grouping val="standard"/>
        <c:varyColors val="0"/>
        <c:ser>
          <c:idx val="0"/>
          <c:order val="1"/>
          <c:tx>
            <c:strRef>
              <c:f>Sheet1!$A$2</c:f>
              <c:strCache>
                <c:ptCount val="1"/>
                <c:pt idx="0">
                  <c:v>Norm</c:v>
                </c:pt>
              </c:strCache>
            </c:strRef>
          </c:tx>
          <c:spPr>
            <a:ln w="47625" cap="flat">
              <a:solidFill>
                <a:srgbClr val="B6DCDF"/>
              </a:solidFill>
              <a:prstDash val="solid"/>
              <a:bevel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B6DCDF"/>
                </a:solidFill>
                <a:prstDash val="solid"/>
                <a:bevel/>
              </a:ln>
              <a:effectLst/>
            </c:spPr>
          </c:marker>
          <c:cat>
            <c:strRef>
              <c:f>Sheet1!$B$1:$G$1</c:f>
              <c:strCache>
                <c:ptCount val="6"/>
                <c:pt idx="0">
                  <c:v>"10</c:v>
                </c:pt>
                <c:pt idx="1">
                  <c:v>"11</c:v>
                </c:pt>
                <c:pt idx="2">
                  <c:v>"12</c:v>
                </c:pt>
                <c:pt idx="3">
                  <c:v>"13</c:v>
                </c:pt>
                <c:pt idx="4">
                  <c:v>"14</c:v>
                </c:pt>
                <c:pt idx="5">
                  <c:v>"15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2.492</c:v>
                </c:pt>
                <c:pt idx="1">
                  <c:v>2.4540000000000002</c:v>
                </c:pt>
                <c:pt idx="2">
                  <c:v>2.234</c:v>
                </c:pt>
                <c:pt idx="3">
                  <c:v>1.8740000000000001</c:v>
                </c:pt>
                <c:pt idx="4">
                  <c:v>1.7609999999999999</c:v>
                </c:pt>
                <c:pt idx="5">
                  <c:v>1.857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2136200"/>
        <c:axId val="242063200"/>
      </c:lineChart>
      <c:catAx>
        <c:axId val="242136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063200"/>
        <c:crosses val="autoZero"/>
        <c:auto val="1"/>
        <c:lblAlgn val="ctr"/>
        <c:lblOffset val="100"/>
        <c:noMultiLvlLbl val="1"/>
      </c:catAx>
      <c:valAx>
        <c:axId val="24206320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800" b="0" i="0" u="none" strike="noStrike">
                    <a:solidFill>
                      <a:srgbClr val="000000"/>
                    </a:solidFill>
                    <a:latin typeface="Arial"/>
                  </a:rPr>
                  <a:t>Algemene reserve vs lasten-contributiecriterium (x mln €)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42136200"/>
        <c:crosses val="autoZero"/>
        <c:crossBetween val="between"/>
        <c:majorUnit val="0.65"/>
        <c:minorUnit val="0.3250000000000000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452090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Hout_header_ppt.jpg" descr="Hout_header_ppt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174875"/>
            <a:ext cx="9147175" cy="1439863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out_footer_ppt.jpg" descr="Hout_footer_ppt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6146800"/>
            <a:ext cx="9147175" cy="7207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Hout_footer_ppt.jpg" descr="Hout_footer_ppt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3175" y="393700"/>
            <a:ext cx="9147175" cy="72072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r>
              <a:t>Titeltekst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ic.van.holstein@scouting.n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 idx="4294967295"/>
          </p:nvPr>
        </p:nvSpPr>
        <p:spPr>
          <a:xfrm>
            <a:off x="685800" y="2159793"/>
            <a:ext cx="7772400" cy="14700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Jaarrekening 2015</a:t>
            </a:r>
            <a:r>
              <a:rPr sz="3000"/>
              <a:t/>
            </a:r>
            <a:br>
              <a:rPr sz="3000"/>
            </a:br>
            <a:r>
              <a:rPr sz="1600" i="1">
                <a:latin typeface="Arial"/>
                <a:ea typeface="Arial"/>
                <a:cs typeface="Arial"/>
                <a:sym typeface="Arial"/>
              </a:rPr>
              <a:t>11 juni 2016, Zeewolde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sz="quarter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ctr" defTabSz="740663">
              <a:spcBef>
                <a:spcPts val="600"/>
              </a:spcBef>
              <a:buSzTx/>
              <a:buNone/>
              <a:defRPr sz="2592"/>
            </a:pPr>
            <a:r>
              <a:t>Toelichting op de jaarrekening 2015 Vereniging Scouting Nederland</a:t>
            </a:r>
          </a:p>
          <a:p>
            <a:pPr marL="0" indent="0" algn="ctr" defTabSz="740663">
              <a:spcBef>
                <a:spcPts val="600"/>
              </a:spcBef>
              <a:buSzTx/>
              <a:buNone/>
              <a:defRPr sz="2592"/>
            </a:pPr>
            <a:endParaRPr/>
          </a:p>
          <a:p>
            <a:pPr marL="0" indent="0" algn="ctr" defTabSz="740663">
              <a:spcBef>
                <a:spcPts val="600"/>
              </a:spcBef>
              <a:buSzTx/>
              <a:buNone/>
              <a:defRPr sz="2592">
                <a:solidFill>
                  <a:schemeClr val="accent2"/>
                </a:solidFill>
              </a:defRPr>
            </a:pPr>
            <a:r>
              <a:rPr u="sng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hlinkClick r:id="rId2"/>
              </a:rPr>
              <a:t>Nic.van.Holstein@scouting.nl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4294967295"/>
          </p:nvPr>
        </p:nvSpPr>
        <p:spPr>
          <a:xfrm>
            <a:off x="1133350" y="3872923"/>
            <a:ext cx="6877300" cy="175260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None/>
            </a:lvl1pPr>
          </a:lstStyle>
          <a:p>
            <a:r>
              <a:rPr dirty="0"/>
              <a:t>De </a:t>
            </a:r>
            <a:r>
              <a:rPr dirty="0" err="1"/>
              <a:t>landelijke</a:t>
            </a:r>
            <a:r>
              <a:rPr dirty="0"/>
              <a:t> </a:t>
            </a:r>
            <a:r>
              <a:rPr dirty="0" err="1"/>
              <a:t>raad</a:t>
            </a:r>
            <a:r>
              <a:rPr dirty="0"/>
              <a:t> </a:t>
            </a:r>
            <a:r>
              <a:rPr dirty="0" err="1"/>
              <a:t>wordt</a:t>
            </a:r>
            <a:r>
              <a:rPr dirty="0"/>
              <a:t> </a:t>
            </a:r>
            <a:r>
              <a:rPr dirty="0" err="1"/>
              <a:t>gevraagd</a:t>
            </a:r>
            <a:r>
              <a:rPr dirty="0"/>
              <a:t> de </a:t>
            </a:r>
            <a:r>
              <a:rPr lang="nl-NL" smtClean="0"/>
              <a:t>J</a:t>
            </a:r>
            <a:r>
              <a:rPr smtClean="0"/>
              <a:t>aarrekening</a:t>
            </a:r>
            <a:r>
              <a:rPr dirty="0" smtClean="0"/>
              <a:t> </a:t>
            </a:r>
            <a:r>
              <a:rPr dirty="0"/>
              <a:t>2015 </a:t>
            </a:r>
            <a:r>
              <a:rPr dirty="0" err="1"/>
              <a:t>goed</a:t>
            </a:r>
            <a:r>
              <a:rPr dirty="0"/>
              <a:t>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keuren</a:t>
            </a:r>
            <a:r>
              <a:rPr dirty="0"/>
              <a:t>.</a:t>
            </a:r>
          </a:p>
        </p:txBody>
      </p:sp>
      <p:sp>
        <p:nvSpPr>
          <p:cNvPr id="75" name="Shape 75"/>
          <p:cNvSpPr>
            <a:spLocks noGrp="1"/>
          </p:cNvSpPr>
          <p:nvPr>
            <p:ph type="title" idx="4294967295"/>
          </p:nvPr>
        </p:nvSpPr>
        <p:spPr>
          <a:xfrm>
            <a:off x="685800" y="2141537"/>
            <a:ext cx="7772400" cy="147002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/>
            </a:lvl1pPr>
          </a:lstStyle>
          <a:p>
            <a:pPr>
              <a:defRPr sz="2400"/>
            </a:pPr>
            <a:r>
              <a:rPr sz="3000"/>
              <a:t>Besluitvorming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graphicFrame>
        <p:nvGraphicFramePr>
          <p:cNvPr id="34" name="Chart 34"/>
          <p:cNvGraphicFramePr/>
          <p:nvPr/>
        </p:nvGraphicFramePr>
        <p:xfrm>
          <a:off x="457062" y="1322919"/>
          <a:ext cx="7963035" cy="450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" name="Shape 35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Baten Jaarrekening</a:t>
            </a:r>
          </a:p>
        </p:txBody>
      </p:sp>
      <p:sp>
        <p:nvSpPr>
          <p:cNvPr id="36" name="Shape 36"/>
          <p:cNvSpPr/>
          <p:nvPr/>
        </p:nvSpPr>
        <p:spPr>
          <a:xfrm>
            <a:off x="5240047" y="3615385"/>
            <a:ext cx="1621632" cy="7135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6" y="0"/>
                </a:moveTo>
                <a:cubicBezTo>
                  <a:pt x="379" y="0"/>
                  <a:pt x="0" y="861"/>
                  <a:pt x="0" y="1922"/>
                </a:cubicBezTo>
                <a:lnTo>
                  <a:pt x="0" y="13683"/>
                </a:lnTo>
                <a:cubicBezTo>
                  <a:pt x="0" y="14745"/>
                  <a:pt x="379" y="15605"/>
                  <a:pt x="846" y="15605"/>
                </a:cubicBezTo>
                <a:lnTo>
                  <a:pt x="9389" y="15605"/>
                </a:lnTo>
                <a:lnTo>
                  <a:pt x="11080" y="21600"/>
                </a:lnTo>
                <a:lnTo>
                  <a:pt x="12772" y="15605"/>
                </a:lnTo>
                <a:lnTo>
                  <a:pt x="20754" y="15605"/>
                </a:lnTo>
                <a:cubicBezTo>
                  <a:pt x="21221" y="15605"/>
                  <a:pt x="21600" y="14745"/>
                  <a:pt x="21600" y="13683"/>
                </a:cubicBezTo>
                <a:lnTo>
                  <a:pt x="21600" y="1922"/>
                </a:lnTo>
                <a:cubicBezTo>
                  <a:pt x="21600" y="861"/>
                  <a:pt x="21221" y="0"/>
                  <a:pt x="20754" y="0"/>
                </a:cubicBezTo>
                <a:lnTo>
                  <a:pt x="846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chemeClr val="accent5">
                  <a:satOff val="63157"/>
                  <a:lumOff val="5816"/>
                </a:schemeClr>
              </a:gs>
            </a:gsLst>
            <a:lin ang="16200000"/>
          </a:gradFill>
          <a:ln>
            <a:solidFill>
              <a:srgbClr val="D3E7E8"/>
            </a:solidFill>
            <a:bevel/>
          </a:ln>
          <a:effectLst>
            <a:outerShdw blurRad="38100" dist="23000" dir="5400000" rotWithShape="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>
              <a:defRPr sz="1300">
                <a:solidFill>
                  <a:schemeClr val="accent4">
                    <a:lumOff val="8000"/>
                  </a:schemeClr>
                </a:solidFill>
              </a:defRPr>
            </a:pPr>
            <a:r>
              <a:t>Postcode Loterij </a:t>
            </a:r>
          </a:p>
          <a:p>
            <a:pPr>
              <a:defRPr sz="1300">
                <a:solidFill>
                  <a:schemeClr val="accent4">
                    <a:lumOff val="8000"/>
                  </a:schemeClr>
                </a:solidFill>
              </a:defRPr>
            </a:pPr>
            <a:r>
              <a:t>Donaties SLZ</a:t>
            </a:r>
          </a:p>
        </p:txBody>
      </p:sp>
      <p:sp>
        <p:nvSpPr>
          <p:cNvPr id="37" name="Shape 37"/>
          <p:cNvSpPr/>
          <p:nvPr/>
        </p:nvSpPr>
        <p:spPr>
          <a:xfrm>
            <a:off x="3296277" y="4404857"/>
            <a:ext cx="1621632" cy="713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6" y="0"/>
                </a:moveTo>
                <a:cubicBezTo>
                  <a:pt x="379" y="0"/>
                  <a:pt x="0" y="861"/>
                  <a:pt x="0" y="1922"/>
                </a:cubicBezTo>
                <a:lnTo>
                  <a:pt x="0" y="13683"/>
                </a:lnTo>
                <a:cubicBezTo>
                  <a:pt x="0" y="14745"/>
                  <a:pt x="379" y="15605"/>
                  <a:pt x="846" y="15605"/>
                </a:cubicBezTo>
                <a:lnTo>
                  <a:pt x="9389" y="15605"/>
                </a:lnTo>
                <a:lnTo>
                  <a:pt x="11080" y="21600"/>
                </a:lnTo>
                <a:lnTo>
                  <a:pt x="12772" y="15605"/>
                </a:lnTo>
                <a:lnTo>
                  <a:pt x="20754" y="15605"/>
                </a:lnTo>
                <a:cubicBezTo>
                  <a:pt x="21221" y="15605"/>
                  <a:pt x="21600" y="14745"/>
                  <a:pt x="21600" y="13683"/>
                </a:cubicBezTo>
                <a:lnTo>
                  <a:pt x="21600" y="1922"/>
                </a:lnTo>
                <a:cubicBezTo>
                  <a:pt x="21600" y="861"/>
                  <a:pt x="21221" y="0"/>
                  <a:pt x="20754" y="0"/>
                </a:cubicBezTo>
                <a:lnTo>
                  <a:pt x="846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chemeClr val="accent5">
                  <a:satOff val="63157"/>
                  <a:lumOff val="5816"/>
                </a:schemeClr>
              </a:gs>
            </a:gsLst>
            <a:lin ang="16200000"/>
          </a:gradFill>
          <a:ln>
            <a:solidFill>
              <a:srgbClr val="D3E7E8"/>
            </a:solidFill>
            <a:bevel/>
          </a:ln>
          <a:effectLst>
            <a:outerShdw blurRad="38100" dist="23000" dir="5400000" rotWithShape="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>
              <a:defRPr sz="1300">
                <a:solidFill>
                  <a:schemeClr val="accent4">
                    <a:lumOff val="8000"/>
                  </a:schemeClr>
                </a:solidFill>
              </a:defRPr>
            </a:pPr>
            <a:r>
              <a:t>Resultaat</a:t>
            </a:r>
          </a:p>
          <a:p>
            <a:pPr>
              <a:defRPr sz="1300">
                <a:solidFill>
                  <a:schemeClr val="accent4">
                    <a:lumOff val="8000"/>
                  </a:schemeClr>
                </a:solidFill>
              </a:defRPr>
            </a:pPr>
            <a:r>
              <a:t>(Baten-lasten)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graphicFrame>
        <p:nvGraphicFramePr>
          <p:cNvPr id="40" name="Chart 40"/>
          <p:cNvGraphicFramePr/>
          <p:nvPr/>
        </p:nvGraphicFramePr>
        <p:xfrm>
          <a:off x="489994" y="1322919"/>
          <a:ext cx="7930103" cy="450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" name="Shape 41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371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Lasten Jaarrekening</a:t>
            </a:r>
          </a:p>
        </p:txBody>
      </p:sp>
      <p:sp>
        <p:nvSpPr>
          <p:cNvPr id="42" name="Shape 42"/>
          <p:cNvSpPr/>
          <p:nvPr/>
        </p:nvSpPr>
        <p:spPr>
          <a:xfrm>
            <a:off x="6712758" y="3590147"/>
            <a:ext cx="1621632" cy="713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6" y="0"/>
                </a:moveTo>
                <a:cubicBezTo>
                  <a:pt x="379" y="0"/>
                  <a:pt x="0" y="861"/>
                  <a:pt x="0" y="1922"/>
                </a:cubicBezTo>
                <a:lnTo>
                  <a:pt x="0" y="13683"/>
                </a:lnTo>
                <a:cubicBezTo>
                  <a:pt x="0" y="14745"/>
                  <a:pt x="379" y="15605"/>
                  <a:pt x="846" y="15605"/>
                </a:cubicBezTo>
                <a:lnTo>
                  <a:pt x="9389" y="15605"/>
                </a:lnTo>
                <a:lnTo>
                  <a:pt x="11080" y="21600"/>
                </a:lnTo>
                <a:lnTo>
                  <a:pt x="12772" y="15605"/>
                </a:lnTo>
                <a:lnTo>
                  <a:pt x="20754" y="15605"/>
                </a:lnTo>
                <a:cubicBezTo>
                  <a:pt x="21221" y="15605"/>
                  <a:pt x="21600" y="14745"/>
                  <a:pt x="21600" y="13683"/>
                </a:cubicBezTo>
                <a:lnTo>
                  <a:pt x="21600" y="1922"/>
                </a:lnTo>
                <a:cubicBezTo>
                  <a:pt x="21600" y="861"/>
                  <a:pt x="21221" y="0"/>
                  <a:pt x="20754" y="0"/>
                </a:cubicBezTo>
                <a:lnTo>
                  <a:pt x="846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chemeClr val="accent5">
                  <a:satOff val="63157"/>
                  <a:lumOff val="5816"/>
                </a:schemeClr>
              </a:gs>
            </a:gsLst>
            <a:lin ang="16200000"/>
          </a:gradFill>
          <a:ln>
            <a:solidFill>
              <a:srgbClr val="D3E7E8"/>
            </a:solidFill>
            <a:bevel/>
          </a:ln>
          <a:effectLst>
            <a:outerShdw blurRad="38100" dist="23000" dir="5400000" rotWithShape="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>
            <a:lvl1pPr>
              <a:defRPr sz="1300">
                <a:solidFill>
                  <a:schemeClr val="accent4">
                    <a:lumOff val="8000"/>
                  </a:schemeClr>
                </a:solidFill>
              </a:defRPr>
            </a:lvl1pPr>
          </a:lstStyle>
          <a:p>
            <a:r>
              <a:t>Afschrijving voorraad ScoutShop</a:t>
            </a:r>
          </a:p>
        </p:txBody>
      </p:sp>
      <p:sp>
        <p:nvSpPr>
          <p:cNvPr id="43" name="Shape 43"/>
          <p:cNvSpPr/>
          <p:nvPr/>
        </p:nvSpPr>
        <p:spPr>
          <a:xfrm>
            <a:off x="3468854" y="3073305"/>
            <a:ext cx="1621632" cy="713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6" y="0"/>
                </a:moveTo>
                <a:cubicBezTo>
                  <a:pt x="379" y="0"/>
                  <a:pt x="0" y="861"/>
                  <a:pt x="0" y="1922"/>
                </a:cubicBezTo>
                <a:lnTo>
                  <a:pt x="0" y="13683"/>
                </a:lnTo>
                <a:cubicBezTo>
                  <a:pt x="0" y="14745"/>
                  <a:pt x="379" y="15605"/>
                  <a:pt x="846" y="15605"/>
                </a:cubicBezTo>
                <a:lnTo>
                  <a:pt x="9389" y="15605"/>
                </a:lnTo>
                <a:lnTo>
                  <a:pt x="11080" y="21600"/>
                </a:lnTo>
                <a:lnTo>
                  <a:pt x="12772" y="15605"/>
                </a:lnTo>
                <a:lnTo>
                  <a:pt x="20754" y="15605"/>
                </a:lnTo>
                <a:cubicBezTo>
                  <a:pt x="21221" y="15605"/>
                  <a:pt x="21600" y="14745"/>
                  <a:pt x="21600" y="13683"/>
                </a:cubicBezTo>
                <a:lnTo>
                  <a:pt x="21600" y="1922"/>
                </a:lnTo>
                <a:cubicBezTo>
                  <a:pt x="21600" y="861"/>
                  <a:pt x="21221" y="0"/>
                  <a:pt x="20754" y="0"/>
                </a:cubicBezTo>
                <a:lnTo>
                  <a:pt x="846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chemeClr val="accent5">
                  <a:satOff val="63157"/>
                  <a:lumOff val="5816"/>
                </a:schemeClr>
              </a:gs>
            </a:gsLst>
            <a:lin ang="16200000"/>
          </a:gradFill>
          <a:ln>
            <a:solidFill>
              <a:srgbClr val="D3E7E8"/>
            </a:solidFill>
            <a:bevel/>
          </a:ln>
          <a:effectLst>
            <a:outerShdw blurRad="38100" dist="23000" dir="5400000" rotWithShape="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>
            <a:lvl1pPr>
              <a:defRPr sz="1300">
                <a:solidFill>
                  <a:schemeClr val="accent4">
                    <a:lumOff val="8000"/>
                  </a:schemeClr>
                </a:solidFill>
              </a:defRPr>
            </a:lvl1pPr>
          </a:lstStyle>
          <a:p>
            <a:r>
              <a:t>Aansprakelijkheids verzekering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graphicFrame>
        <p:nvGraphicFramePr>
          <p:cNvPr id="46" name="Chart 46"/>
          <p:cNvGraphicFramePr/>
          <p:nvPr/>
        </p:nvGraphicFramePr>
        <p:xfrm>
          <a:off x="489994" y="1322919"/>
          <a:ext cx="7930103" cy="450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371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Resultaat Deelexploitaties etc.</a:t>
            </a:r>
          </a:p>
        </p:txBody>
      </p:sp>
      <p:sp>
        <p:nvSpPr>
          <p:cNvPr id="48" name="Shape 48"/>
          <p:cNvSpPr/>
          <p:nvPr/>
        </p:nvSpPr>
        <p:spPr>
          <a:xfrm>
            <a:off x="6712109" y="2301211"/>
            <a:ext cx="1621632" cy="9453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6" y="0"/>
                </a:moveTo>
                <a:cubicBezTo>
                  <a:pt x="379" y="0"/>
                  <a:pt x="0" y="650"/>
                  <a:pt x="0" y="1451"/>
                </a:cubicBezTo>
                <a:lnTo>
                  <a:pt x="0" y="15624"/>
                </a:lnTo>
                <a:cubicBezTo>
                  <a:pt x="0" y="16425"/>
                  <a:pt x="379" y="17075"/>
                  <a:pt x="846" y="17075"/>
                </a:cubicBezTo>
                <a:lnTo>
                  <a:pt x="9389" y="17075"/>
                </a:lnTo>
                <a:lnTo>
                  <a:pt x="11080" y="21600"/>
                </a:lnTo>
                <a:lnTo>
                  <a:pt x="12772" y="17075"/>
                </a:lnTo>
                <a:lnTo>
                  <a:pt x="20754" y="17075"/>
                </a:lnTo>
                <a:cubicBezTo>
                  <a:pt x="21221" y="17075"/>
                  <a:pt x="21600" y="16425"/>
                  <a:pt x="21600" y="15624"/>
                </a:cubicBezTo>
                <a:lnTo>
                  <a:pt x="21600" y="1451"/>
                </a:lnTo>
                <a:cubicBezTo>
                  <a:pt x="21600" y="650"/>
                  <a:pt x="21221" y="0"/>
                  <a:pt x="20754" y="0"/>
                </a:cubicBezTo>
                <a:lnTo>
                  <a:pt x="846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chemeClr val="accent5">
                  <a:satOff val="63157"/>
                  <a:lumOff val="5816"/>
                </a:schemeClr>
              </a:gs>
            </a:gsLst>
            <a:lin ang="16200000"/>
          </a:gradFill>
          <a:ln>
            <a:solidFill>
              <a:srgbClr val="D3E7E8"/>
            </a:solidFill>
            <a:bevel/>
          </a:ln>
          <a:effectLst>
            <a:outerShdw blurRad="38100" dist="23000" dir="5400000" rotWithShape="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>
            <a:lvl1pPr>
              <a:defRPr sz="1300">
                <a:solidFill>
                  <a:schemeClr val="accent4">
                    <a:lumOff val="8000"/>
                  </a:schemeClr>
                </a:solidFill>
              </a:defRPr>
            </a:lvl1pPr>
          </a:lstStyle>
          <a:p>
            <a:r>
              <a:t>Afsluiting project voorbereiding SLZ 2010-2012</a:t>
            </a:r>
          </a:p>
        </p:txBody>
      </p:sp>
      <p:sp>
        <p:nvSpPr>
          <p:cNvPr id="49" name="Shape 49"/>
          <p:cNvSpPr/>
          <p:nvPr/>
        </p:nvSpPr>
        <p:spPr>
          <a:xfrm>
            <a:off x="4353312" y="3456624"/>
            <a:ext cx="1028304" cy="6540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770" y="0"/>
                </a:moveTo>
                <a:lnTo>
                  <a:pt x="7103" y="2805"/>
                </a:lnTo>
                <a:lnTo>
                  <a:pt x="1334" y="2805"/>
                </a:lnTo>
                <a:cubicBezTo>
                  <a:pt x="597" y="2805"/>
                  <a:pt x="0" y="3744"/>
                  <a:pt x="0" y="4902"/>
                </a:cubicBezTo>
                <a:lnTo>
                  <a:pt x="0" y="19503"/>
                </a:lnTo>
                <a:cubicBezTo>
                  <a:pt x="0" y="20661"/>
                  <a:pt x="597" y="21600"/>
                  <a:pt x="1334" y="21600"/>
                </a:cubicBezTo>
                <a:lnTo>
                  <a:pt x="20266" y="21600"/>
                </a:lnTo>
                <a:cubicBezTo>
                  <a:pt x="21003" y="21600"/>
                  <a:pt x="21600" y="20661"/>
                  <a:pt x="21600" y="19503"/>
                </a:cubicBezTo>
                <a:lnTo>
                  <a:pt x="21600" y="4902"/>
                </a:lnTo>
                <a:cubicBezTo>
                  <a:pt x="21600" y="3744"/>
                  <a:pt x="21003" y="2805"/>
                  <a:pt x="20266" y="2805"/>
                </a:cubicBezTo>
                <a:lnTo>
                  <a:pt x="12430" y="2805"/>
                </a:lnTo>
                <a:lnTo>
                  <a:pt x="9770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chemeClr val="accent5">
                  <a:satOff val="63157"/>
                  <a:lumOff val="5816"/>
                </a:schemeClr>
              </a:gs>
            </a:gsLst>
            <a:lin ang="16200000"/>
          </a:gradFill>
          <a:ln>
            <a:solidFill>
              <a:srgbClr val="D3E7E8"/>
            </a:solidFill>
            <a:bevel/>
          </a:ln>
          <a:effectLst>
            <a:outerShdw blurRad="38100" dist="23000" dir="5400000" rotWithShape="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>
              <a:defRPr sz="13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WJ2015</a:t>
            </a:r>
          </a:p>
          <a:p>
            <a:pPr>
              <a:defRPr sz="13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smtClean="0"/>
              <a:t>Scout-</a:t>
            </a:r>
            <a:r>
              <a:rPr lang="nl-NL" dirty="0" smtClean="0"/>
              <a:t>I</a:t>
            </a:r>
            <a:r>
              <a:rPr dirty="0" smtClean="0"/>
              <a:t>n15</a:t>
            </a:r>
            <a:endParaRPr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graphicFrame>
        <p:nvGraphicFramePr>
          <p:cNvPr id="52" name="Chart 52"/>
          <p:cNvGraphicFramePr/>
          <p:nvPr/>
        </p:nvGraphicFramePr>
        <p:xfrm>
          <a:off x="337020" y="1272878"/>
          <a:ext cx="7947522" cy="4827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Shape 53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Resultaat Vereniging Scouting Nederland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Activa Balans 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graphicFrame>
        <p:nvGraphicFramePr>
          <p:cNvPr id="57" name="Chart 57"/>
          <p:cNvGraphicFramePr/>
          <p:nvPr/>
        </p:nvGraphicFramePr>
        <p:xfrm>
          <a:off x="644424" y="1531413"/>
          <a:ext cx="8355576" cy="429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Passiva Balans 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graphicFrame>
        <p:nvGraphicFramePr>
          <p:cNvPr id="61" name="Chart 61"/>
          <p:cNvGraphicFramePr/>
          <p:nvPr/>
        </p:nvGraphicFramePr>
        <p:xfrm>
          <a:off x="644424" y="1531413"/>
          <a:ext cx="8620226" cy="429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2" name="Shape 62"/>
          <p:cNvSpPr/>
          <p:nvPr/>
        </p:nvSpPr>
        <p:spPr>
          <a:xfrm>
            <a:off x="3076840" y="1650338"/>
            <a:ext cx="1116013" cy="5270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295" y="0"/>
                </a:moveTo>
                <a:cubicBezTo>
                  <a:pt x="2763" y="0"/>
                  <a:pt x="2335" y="907"/>
                  <a:pt x="2335" y="2033"/>
                </a:cubicBezTo>
                <a:lnTo>
                  <a:pt x="2335" y="13337"/>
                </a:lnTo>
                <a:lnTo>
                  <a:pt x="0" y="16753"/>
                </a:lnTo>
                <a:lnTo>
                  <a:pt x="2404" y="20266"/>
                </a:lnTo>
                <a:cubicBezTo>
                  <a:pt x="2540" y="21046"/>
                  <a:pt x="2880" y="21600"/>
                  <a:pt x="3295" y="21600"/>
                </a:cubicBezTo>
                <a:lnTo>
                  <a:pt x="20632" y="21600"/>
                </a:lnTo>
                <a:cubicBezTo>
                  <a:pt x="21164" y="21600"/>
                  <a:pt x="21600" y="20693"/>
                  <a:pt x="21600" y="19567"/>
                </a:cubicBezTo>
                <a:lnTo>
                  <a:pt x="21600" y="2033"/>
                </a:lnTo>
                <a:cubicBezTo>
                  <a:pt x="21600" y="907"/>
                  <a:pt x="21164" y="0"/>
                  <a:pt x="20632" y="0"/>
                </a:cubicBezTo>
                <a:lnTo>
                  <a:pt x="3295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chemeClr val="accent5">
                  <a:satOff val="63157"/>
                  <a:lumOff val="5816"/>
                </a:schemeClr>
              </a:gs>
            </a:gsLst>
            <a:lin ang="16200000"/>
          </a:gradFill>
          <a:ln>
            <a:solidFill>
              <a:srgbClr val="D3E7E8"/>
            </a:solidFill>
            <a:bevel/>
          </a:ln>
          <a:effectLst>
            <a:outerShdw blurRad="38100" dist="23000" dir="5400000" rotWithShape="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>
            <a:lvl1pPr>
              <a:defRPr>
                <a:solidFill>
                  <a:schemeClr val="accent4">
                    <a:lumOff val="8000"/>
                  </a:schemeClr>
                </a:solidFill>
              </a:defRPr>
            </a:lvl1pPr>
          </a:lstStyle>
          <a:p>
            <a:r>
              <a:t>WJ2015</a:t>
            </a:r>
          </a:p>
        </p:txBody>
      </p:sp>
      <p:sp>
        <p:nvSpPr>
          <p:cNvPr id="63" name="Shape 63"/>
          <p:cNvSpPr/>
          <p:nvPr/>
        </p:nvSpPr>
        <p:spPr>
          <a:xfrm>
            <a:off x="4364445" y="1972065"/>
            <a:ext cx="1480742" cy="549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24" y="0"/>
                </a:moveTo>
                <a:cubicBezTo>
                  <a:pt x="323" y="0"/>
                  <a:pt x="0" y="870"/>
                  <a:pt x="0" y="1951"/>
                </a:cubicBezTo>
                <a:lnTo>
                  <a:pt x="0" y="14951"/>
                </a:lnTo>
                <a:cubicBezTo>
                  <a:pt x="0" y="16032"/>
                  <a:pt x="323" y="16918"/>
                  <a:pt x="724" y="16918"/>
                </a:cubicBezTo>
                <a:lnTo>
                  <a:pt x="5048" y="16918"/>
                </a:lnTo>
                <a:lnTo>
                  <a:pt x="6501" y="21600"/>
                </a:lnTo>
                <a:lnTo>
                  <a:pt x="7949" y="16918"/>
                </a:lnTo>
                <a:lnTo>
                  <a:pt x="20871" y="16918"/>
                </a:lnTo>
                <a:cubicBezTo>
                  <a:pt x="21271" y="16918"/>
                  <a:pt x="21600" y="16032"/>
                  <a:pt x="21600" y="14951"/>
                </a:cubicBezTo>
                <a:lnTo>
                  <a:pt x="21600" y="1951"/>
                </a:lnTo>
                <a:cubicBezTo>
                  <a:pt x="21600" y="870"/>
                  <a:pt x="21271" y="0"/>
                  <a:pt x="20871" y="0"/>
                </a:cubicBezTo>
                <a:lnTo>
                  <a:pt x="724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chemeClr val="accent5">
                  <a:satOff val="63157"/>
                  <a:lumOff val="5816"/>
                </a:schemeClr>
              </a:gs>
            </a:gsLst>
            <a:lin ang="16200000"/>
          </a:gradFill>
          <a:ln>
            <a:solidFill>
              <a:srgbClr val="D3E7E8"/>
            </a:solidFill>
            <a:bevel/>
          </a:ln>
          <a:effectLst>
            <a:outerShdw blurRad="38100" dist="23000" dir="5400000" rotWithShape="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>
            <a:lvl1pPr>
              <a:defRPr>
                <a:solidFill>
                  <a:schemeClr val="accent4">
                    <a:lumOff val="8000"/>
                  </a:schemeClr>
                </a:solidFill>
              </a:defRPr>
            </a:lvl1pPr>
          </a:lstStyle>
          <a:p>
            <a:r>
              <a:t>Harderhaven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half" idx="4294967295"/>
          </p:nvPr>
        </p:nvSpPr>
        <p:spPr>
          <a:xfrm>
            <a:off x="543677" y="1420902"/>
            <a:ext cx="3528610" cy="4419422"/>
          </a:xfrm>
          <a:prstGeom prst="rect">
            <a:avLst/>
          </a:prstGeom>
        </p:spPr>
        <p:txBody>
          <a:bodyPr lIns="50800" tIns="50800" rIns="50800" bIns="50800" anchor="ctr">
            <a:normAutofit/>
          </a:bodyPr>
          <a:lstStyle/>
          <a:p>
            <a:pPr marL="269373" indent="-269373" defTabSz="283463">
              <a:spcBef>
                <a:spcPts val="2200"/>
              </a:spcBef>
              <a:buAutoNum type="alphaUcPeriod"/>
              <a:defRPr sz="1612" u="sng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Omvang</a:t>
            </a:r>
            <a:r>
              <a:rPr dirty="0"/>
              <a:t> </a:t>
            </a:r>
            <a:r>
              <a:rPr lang="nl-NL" dirty="0" smtClean="0"/>
              <a:t>a</a:t>
            </a:r>
            <a:r>
              <a:rPr dirty="0" err="1" smtClean="0"/>
              <a:t>lgemene</a:t>
            </a:r>
            <a:r>
              <a:rPr dirty="0" smtClean="0"/>
              <a:t> </a:t>
            </a:r>
            <a:r>
              <a:rPr dirty="0"/>
              <a:t>reserve</a:t>
            </a:r>
          </a:p>
          <a:p>
            <a:pPr marL="0" indent="0" defTabSz="283463">
              <a:spcBef>
                <a:spcPts val="2200"/>
              </a:spcBef>
              <a:buSzTx/>
              <a:buNone/>
              <a:defRPr sz="1612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😀 </a:t>
            </a:r>
            <a:r>
              <a:rPr b="1" dirty="0"/>
              <a:t>1,99</a:t>
            </a:r>
            <a:r>
              <a:rPr dirty="0"/>
              <a:t> </a:t>
            </a:r>
            <a:r>
              <a:rPr dirty="0" err="1"/>
              <a:t>mln</a:t>
            </a:r>
            <a:r>
              <a:rPr dirty="0"/>
              <a:t> (&gt; 1,95) incl. </a:t>
            </a:r>
            <a:r>
              <a:rPr dirty="0" err="1"/>
              <a:t>risico</a:t>
            </a:r>
            <a:r>
              <a:rPr dirty="0"/>
              <a:t> LLA</a:t>
            </a:r>
          </a:p>
          <a:p>
            <a:pPr marL="269373" indent="-269373" defTabSz="283463">
              <a:spcBef>
                <a:spcPts val="2200"/>
              </a:spcBef>
              <a:buAutoNum type="alphaUcPeriod" startAt="2"/>
              <a:defRPr sz="1612" u="sng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Omvang</a:t>
            </a:r>
            <a:r>
              <a:rPr dirty="0"/>
              <a:t> </a:t>
            </a:r>
            <a:r>
              <a:rPr dirty="0" err="1"/>
              <a:t>eigen</a:t>
            </a:r>
            <a:r>
              <a:rPr dirty="0"/>
              <a:t> </a:t>
            </a:r>
            <a:r>
              <a:rPr dirty="0" err="1"/>
              <a:t>vermogen</a:t>
            </a:r>
            <a:endParaRPr dirty="0"/>
          </a:p>
          <a:p>
            <a:pPr marL="0" indent="0" defTabSz="283463">
              <a:spcBef>
                <a:spcPts val="2200"/>
              </a:spcBef>
              <a:buSzTx/>
              <a:buNone/>
              <a:defRPr sz="1612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😀 </a:t>
            </a:r>
            <a:r>
              <a:rPr b="1" dirty="0"/>
              <a:t>3,81</a:t>
            </a:r>
            <a:r>
              <a:rPr dirty="0"/>
              <a:t> </a:t>
            </a:r>
            <a:r>
              <a:rPr dirty="0" err="1"/>
              <a:t>mln</a:t>
            </a:r>
            <a:r>
              <a:rPr dirty="0"/>
              <a:t> (&gt; 2,35)</a:t>
            </a:r>
          </a:p>
          <a:p>
            <a:pPr marL="269373" indent="-269373" defTabSz="283463">
              <a:spcBef>
                <a:spcPts val="2200"/>
              </a:spcBef>
              <a:buAutoNum type="alphaUcPeriod" startAt="3"/>
              <a:defRPr sz="1612" u="sng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Minimale</a:t>
            </a:r>
            <a:r>
              <a:rPr dirty="0"/>
              <a:t> </a:t>
            </a:r>
            <a:r>
              <a:rPr dirty="0" err="1"/>
              <a:t>solvabiliteit</a:t>
            </a:r>
            <a:endParaRPr dirty="0"/>
          </a:p>
          <a:p>
            <a:pPr marL="0" indent="0" defTabSz="283463">
              <a:spcBef>
                <a:spcPts val="2200"/>
              </a:spcBef>
              <a:buSzTx/>
              <a:buNone/>
              <a:defRPr sz="1612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😀 </a:t>
            </a:r>
            <a:r>
              <a:rPr b="1" dirty="0"/>
              <a:t>69% </a:t>
            </a:r>
            <a:r>
              <a:rPr dirty="0"/>
              <a:t>(&gt; 50%)</a:t>
            </a:r>
          </a:p>
          <a:p>
            <a:pPr marL="269373" indent="-269373" defTabSz="283463">
              <a:spcBef>
                <a:spcPts val="2200"/>
              </a:spcBef>
              <a:buAutoNum type="alphaUcPeriod" startAt="4"/>
              <a:defRPr sz="1612" u="sng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Minimale</a:t>
            </a:r>
            <a:r>
              <a:rPr dirty="0"/>
              <a:t> </a:t>
            </a:r>
            <a:r>
              <a:rPr dirty="0" err="1"/>
              <a:t>liquiditeit</a:t>
            </a:r>
            <a:endParaRPr dirty="0"/>
          </a:p>
          <a:p>
            <a:pPr marL="0" indent="0" defTabSz="283463">
              <a:spcBef>
                <a:spcPts val="2200"/>
              </a:spcBef>
              <a:buSzTx/>
              <a:buNone/>
              <a:defRPr sz="1612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😀 </a:t>
            </a:r>
            <a:r>
              <a:rPr b="1" dirty="0"/>
              <a:t>193%</a:t>
            </a:r>
            <a:r>
              <a:rPr dirty="0"/>
              <a:t> (&gt; 125%)</a:t>
            </a:r>
          </a:p>
        </p:txBody>
      </p:sp>
      <p:sp>
        <p:nvSpPr>
          <p:cNvPr id="67" name="Shape 67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Kengetallen en financiële parameters</a:t>
            </a:r>
          </a:p>
        </p:txBody>
      </p:sp>
      <p:graphicFrame>
        <p:nvGraphicFramePr>
          <p:cNvPr id="68" name="Chart 68"/>
          <p:cNvGraphicFramePr/>
          <p:nvPr/>
        </p:nvGraphicFramePr>
        <p:xfrm>
          <a:off x="4058499" y="1407442"/>
          <a:ext cx="4629696" cy="4561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Ontwikkelingen die raken aan financiën 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4294967295"/>
          </p:nvPr>
        </p:nvSpPr>
        <p:spPr>
          <a:xfrm>
            <a:off x="457200" y="1435100"/>
            <a:ext cx="7984243" cy="43910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0684" indent="-260684">
              <a:buChar char="•"/>
              <a:defRPr sz="2600"/>
            </a:pPr>
            <a:r>
              <a:rPr dirty="0" err="1"/>
              <a:t>Ambities</a:t>
            </a:r>
            <a:r>
              <a:rPr dirty="0"/>
              <a:t> </a:t>
            </a:r>
            <a:r>
              <a:rPr lang="nl-NL" dirty="0" smtClean="0"/>
              <a:t>m</a:t>
            </a:r>
            <a:r>
              <a:rPr dirty="0" err="1" smtClean="0"/>
              <a:t>eerjarenbeleid</a:t>
            </a:r>
            <a:r>
              <a:rPr dirty="0" smtClean="0"/>
              <a:t> </a:t>
            </a:r>
            <a:r>
              <a:rPr dirty="0"/>
              <a:t>#</a:t>
            </a:r>
            <a:r>
              <a:rPr dirty="0" smtClean="0"/>
              <a:t>Scouting2025</a:t>
            </a:r>
            <a:r>
              <a:rPr lang="nl-NL" dirty="0" smtClean="0"/>
              <a:t>.</a:t>
            </a:r>
            <a:endParaRPr dirty="0"/>
          </a:p>
          <a:p>
            <a:pPr marL="260684" indent="-260684">
              <a:buChar char="•"/>
              <a:defRPr sz="2600"/>
            </a:pPr>
            <a:r>
              <a:rPr dirty="0" err="1"/>
              <a:t>Partnerschappen</a:t>
            </a:r>
            <a:r>
              <a:rPr dirty="0"/>
              <a:t> </a:t>
            </a:r>
            <a:r>
              <a:rPr dirty="0" err="1" smtClean="0"/>
              <a:t>versterken</a:t>
            </a:r>
            <a:r>
              <a:rPr lang="nl-NL" dirty="0" smtClean="0"/>
              <a:t>.</a:t>
            </a:r>
            <a:endParaRPr dirty="0"/>
          </a:p>
          <a:p>
            <a:pPr marL="260684" indent="-260684">
              <a:buChar char="•"/>
              <a:defRPr sz="2600"/>
            </a:pPr>
            <a:r>
              <a:rPr dirty="0" err="1"/>
              <a:t>Nationale</a:t>
            </a:r>
            <a:r>
              <a:rPr dirty="0"/>
              <a:t> Postcode </a:t>
            </a:r>
            <a:r>
              <a:rPr dirty="0" err="1"/>
              <a:t>Loterij</a:t>
            </a:r>
            <a:r>
              <a:rPr dirty="0"/>
              <a:t> 2015-2019 (</a:t>
            </a:r>
            <a:r>
              <a:rPr dirty="0" smtClean="0"/>
              <a:t>€</a:t>
            </a:r>
            <a:r>
              <a:rPr lang="nl-NL" dirty="0" smtClean="0"/>
              <a:t> </a:t>
            </a:r>
            <a:r>
              <a:rPr dirty="0" smtClean="0"/>
              <a:t>500.000)</a:t>
            </a:r>
            <a:r>
              <a:rPr lang="nl-NL" dirty="0" smtClean="0"/>
              <a:t>.</a:t>
            </a:r>
            <a:endParaRPr dirty="0"/>
          </a:p>
          <a:p>
            <a:pPr marL="260684" indent="-260684">
              <a:buChar char="•"/>
              <a:defRPr sz="2600"/>
            </a:pPr>
            <a:endParaRPr dirty="0"/>
          </a:p>
          <a:p>
            <a:pPr marL="0" indent="0">
              <a:buNone/>
              <a:defRPr sz="2600"/>
            </a:pPr>
            <a:r>
              <a:rPr dirty="0" err="1"/>
              <a:t>Investeringen</a:t>
            </a:r>
            <a:r>
              <a:rPr dirty="0"/>
              <a:t> </a:t>
            </a:r>
            <a:r>
              <a:rPr dirty="0" err="1" smtClean="0"/>
              <a:t>verenigingsterreinen</a:t>
            </a:r>
            <a:r>
              <a:rPr lang="nl-NL" dirty="0"/>
              <a:t>:</a:t>
            </a:r>
            <a:endParaRPr dirty="0"/>
          </a:p>
          <a:p>
            <a:pPr marL="260684" indent="-260684">
              <a:buChar char="•"/>
              <a:defRPr sz="2600"/>
            </a:pPr>
            <a:r>
              <a:rPr dirty="0" err="1"/>
              <a:t>Verkoop</a:t>
            </a:r>
            <a:r>
              <a:rPr dirty="0"/>
              <a:t> </a:t>
            </a:r>
            <a:r>
              <a:rPr dirty="0" err="1"/>
              <a:t>magazijn</a:t>
            </a:r>
            <a:r>
              <a:rPr dirty="0"/>
              <a:t> </a:t>
            </a:r>
            <a:r>
              <a:rPr dirty="0" err="1" smtClean="0"/>
              <a:t>Lelystad</a:t>
            </a:r>
            <a:r>
              <a:rPr lang="nl-NL" dirty="0" smtClean="0"/>
              <a:t>.</a:t>
            </a:r>
            <a:endParaRPr dirty="0"/>
          </a:p>
          <a:p>
            <a:pPr marL="260684" indent="-260684">
              <a:buChar char="•"/>
              <a:defRPr sz="2600"/>
            </a:pPr>
            <a:r>
              <a:rPr dirty="0" err="1"/>
              <a:t>Realisatie</a:t>
            </a:r>
            <a:r>
              <a:rPr dirty="0"/>
              <a:t> </a:t>
            </a:r>
            <a:r>
              <a:rPr dirty="0" err="1"/>
              <a:t>magazijn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 smtClean="0"/>
              <a:t>accom</a:t>
            </a:r>
            <a:r>
              <a:rPr lang="nl-NL" dirty="0" smtClean="0"/>
              <a:t>m</a:t>
            </a:r>
            <a:r>
              <a:rPr dirty="0" err="1" smtClean="0"/>
              <a:t>odatie</a:t>
            </a:r>
            <a:r>
              <a:rPr dirty="0" smtClean="0"/>
              <a:t> SLZ</a:t>
            </a:r>
            <a:r>
              <a:rPr lang="nl-NL" dirty="0" smtClean="0"/>
              <a:t>.</a:t>
            </a:r>
            <a:endParaRPr dirty="0"/>
          </a:p>
          <a:p>
            <a:pPr marL="260684" indent="-260684">
              <a:buChar char="•"/>
              <a:defRPr sz="2600"/>
            </a:pPr>
            <a:r>
              <a:rPr dirty="0" err="1"/>
              <a:t>Exploitatie</a:t>
            </a:r>
            <a:r>
              <a:rPr dirty="0"/>
              <a:t> </a:t>
            </a:r>
            <a:r>
              <a:rPr dirty="0" err="1"/>
              <a:t>Scoutinglandgoed</a:t>
            </a:r>
            <a:r>
              <a:rPr dirty="0"/>
              <a:t> BV.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Diavoorstelling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Helvetica Neue</vt:lpstr>
      <vt:lpstr>Impact</vt:lpstr>
      <vt:lpstr>Default</vt:lpstr>
      <vt:lpstr>Jaarrekening 2015 11 juni 2016, Zeewolde</vt:lpstr>
      <vt:lpstr>Baten Jaarrekening</vt:lpstr>
      <vt:lpstr>Lasten Jaarrekening</vt:lpstr>
      <vt:lpstr>Resultaat Deelexploitaties etc.</vt:lpstr>
      <vt:lpstr>Resultaat Vereniging Scouting Nederland</vt:lpstr>
      <vt:lpstr>Activa Balans </vt:lpstr>
      <vt:lpstr>Passiva Balans </vt:lpstr>
      <vt:lpstr>Kengetallen en financiële parameters</vt:lpstr>
      <vt:lpstr>Ontwikkelingen die raken aan financiën </vt:lpstr>
      <vt:lpstr>Besluitvorming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Jaarrekening 2015 11 juni 2016, Zeewolde</dc:title>
  <dc:creator>Garder, Lisette van</dc:creator>
  <cp:lastModifiedBy>Garder, Lisette van</cp:lastModifiedBy>
  <cp:revision>1</cp:revision>
  <dcterms:modified xsi:type="dcterms:W3CDTF">2016-06-28T15:37:33Z</dcterms:modified>
</cp:coreProperties>
</file>