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69" r:id="rId4"/>
    <p:sldId id="270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3302400000000001"/>
          <c:y val="5.68274E-2"/>
          <c:w val="0.76078599999999996"/>
          <c:h val="0.843067000000000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Reserve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nieuw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1.6319999999999999</c:v>
                </c:pt>
                <c:pt idx="1">
                  <c:v>1.1950000000000001</c:v>
                </c:pt>
                <c:pt idx="2">
                  <c:v>1.2689999999999999</c:v>
                </c:pt>
                <c:pt idx="3">
                  <c:v>1.452</c:v>
                </c:pt>
                <c:pt idx="4">
                  <c:v>1.7090000000000001</c:v>
                </c:pt>
                <c:pt idx="5">
                  <c:v>1.7090000000000001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702704"/>
        <c:axId val="257699960"/>
      </c:barChart>
      <c:lineChart>
        <c:grouping val="standard"/>
        <c:varyColors val="0"/>
        <c:ser>
          <c:idx val="0"/>
          <c:order val="1"/>
          <c:tx>
            <c:strRef>
              <c:f>Sheet1!$A$2</c:f>
              <c:strCache>
                <c:ptCount val="1"/>
                <c:pt idx="0">
                  <c:v>Norm</c:v>
                </c:pt>
              </c:strCache>
            </c:strRef>
          </c:tx>
          <c:spPr>
            <a:ln w="47625" cap="flat">
              <a:solidFill>
                <a:srgbClr val="B6DCDF"/>
              </a:solidFill>
              <a:prstDash val="solid"/>
              <a:bevel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B6DCDF"/>
                </a:solidFill>
                <a:prstDash val="solid"/>
                <a:bevel/>
              </a:ln>
              <a:effectLst/>
            </c:spPr>
          </c:marker>
          <c:cat>
            <c:strRef>
              <c:f>Sheet1!$B$1:$G$1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nieuw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2.492</c:v>
                </c:pt>
                <c:pt idx="1">
                  <c:v>2.4540000000000002</c:v>
                </c:pt>
                <c:pt idx="2">
                  <c:v>2.234</c:v>
                </c:pt>
                <c:pt idx="3">
                  <c:v>1.8740000000000001</c:v>
                </c:pt>
                <c:pt idx="4">
                  <c:v>1.7609999999999999</c:v>
                </c:pt>
                <c:pt idx="5">
                  <c:v>1.9339999999999999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702704"/>
        <c:axId val="257699960"/>
      </c:lineChart>
      <c:catAx>
        <c:axId val="257702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699960"/>
        <c:crosses val="autoZero"/>
        <c:auto val="1"/>
        <c:lblAlgn val="ctr"/>
        <c:lblOffset val="100"/>
        <c:noMultiLvlLbl val="1"/>
      </c:catAx>
      <c:valAx>
        <c:axId val="25769996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latin typeface="Arial"/>
                  </a:rPr>
                  <a:t>Omvang algemene reserve (x mln €)</a:t>
                </a:r>
              </a:p>
            </c:rich>
          </c:tx>
          <c:layout/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chemeClr val="accent4"/>
            </a:solidFill>
            <a:prstDash val="solid"/>
            <a:miter lim="400000"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Arial"/>
              </a:defRPr>
            </a:pPr>
            <a:endParaRPr lang="nl-NL"/>
          </a:p>
        </c:txPr>
        <c:crossAx val="257702704"/>
        <c:crosses val="autoZero"/>
        <c:crossBetween val="between"/>
        <c:majorUnit val="0.65"/>
        <c:minorUnit val="0.325000000000000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58768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Hout_header_ppt.jpg" descr="Hout_header_ppt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74875"/>
            <a:ext cx="9147175" cy="143986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6146800"/>
            <a:ext cx="9147175" cy="720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175" y="393700"/>
            <a:ext cx="9147175" cy="7207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Financiële</a:t>
            </a:r>
            <a:r>
              <a:rPr dirty="0"/>
              <a:t> </a:t>
            </a:r>
            <a:r>
              <a:rPr dirty="0" err="1"/>
              <a:t>kaders</a:t>
            </a:r>
            <a:r>
              <a:rPr dirty="0"/>
              <a:t> </a:t>
            </a:r>
            <a:r>
              <a:rPr dirty="0" err="1" smtClean="0"/>
              <a:t>Ver</a:t>
            </a:r>
            <a:r>
              <a:rPr lang="nl-NL" dirty="0" smtClean="0"/>
              <a:t>.</a:t>
            </a:r>
            <a:r>
              <a:rPr dirty="0" smtClean="0"/>
              <a:t> S</a:t>
            </a:r>
            <a:r>
              <a:rPr lang="nl-NL" dirty="0" err="1" smtClean="0"/>
              <a:t>couting</a:t>
            </a:r>
            <a:r>
              <a:rPr lang="nl-NL" dirty="0" smtClean="0"/>
              <a:t> </a:t>
            </a:r>
            <a:r>
              <a:rPr dirty="0" smtClean="0"/>
              <a:t>N</a:t>
            </a:r>
            <a:r>
              <a:rPr lang="nl-NL" dirty="0" err="1" smtClean="0"/>
              <a:t>ederland</a:t>
            </a:r>
            <a:endParaRPr dirty="0"/>
          </a:p>
        </p:txBody>
      </p:sp>
      <p:sp>
        <p:nvSpPr>
          <p:cNvPr id="86" name="Shape 86"/>
          <p:cNvSpPr>
            <a:spLocks noGrp="1"/>
          </p:cNvSpPr>
          <p:nvPr>
            <p:ph type="body" idx="4294967295"/>
          </p:nvPr>
        </p:nvSpPr>
        <p:spPr>
          <a:xfrm>
            <a:off x="457200" y="1435100"/>
            <a:ext cx="7984243" cy="4391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0684" indent="-260684">
              <a:buChar char="•"/>
              <a:defRPr sz="2600"/>
            </a:pPr>
            <a:r>
              <a:rPr dirty="0"/>
              <a:t>Update </a:t>
            </a:r>
            <a:r>
              <a:rPr dirty="0" err="1" smtClean="0"/>
              <a:t>financi</a:t>
            </a:r>
            <a:r>
              <a:rPr lang="nl-NL" dirty="0" err="1" smtClean="0"/>
              <a:t>ee</a:t>
            </a:r>
            <a:r>
              <a:rPr dirty="0" smtClean="0"/>
              <a:t>l </a:t>
            </a:r>
            <a:r>
              <a:rPr dirty="0" err="1"/>
              <a:t>beleid</a:t>
            </a:r>
            <a:r>
              <a:rPr dirty="0"/>
              <a:t> LLA, </a:t>
            </a:r>
            <a:r>
              <a:rPr dirty="0" err="1"/>
              <a:t>zoals</a:t>
            </a:r>
            <a:r>
              <a:rPr dirty="0"/>
              <a:t> </a:t>
            </a:r>
            <a:r>
              <a:rPr dirty="0" err="1"/>
              <a:t>calamiteitenfonds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doorschuiven</a:t>
            </a:r>
            <a:r>
              <a:rPr dirty="0"/>
              <a:t> </a:t>
            </a:r>
            <a:r>
              <a:rPr dirty="0" err="1"/>
              <a:t>overschot</a:t>
            </a:r>
            <a:r>
              <a:rPr dirty="0"/>
              <a:t> </a:t>
            </a:r>
            <a:r>
              <a:rPr dirty="0" err="1"/>
              <a:t>naar</a:t>
            </a:r>
            <a:r>
              <a:rPr dirty="0"/>
              <a:t> </a:t>
            </a:r>
            <a:r>
              <a:rPr dirty="0" err="1"/>
              <a:t>toekomstige</a:t>
            </a:r>
            <a:r>
              <a:rPr dirty="0"/>
              <a:t> </a:t>
            </a:r>
            <a:r>
              <a:rPr dirty="0" err="1"/>
              <a:t>edities</a:t>
            </a:r>
            <a:r>
              <a:rPr dirty="0"/>
              <a:t>.</a:t>
            </a:r>
          </a:p>
          <a:p>
            <a:pPr marL="260684" indent="-260684">
              <a:buChar char="•"/>
              <a:defRPr sz="2600"/>
            </a:pPr>
            <a:r>
              <a:rPr dirty="0" err="1"/>
              <a:t>Vastleggen</a:t>
            </a:r>
            <a:r>
              <a:rPr dirty="0"/>
              <a:t> </a:t>
            </a:r>
            <a:r>
              <a:rPr dirty="0" err="1" smtClean="0"/>
              <a:t>financi</a:t>
            </a:r>
            <a:r>
              <a:rPr lang="nl-NL" dirty="0" err="1" smtClean="0"/>
              <a:t>ee</a:t>
            </a:r>
            <a:r>
              <a:rPr dirty="0" smtClean="0"/>
              <a:t>le </a:t>
            </a:r>
            <a:r>
              <a:rPr dirty="0" err="1"/>
              <a:t>beleid</a:t>
            </a:r>
            <a:r>
              <a:rPr dirty="0"/>
              <a:t> TOES. </a:t>
            </a:r>
            <a:r>
              <a:rPr dirty="0" err="1"/>
              <a:t>Naar</a:t>
            </a:r>
            <a:r>
              <a:rPr dirty="0"/>
              <a:t> </a:t>
            </a:r>
            <a:r>
              <a:rPr dirty="0" err="1"/>
              <a:t>schaalbaar</a:t>
            </a:r>
            <a:r>
              <a:rPr dirty="0"/>
              <a:t> </a:t>
            </a:r>
            <a:r>
              <a:rPr dirty="0" err="1"/>
              <a:t>doorbelasten</a:t>
            </a:r>
            <a:r>
              <a:rPr dirty="0"/>
              <a:t> </a:t>
            </a:r>
            <a:r>
              <a:rPr dirty="0" err="1"/>
              <a:t>gebruikskosten</a:t>
            </a:r>
            <a:r>
              <a:rPr dirty="0"/>
              <a:t>.</a:t>
            </a:r>
          </a:p>
          <a:p>
            <a:pPr marL="260684" indent="-260684">
              <a:buChar char="•"/>
              <a:defRPr sz="2600"/>
            </a:pPr>
            <a:r>
              <a:rPr dirty="0" err="1"/>
              <a:t>Verwijzen</a:t>
            </a:r>
            <a:r>
              <a:rPr dirty="0"/>
              <a:t> </a:t>
            </a:r>
            <a:r>
              <a:rPr dirty="0" err="1"/>
              <a:t>naar</a:t>
            </a:r>
            <a:r>
              <a:rPr dirty="0"/>
              <a:t> </a:t>
            </a:r>
            <a:r>
              <a:rPr dirty="0" err="1"/>
              <a:t>Scoutinglandgoed</a:t>
            </a:r>
            <a:r>
              <a:rPr dirty="0"/>
              <a:t> BV </a:t>
            </a:r>
            <a:r>
              <a:rPr dirty="0" err="1"/>
              <a:t>bij</a:t>
            </a:r>
            <a:r>
              <a:rPr dirty="0"/>
              <a:t> </a:t>
            </a:r>
            <a:r>
              <a:rPr dirty="0" err="1"/>
              <a:t>verenigingsterreinen</a:t>
            </a:r>
            <a:r>
              <a:rPr dirty="0"/>
              <a:t>.</a:t>
            </a:r>
          </a:p>
          <a:p>
            <a:pPr marL="260684" indent="-260684">
              <a:buChar char="•"/>
              <a:defRPr sz="2600"/>
            </a:pPr>
            <a:r>
              <a:rPr dirty="0" err="1"/>
              <a:t>Aanpassen</a:t>
            </a:r>
            <a:r>
              <a:rPr dirty="0"/>
              <a:t> parameter </a:t>
            </a:r>
            <a:r>
              <a:rPr dirty="0" err="1"/>
              <a:t>gewenst</a:t>
            </a:r>
            <a:r>
              <a:rPr dirty="0"/>
              <a:t> </a:t>
            </a:r>
            <a:r>
              <a:rPr dirty="0" err="1"/>
              <a:t>eigen</a:t>
            </a:r>
            <a:r>
              <a:rPr dirty="0"/>
              <a:t> </a:t>
            </a:r>
            <a:r>
              <a:rPr dirty="0" err="1"/>
              <a:t>vermogen</a:t>
            </a:r>
            <a:r>
              <a:rPr dirty="0"/>
              <a:t> die </a:t>
            </a:r>
            <a:r>
              <a:rPr dirty="0" err="1"/>
              <a:t>aansluit</a:t>
            </a:r>
            <a:r>
              <a:rPr dirty="0"/>
              <a:t> </a:t>
            </a:r>
            <a:r>
              <a:rPr dirty="0" err="1"/>
              <a:t>bij</a:t>
            </a:r>
            <a:r>
              <a:rPr dirty="0"/>
              <a:t> </a:t>
            </a:r>
            <a:r>
              <a:rPr dirty="0" err="1"/>
              <a:t>werkelijkheid</a:t>
            </a:r>
            <a:r>
              <a:rPr dirty="0"/>
              <a:t> </a:t>
            </a:r>
            <a:r>
              <a:rPr dirty="0" err="1"/>
              <a:t>risico</a:t>
            </a:r>
            <a:r>
              <a:rPr dirty="0"/>
              <a:t> LLA.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body" sz="half" idx="4294967295"/>
          </p:nvPr>
        </p:nvSpPr>
        <p:spPr>
          <a:xfrm>
            <a:off x="543677" y="1420901"/>
            <a:ext cx="3172670" cy="4419423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0" indent="0" defTabSz="457200">
              <a:spcBef>
                <a:spcPts val="3600"/>
              </a:spcBef>
              <a:buSzTx/>
              <a:buNone/>
              <a:defRPr sz="2000" u="sng">
                <a:solidFill>
                  <a:schemeClr val="accent4">
                    <a:lumOff val="8000"/>
                  </a:schemeClr>
                </a:solidFill>
              </a:defRPr>
            </a:pPr>
            <a:r>
              <a:t>Ad 1. Omvang Algemene reserve: 1,71 voldoet niet</a:t>
            </a:r>
          </a:p>
          <a:p>
            <a:pPr marL="0" indent="0" defTabSz="457200">
              <a:spcBef>
                <a:spcPts val="3600"/>
              </a:spcBef>
              <a:buSzTx/>
              <a:buNone/>
              <a:defRPr sz="2000">
                <a:solidFill>
                  <a:schemeClr val="accent4">
                    <a:lumOff val="8000"/>
                  </a:schemeClr>
                </a:solidFill>
              </a:defRPr>
            </a:pPr>
            <a:r>
              <a:t>Norm algemene reserve: minimaal €1,91 mln:</a:t>
            </a:r>
          </a:p>
          <a:p>
            <a:pPr marL="200526" indent="-200526" defTabSz="457200">
              <a:spcBef>
                <a:spcPts val="3600"/>
              </a:spcBef>
              <a:buChar char="•"/>
              <a:defRPr sz="2000">
                <a:solidFill>
                  <a:schemeClr val="accent4">
                    <a:lumOff val="8000"/>
                  </a:schemeClr>
                </a:solidFill>
              </a:defRPr>
            </a:pPr>
            <a:r>
              <a:t>Dekking gem. lasten door 50% contributie:  €1,76 mln.</a:t>
            </a:r>
          </a:p>
          <a:p>
            <a:pPr marL="200526" indent="-200526" defTabSz="457200">
              <a:spcBef>
                <a:spcPts val="3600"/>
              </a:spcBef>
              <a:buChar char="•"/>
              <a:defRPr sz="2000">
                <a:solidFill>
                  <a:schemeClr val="accent4">
                    <a:lumOff val="8000"/>
                  </a:schemeClr>
                </a:solidFill>
              </a:defRPr>
            </a:pPr>
            <a:r>
              <a:t>Tekort calamiteitenfonds: €0,15 mln.</a:t>
            </a:r>
          </a:p>
        </p:txBody>
      </p:sp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Kengetallen op basis van financieel kader</a:t>
            </a:r>
          </a:p>
        </p:txBody>
      </p:sp>
      <p:graphicFrame>
        <p:nvGraphicFramePr>
          <p:cNvPr id="91" name="Chart 91"/>
          <p:cNvGraphicFramePr/>
          <p:nvPr/>
        </p:nvGraphicFramePr>
        <p:xfrm>
          <a:off x="4120263" y="1349833"/>
          <a:ext cx="4616469" cy="4561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half" idx="4294967295"/>
          </p:nvPr>
        </p:nvSpPr>
        <p:spPr>
          <a:xfrm>
            <a:off x="425031" y="1408313"/>
            <a:ext cx="5254381" cy="4419422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0" indent="0" defTabSz="338327">
              <a:spcBef>
                <a:spcPts val="2600"/>
              </a:spcBef>
              <a:buSzTx/>
              <a:buNone/>
              <a:defRPr sz="1924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Ad 2. </a:t>
            </a:r>
            <a:r>
              <a:rPr dirty="0" err="1"/>
              <a:t>Omvang</a:t>
            </a:r>
            <a:r>
              <a:rPr dirty="0"/>
              <a:t> Eigen </a:t>
            </a:r>
            <a:r>
              <a:rPr dirty="0" err="1"/>
              <a:t>vermogen</a:t>
            </a:r>
            <a:r>
              <a:rPr dirty="0"/>
              <a:t>: 3,4 </a:t>
            </a:r>
            <a:r>
              <a:rPr dirty="0" err="1"/>
              <a:t>voldoet</a:t>
            </a:r>
            <a:endParaRPr dirty="0"/>
          </a:p>
          <a:p>
            <a:pPr marL="0" indent="0" defTabSz="338327">
              <a:spcBef>
                <a:spcPts val="2600"/>
              </a:spcBef>
              <a:buSzTx/>
              <a:buNone/>
              <a:defRPr sz="1924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Gouden</a:t>
            </a:r>
            <a:r>
              <a:rPr dirty="0"/>
              <a:t> </a:t>
            </a:r>
            <a:r>
              <a:rPr dirty="0" err="1"/>
              <a:t>balansregel</a:t>
            </a:r>
            <a:r>
              <a:rPr dirty="0"/>
              <a:t>: </a:t>
            </a:r>
            <a:r>
              <a:rPr dirty="0" err="1"/>
              <a:t>minimaal</a:t>
            </a:r>
            <a:r>
              <a:rPr dirty="0"/>
              <a:t> </a:t>
            </a:r>
            <a:r>
              <a:rPr dirty="0" err="1"/>
              <a:t>boekwaarde</a:t>
            </a:r>
            <a:r>
              <a:rPr dirty="0"/>
              <a:t> </a:t>
            </a:r>
            <a:r>
              <a:rPr dirty="0" err="1"/>
              <a:t>vaste</a:t>
            </a:r>
            <a:r>
              <a:rPr dirty="0"/>
              <a:t> </a:t>
            </a:r>
            <a:r>
              <a:rPr dirty="0" err="1"/>
              <a:t>activa</a:t>
            </a:r>
            <a:r>
              <a:rPr dirty="0"/>
              <a:t> €1,8 </a:t>
            </a:r>
            <a:r>
              <a:rPr dirty="0" err="1"/>
              <a:t>mln</a:t>
            </a:r>
            <a:r>
              <a:rPr dirty="0"/>
              <a:t>.</a:t>
            </a:r>
          </a:p>
          <a:p>
            <a:pPr marL="0" indent="0" defTabSz="338327">
              <a:spcBef>
                <a:spcPts val="2600"/>
              </a:spcBef>
              <a:buSzTx/>
              <a:buNone/>
              <a:defRPr sz="1924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Ad 3. </a:t>
            </a:r>
            <a:r>
              <a:rPr dirty="0" err="1"/>
              <a:t>Minimale</a:t>
            </a:r>
            <a:r>
              <a:rPr dirty="0"/>
              <a:t> </a:t>
            </a:r>
            <a:r>
              <a:rPr dirty="0" err="1"/>
              <a:t>solvabiliteit</a:t>
            </a:r>
            <a:r>
              <a:rPr dirty="0"/>
              <a:t>: 51% </a:t>
            </a:r>
            <a:r>
              <a:rPr dirty="0" err="1"/>
              <a:t>voldoet</a:t>
            </a:r>
            <a:endParaRPr dirty="0"/>
          </a:p>
          <a:p>
            <a:pPr marL="0" indent="0" defTabSz="338327">
              <a:spcBef>
                <a:spcPts val="2600"/>
              </a:spcBef>
              <a:buSzTx/>
              <a:buNone/>
              <a:defRPr sz="1924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Verhouding</a:t>
            </a:r>
            <a:r>
              <a:rPr dirty="0"/>
              <a:t> </a:t>
            </a:r>
            <a:r>
              <a:rPr dirty="0" err="1"/>
              <a:t>eigen</a:t>
            </a:r>
            <a:r>
              <a:rPr dirty="0"/>
              <a:t> </a:t>
            </a:r>
            <a:r>
              <a:rPr dirty="0" err="1" smtClean="0"/>
              <a:t>vermogen</a:t>
            </a:r>
            <a:r>
              <a:rPr dirty="0" smtClean="0"/>
              <a:t>/</a:t>
            </a:r>
            <a:r>
              <a:rPr dirty="0" err="1" smtClean="0"/>
              <a:t>totaal</a:t>
            </a:r>
            <a:r>
              <a:rPr dirty="0" smtClean="0"/>
              <a:t> </a:t>
            </a:r>
            <a:r>
              <a:rPr dirty="0" err="1"/>
              <a:t>vermogen</a:t>
            </a:r>
            <a:r>
              <a:rPr dirty="0"/>
              <a:t>: </a:t>
            </a:r>
            <a:r>
              <a:rPr dirty="0" err="1"/>
              <a:t>minimaal</a:t>
            </a:r>
            <a:r>
              <a:rPr dirty="0"/>
              <a:t> 50%.</a:t>
            </a:r>
          </a:p>
          <a:p>
            <a:pPr marL="0" indent="0" defTabSz="338327">
              <a:spcBef>
                <a:spcPts val="2600"/>
              </a:spcBef>
              <a:buSzTx/>
              <a:buNone/>
              <a:defRPr sz="1924" u="sng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Ad 4. </a:t>
            </a:r>
            <a:r>
              <a:rPr dirty="0" err="1"/>
              <a:t>Minimale</a:t>
            </a:r>
            <a:r>
              <a:rPr dirty="0"/>
              <a:t> </a:t>
            </a:r>
            <a:r>
              <a:rPr dirty="0" err="1"/>
              <a:t>liquiditeit</a:t>
            </a:r>
            <a:r>
              <a:rPr dirty="0"/>
              <a:t>: 140% </a:t>
            </a:r>
            <a:r>
              <a:rPr dirty="0" err="1"/>
              <a:t>voldoet</a:t>
            </a:r>
            <a:endParaRPr dirty="0"/>
          </a:p>
          <a:p>
            <a:pPr marL="0" indent="0" defTabSz="338327">
              <a:spcBef>
                <a:spcPts val="2600"/>
              </a:spcBef>
              <a:buSzTx/>
              <a:buNone/>
              <a:defRPr sz="1924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Verhouding</a:t>
            </a:r>
            <a:r>
              <a:rPr dirty="0"/>
              <a:t> (</a:t>
            </a:r>
            <a:r>
              <a:rPr dirty="0" err="1"/>
              <a:t>vlottende</a:t>
            </a:r>
            <a:r>
              <a:rPr dirty="0"/>
              <a:t> </a:t>
            </a:r>
            <a:r>
              <a:rPr dirty="0" err="1"/>
              <a:t>activa</a:t>
            </a:r>
            <a:r>
              <a:rPr dirty="0"/>
              <a:t> - </a:t>
            </a:r>
            <a:r>
              <a:rPr dirty="0" err="1"/>
              <a:t>voorraden</a:t>
            </a:r>
            <a:r>
              <a:rPr dirty="0" smtClean="0"/>
              <a:t>)/ </a:t>
            </a:r>
            <a:r>
              <a:rPr dirty="0" err="1"/>
              <a:t>kortlopende</a:t>
            </a:r>
            <a:r>
              <a:rPr dirty="0"/>
              <a:t> </a:t>
            </a:r>
            <a:r>
              <a:rPr dirty="0" err="1"/>
              <a:t>schulden</a:t>
            </a:r>
            <a:r>
              <a:rPr dirty="0"/>
              <a:t>: </a:t>
            </a:r>
            <a:r>
              <a:rPr dirty="0" err="1"/>
              <a:t>minimaal</a:t>
            </a:r>
            <a:r>
              <a:rPr dirty="0"/>
              <a:t> 125%.</a:t>
            </a:r>
          </a:p>
        </p:txBody>
      </p:sp>
      <p:sp>
        <p:nvSpPr>
          <p:cNvPr id="95" name="Shape 95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t>Kengetallen op basis van financieel kader</a:t>
            </a:r>
          </a:p>
        </p:txBody>
      </p:sp>
      <p:pic>
        <p:nvPicPr>
          <p:cNvPr id="96" name="6B049907-39D5-4FBA-9FA9-2CF1FF0A9059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6285" y="1463788"/>
            <a:ext cx="2865134" cy="43084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850391">
              <a:buSzTx/>
              <a:buNone/>
              <a:defRPr sz="2976"/>
            </a:lvl1pPr>
          </a:lstStyle>
          <a:p>
            <a:r>
              <a:rPr dirty="0"/>
              <a:t>De </a:t>
            </a:r>
            <a:r>
              <a:rPr dirty="0" err="1"/>
              <a:t>landelijke</a:t>
            </a:r>
            <a:r>
              <a:rPr dirty="0"/>
              <a:t>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wordt</a:t>
            </a:r>
            <a:r>
              <a:rPr dirty="0"/>
              <a:t> </a:t>
            </a:r>
            <a:r>
              <a:rPr dirty="0" err="1"/>
              <a:t>gevraagd</a:t>
            </a:r>
            <a:r>
              <a:rPr dirty="0"/>
              <a:t> de </a:t>
            </a:r>
            <a:r>
              <a:rPr dirty="0" err="1"/>
              <a:t>financiële</a:t>
            </a:r>
            <a:r>
              <a:rPr dirty="0"/>
              <a:t> </a:t>
            </a:r>
            <a:r>
              <a:rPr dirty="0" err="1"/>
              <a:t>kaders</a:t>
            </a:r>
            <a:r>
              <a:rPr dirty="0"/>
              <a:t> </a:t>
            </a:r>
            <a:r>
              <a:rPr dirty="0" err="1"/>
              <a:t>Vereniging</a:t>
            </a:r>
            <a:r>
              <a:rPr dirty="0"/>
              <a:t> Scouting Nederland 2015 </a:t>
            </a:r>
            <a:r>
              <a:rPr dirty="0" err="1"/>
              <a:t>goed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keuren</a:t>
            </a:r>
            <a:r>
              <a:rPr dirty="0"/>
              <a:t>.</a:t>
            </a:r>
          </a:p>
        </p:txBody>
      </p:sp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pPr>
              <a:defRPr sz="2400"/>
            </a:pPr>
            <a:r>
              <a:rPr sz="3000"/>
              <a:t>Besluitvorming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Office PowerPoint</Application>
  <PresentationFormat>Diavoorstelling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Helvetica Neue</vt:lpstr>
      <vt:lpstr>Impact</vt:lpstr>
      <vt:lpstr>Default</vt:lpstr>
      <vt:lpstr>Financiële kaders Ver. Scouting Nederland</vt:lpstr>
      <vt:lpstr>Kengetallen op basis van financieel kader</vt:lpstr>
      <vt:lpstr>Kengetallen op basis van financieel kader</vt:lpstr>
      <vt:lpstr>Besluitvorming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Financiële kaders Vereniging SN</dc:title>
  <dc:creator>Lepelaar, Eric</dc:creator>
  <cp:lastModifiedBy>Garder, Lisette van</cp:lastModifiedBy>
  <cp:revision>2</cp:revision>
  <dcterms:modified xsi:type="dcterms:W3CDTF">2016-02-08T11:34:03Z</dcterms:modified>
</cp:coreProperties>
</file>