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63" r:id="rId5"/>
    <p:sldId id="266" r:id="rId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4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4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solidFill>
            <a:schemeClr val="accent4">
              <a:alpha val="20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50800" cap="flat">
              <a:solidFill>
                <a:schemeClr val="accent4"/>
              </a:solidFill>
              <a:prstDash val="solid"/>
              <a:bevel/>
            </a:ln>
          </a:top>
          <a:bottom>
            <a:ln w="127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4"/>
      </a:tcTxStyle>
      <a:tcStyle>
        <a:tcBdr>
          <a:left>
            <a:ln w="12700" cap="flat">
              <a:solidFill>
                <a:schemeClr val="accent4"/>
              </a:solidFill>
              <a:prstDash val="solid"/>
              <a:bevel/>
            </a:ln>
          </a:left>
          <a:right>
            <a:ln w="12700" cap="flat">
              <a:solidFill>
                <a:schemeClr val="accent4"/>
              </a:solidFill>
              <a:prstDash val="solid"/>
              <a:bevel/>
            </a:ln>
          </a:right>
          <a:top>
            <a:ln w="12700" cap="flat">
              <a:solidFill>
                <a:schemeClr val="accent4"/>
              </a:solidFill>
              <a:prstDash val="solid"/>
              <a:bevel/>
            </a:ln>
          </a:top>
          <a:bottom>
            <a:ln w="25400" cap="flat">
              <a:solidFill>
                <a:schemeClr val="accent4"/>
              </a:solidFill>
              <a:prstDash val="solid"/>
              <a:bevel/>
            </a:ln>
          </a:bottom>
          <a:insideH>
            <a:ln w="12700" cap="flat">
              <a:solidFill>
                <a:schemeClr val="accent4"/>
              </a:solidFill>
              <a:prstDash val="solid"/>
              <a:bevel/>
            </a:ln>
          </a:insideH>
          <a:insideV>
            <a:ln w="12700" cap="flat">
              <a:solidFill>
                <a:schemeClr val="accent4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chemeClr val="accent3"/>
          </a:solidFill>
        </a:fill>
      </a:tcStyle>
    </a:band2H>
    <a:firstCol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/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38100" cap="flat">
              <a:solidFill>
                <a:schemeClr val="accent3"/>
              </a:solidFill>
              <a:prstDash val="solid"/>
              <a:bevel/>
            </a:ln>
          </a:top>
          <a:bottom>
            <a:ln w="127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>
          <a:latin typeface="Arial"/>
          <a:ea typeface="Arial"/>
          <a:cs typeface="Arial"/>
        </a:font>
        <a:schemeClr val="accent4">
          <a:lumOff val="8000"/>
        </a:schemeClr>
      </a:tcTxStyle>
      <a:tcStyle>
        <a:tcBdr>
          <a:left>
            <a:ln w="12700" cap="flat">
              <a:solidFill>
                <a:schemeClr val="accent3"/>
              </a:solidFill>
              <a:prstDash val="solid"/>
              <a:bevel/>
            </a:ln>
          </a:left>
          <a:right>
            <a:ln w="12700" cap="flat">
              <a:solidFill>
                <a:schemeClr val="accent3"/>
              </a:solidFill>
              <a:prstDash val="solid"/>
              <a:bevel/>
            </a:ln>
          </a:right>
          <a:top>
            <a:ln w="12700" cap="flat">
              <a:solidFill>
                <a:schemeClr val="accent3"/>
              </a:solidFill>
              <a:prstDash val="solid"/>
              <a:bevel/>
            </a:ln>
          </a:top>
          <a:bottom>
            <a:ln w="38100" cap="flat">
              <a:solidFill>
                <a:schemeClr val="accent3"/>
              </a:solidFill>
              <a:prstDash val="solid"/>
              <a:bevel/>
            </a:ln>
          </a:bottom>
          <a:insideH>
            <a:ln w="12700" cap="flat">
              <a:solidFill>
                <a:schemeClr val="accent3"/>
              </a:solidFill>
              <a:prstDash val="solid"/>
              <a:bevel/>
            </a:ln>
          </a:insideH>
          <a:insideV>
            <a:ln w="12700" cap="flat">
              <a:solidFill>
                <a:schemeClr val="accent3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6A02C-D860-AB43-BC38-6263C5ECBCC4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00656-CB06-C54E-8309-424EE4EBF6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624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673455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solidFill>
          <a:schemeClr val="accent4"/>
        </a:solidFill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Hout_header_ppt.jpg" descr="Hout_header_ppt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74875"/>
            <a:ext cx="9147175" cy="1439863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6146800"/>
            <a:ext cx="9147175" cy="720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Hout_footer_ppt.jpg" descr="Hout_footer_ppt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175" y="393700"/>
            <a:ext cx="9147175" cy="7207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Titeltekst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accent3"/>
          </a:solidFill>
          <a:uFillTx/>
          <a:latin typeface="Impact"/>
          <a:ea typeface="Impact"/>
          <a:cs typeface="Impact"/>
          <a:sym typeface="Impact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chemeClr val="accent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c.van.holstein@scouting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3000" dirty="0" err="1"/>
              <a:t>Financiën</a:t>
            </a:r>
            <a:r>
              <a:rPr sz="3000" dirty="0"/>
              <a:t> en </a:t>
            </a:r>
            <a:r>
              <a:rPr sz="3000" dirty="0" err="1"/>
              <a:t>beheer</a:t>
            </a:r>
            <a:r>
              <a:rPr sz="3000" dirty="0"/>
              <a:t/>
            </a:r>
            <a:br>
              <a:rPr sz="3000" dirty="0"/>
            </a:br>
            <a:r>
              <a:rPr lang="nl-NL" sz="1600" i="1" dirty="0">
                <a:latin typeface="Arial"/>
                <a:cs typeface="Arial"/>
                <a:sym typeface="Arial"/>
              </a:rPr>
              <a:t>9</a:t>
            </a:r>
            <a:r>
              <a:rPr sz="1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1600" i="1" dirty="0" err="1">
                <a:latin typeface="Arial"/>
                <a:ea typeface="Arial"/>
                <a:cs typeface="Arial"/>
                <a:sym typeface="Arial"/>
              </a:rPr>
              <a:t>december</a:t>
            </a:r>
            <a:r>
              <a:rPr sz="1600" i="1" dirty="0">
                <a:latin typeface="Arial"/>
                <a:ea typeface="Arial"/>
                <a:cs typeface="Arial"/>
                <a:sym typeface="Arial"/>
              </a:rPr>
              <a:t> 201</a:t>
            </a:r>
            <a:r>
              <a:rPr lang="nl-NL" sz="1600" i="1" dirty="0">
                <a:latin typeface="Arial"/>
                <a:ea typeface="Arial"/>
                <a:cs typeface="Arial"/>
                <a:sym typeface="Arial"/>
              </a:rPr>
              <a:t>7</a:t>
            </a:r>
            <a:endParaRPr sz="1600" i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>
            <a:spLocks noGrp="1"/>
          </p:cNvSpPr>
          <p:nvPr>
            <p:ph type="body" sz="half" idx="4294967295"/>
          </p:nvPr>
        </p:nvSpPr>
        <p:spPr>
          <a:xfrm>
            <a:off x="1371600" y="3950916"/>
            <a:ext cx="6400800" cy="236944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SzTx/>
              <a:buNone/>
            </a:pPr>
            <a:r>
              <a:rPr dirty="0" err="1"/>
              <a:t>Toelichting</a:t>
            </a:r>
            <a:r>
              <a:rPr dirty="0"/>
              <a:t> op de </a:t>
            </a:r>
            <a:r>
              <a:rPr dirty="0" err="1"/>
              <a:t>begroting</a:t>
            </a:r>
            <a:r>
              <a:rPr dirty="0"/>
              <a:t> 201</a:t>
            </a:r>
            <a:r>
              <a:rPr lang="nl-NL" dirty="0"/>
              <a:t>8</a:t>
            </a:r>
            <a:endParaRPr dirty="0"/>
          </a:p>
          <a:p>
            <a:pPr marL="0" indent="0" algn="ctr">
              <a:buSzTx/>
              <a:buNone/>
            </a:pPr>
            <a:r>
              <a:rPr dirty="0" err="1"/>
              <a:t>Vereniging</a:t>
            </a:r>
            <a:r>
              <a:rPr dirty="0"/>
              <a:t> Scouting Nederland </a:t>
            </a:r>
          </a:p>
          <a:p>
            <a:pPr marL="0" indent="0" algn="ctr">
              <a:buSzTx/>
              <a:buNone/>
              <a:defRPr>
                <a:solidFill>
                  <a:schemeClr val="accent2"/>
                </a:solidFill>
              </a:defRPr>
            </a:pPr>
            <a:r>
              <a:rPr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hlinkClick r:id="rId2"/>
              </a:rPr>
              <a:t>Nic.van.Holstein@scouting.nl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Volop</a:t>
            </a:r>
            <a:r>
              <a:rPr dirty="0"/>
              <a:t> in </a:t>
            </a:r>
            <a:r>
              <a:rPr dirty="0" err="1"/>
              <a:t>ontwikkeling</a:t>
            </a:r>
            <a:endParaRPr dirty="0"/>
          </a:p>
        </p:txBody>
      </p:sp>
      <p:sp>
        <p:nvSpPr>
          <p:cNvPr id="39" name="Shape 39"/>
          <p:cNvSpPr>
            <a:spLocks noGrp="1"/>
          </p:cNvSpPr>
          <p:nvPr>
            <p:ph type="body" sz="half" idx="4294967295"/>
          </p:nvPr>
        </p:nvSpPr>
        <p:spPr>
          <a:xfrm>
            <a:off x="380900" y="1441093"/>
            <a:ext cx="3793913" cy="4379039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/>
              <a:t>Groepen ondersteunen </a:t>
            </a:r>
            <a:r>
              <a:rPr lang="nl-NL" dirty="0" smtClean="0"/>
              <a:t>op Toekomstvisie</a:t>
            </a:r>
            <a:endParaRPr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Partnerschappen</a:t>
            </a:r>
            <a:r>
              <a:rPr dirty="0"/>
              <a:t>  </a:t>
            </a:r>
            <a:endParaRPr lang="nl-NL"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/>
              <a:t>ICT en platform</a:t>
            </a:r>
            <a:endParaRPr dirty="0"/>
          </a:p>
          <a:p>
            <a:pPr marL="260684" indent="-260684" defTabSz="457200">
              <a:spcBef>
                <a:spcPts val="36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Blijvende</a:t>
            </a:r>
            <a:r>
              <a:rPr dirty="0"/>
              <a:t> focus op </a:t>
            </a:r>
            <a:r>
              <a:rPr dirty="0" err="1"/>
              <a:t>groei</a:t>
            </a:r>
            <a:r>
              <a:rPr dirty="0"/>
              <a:t> voor </a:t>
            </a:r>
            <a:r>
              <a:rPr dirty="0" err="1"/>
              <a:t>continuïteit</a:t>
            </a:r>
            <a:r>
              <a:rPr dirty="0"/>
              <a:t> </a:t>
            </a:r>
            <a:r>
              <a:rPr dirty="0" err="1"/>
              <a:t>vereniging</a:t>
            </a:r>
            <a:r>
              <a:rPr dirty="0"/>
              <a:t> 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006" y="1752600"/>
            <a:ext cx="3736387" cy="35052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half" idx="4294967295"/>
          </p:nvPr>
        </p:nvSpPr>
        <p:spPr>
          <a:xfrm>
            <a:off x="380900" y="1753830"/>
            <a:ext cx="4534830" cy="4217195"/>
          </a:xfrm>
          <a:prstGeom prst="rect">
            <a:avLst/>
          </a:prstGeom>
        </p:spPr>
        <p:txBody>
          <a:bodyPr lIns="50800" tIns="50800" rIns="50800" bIns="50800">
            <a:normAutofit/>
          </a:bodyPr>
          <a:lstStyle/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Contributie</a:t>
            </a:r>
            <a:r>
              <a:rPr dirty="0"/>
              <a:t>       € 22,</a:t>
            </a:r>
            <a:r>
              <a:rPr lang="nl-NL" dirty="0"/>
              <a:t>5</a:t>
            </a:r>
            <a:r>
              <a:rPr dirty="0"/>
              <a:t>5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Consumentenprijsindex</a:t>
            </a:r>
            <a:r>
              <a:rPr dirty="0"/>
              <a:t> </a:t>
            </a:r>
            <a:r>
              <a:rPr dirty="0" err="1"/>
              <a:t>Indexatie</a:t>
            </a:r>
            <a:r>
              <a:rPr dirty="0"/>
              <a:t> 0,</a:t>
            </a:r>
            <a:r>
              <a:rPr lang="nl-NL" dirty="0"/>
              <a:t>3</a:t>
            </a:r>
            <a:r>
              <a:rPr dirty="0"/>
              <a:t>% </a:t>
            </a:r>
            <a:r>
              <a:rPr lang="nl-NL" dirty="0"/>
              <a:t>(Loonontwikkeling 2%)</a:t>
            </a:r>
            <a:endParaRPr dirty="0"/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Prognose</a:t>
            </a:r>
            <a:r>
              <a:rPr dirty="0"/>
              <a:t> </a:t>
            </a:r>
            <a:r>
              <a:rPr dirty="0" err="1"/>
              <a:t>groei</a:t>
            </a:r>
            <a:r>
              <a:rPr dirty="0"/>
              <a:t> </a:t>
            </a:r>
            <a:r>
              <a:rPr lang="nl-NL" dirty="0"/>
              <a:t>700</a:t>
            </a:r>
            <a:r>
              <a:rPr dirty="0"/>
              <a:t> </a:t>
            </a:r>
            <a:r>
              <a:rPr dirty="0" err="1"/>
              <a:t>leden</a:t>
            </a:r>
            <a:r>
              <a:rPr lang="nl-NL" dirty="0"/>
              <a:t> (afname groei)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r>
              <a:rPr lang="nl-NL" dirty="0"/>
              <a:t>ScoutShop €229.000 netto</a:t>
            </a:r>
          </a:p>
          <a:p>
            <a:pPr marL="260684" indent="-260684" defTabSz="457200">
              <a:spcBef>
                <a:spcPts val="3200"/>
              </a:spcBef>
              <a:buChar char="•"/>
              <a:defRPr sz="2600">
                <a:solidFill>
                  <a:schemeClr val="accent4">
                    <a:lumOff val="8000"/>
                  </a:schemeClr>
                </a:solidFill>
              </a:defRPr>
            </a:pPr>
            <a:endParaRPr lang="nl-NL" dirty="0"/>
          </a:p>
        </p:txBody>
      </p:sp>
      <p:sp>
        <p:nvSpPr>
          <p:cNvPr id="57" name="Shape 57"/>
          <p:cNvSpPr>
            <a:spLocks noGrp="1"/>
          </p:cNvSpPr>
          <p:nvPr>
            <p:ph type="title" idx="4294967295"/>
          </p:nvPr>
        </p:nvSpPr>
        <p:spPr>
          <a:xfrm>
            <a:off x="538018" y="152400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Contributie</a:t>
            </a:r>
            <a:r>
              <a:rPr dirty="0"/>
              <a:t> 201</a:t>
            </a:r>
            <a:r>
              <a:rPr lang="nl-NL" dirty="0"/>
              <a:t>8</a:t>
            </a:r>
            <a:endParaRPr dirty="0"/>
          </a:p>
        </p:txBody>
      </p:sp>
      <p:grpSp>
        <p:nvGrpSpPr>
          <p:cNvPr id="60" name="Group 60"/>
          <p:cNvGrpSpPr/>
          <p:nvPr/>
        </p:nvGrpSpPr>
        <p:grpSpPr>
          <a:xfrm>
            <a:off x="4989525" y="1320403"/>
            <a:ext cx="3344467" cy="4217195"/>
            <a:chOff x="0" y="0"/>
            <a:chExt cx="3344465" cy="4217193"/>
          </a:xfrm>
        </p:grpSpPr>
        <p:pic>
          <p:nvPicPr>
            <p:cNvPr id="59" name="IMG_0102.jpe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11439" r="11439"/>
            <a:stretch>
              <a:fillRect/>
            </a:stretch>
          </p:blipFill>
          <p:spPr>
            <a:xfrm>
              <a:off x="44450" y="44450"/>
              <a:ext cx="3255510" cy="41283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58" name="Afbeelding 57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344466" cy="4217194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body" idx="4294967295"/>
          </p:nvPr>
        </p:nvSpPr>
        <p:spPr>
          <a:xfrm>
            <a:off x="535653" y="1825803"/>
            <a:ext cx="6808957" cy="4419422"/>
          </a:xfrm>
          <a:prstGeom prst="rect">
            <a:avLst/>
          </a:prstGeom>
        </p:spPr>
        <p:txBody>
          <a:bodyPr lIns="50800" tIns="50800" rIns="50800" bIns="50800" anchor="ctr">
            <a:normAutofit/>
          </a:bodyPr>
          <a:lstStyle/>
          <a:p>
            <a:pPr marL="247650" indent="-247650" defTabSz="434340">
              <a:spcBef>
                <a:spcPts val="3400"/>
              </a:spcBef>
              <a:buChar char="•"/>
              <a:defRPr sz="247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Nationale</a:t>
            </a:r>
            <a:r>
              <a:rPr dirty="0"/>
              <a:t> </a:t>
            </a:r>
            <a:r>
              <a:rPr dirty="0" err="1"/>
              <a:t>Postcode</a:t>
            </a:r>
            <a:r>
              <a:rPr dirty="0"/>
              <a:t> </a:t>
            </a:r>
            <a:r>
              <a:rPr dirty="0" err="1"/>
              <a:t>Loterij</a:t>
            </a:r>
            <a:r>
              <a:rPr dirty="0"/>
              <a:t>, €400.000 </a:t>
            </a:r>
          </a:p>
          <a:p>
            <a:pPr marL="247650" indent="-247650" defTabSz="434340">
              <a:spcBef>
                <a:spcPts val="3400"/>
              </a:spcBef>
              <a:buChar char="•"/>
              <a:defRPr sz="247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Scouting Nederland Fonds, €160.000</a:t>
            </a:r>
          </a:p>
          <a:p>
            <a:pPr marL="247650" indent="-247650" defTabSz="434340">
              <a:spcBef>
                <a:spcPts val="3400"/>
              </a:spcBef>
              <a:buChar char="•"/>
              <a:defRPr sz="247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/>
              <a:t>Reserve </a:t>
            </a:r>
            <a:r>
              <a:rPr dirty="0" err="1"/>
              <a:t>Groei</a:t>
            </a:r>
            <a:r>
              <a:rPr dirty="0"/>
              <a:t> &amp; </a:t>
            </a:r>
            <a:r>
              <a:rPr dirty="0" err="1"/>
              <a:t>Dienstverlening</a:t>
            </a:r>
            <a:r>
              <a:rPr dirty="0"/>
              <a:t>, €</a:t>
            </a:r>
            <a:r>
              <a:rPr lang="nl-NL" dirty="0"/>
              <a:t>100.000</a:t>
            </a:r>
            <a:endParaRPr dirty="0"/>
          </a:p>
          <a:p>
            <a:pPr marL="247650" indent="-247650" defTabSz="434340">
              <a:spcBef>
                <a:spcPts val="3400"/>
              </a:spcBef>
              <a:buChar char="•"/>
              <a:defRPr sz="2470">
                <a:solidFill>
                  <a:schemeClr val="accent4">
                    <a:lumOff val="8000"/>
                  </a:schemeClr>
                </a:solidFill>
              </a:defRPr>
            </a:pPr>
            <a:r>
              <a:rPr dirty="0" err="1"/>
              <a:t>Projectfinanciering</a:t>
            </a:r>
            <a:r>
              <a:rPr lang="nl-NL" dirty="0"/>
              <a:t>: Kinderen in armoede (SZW), Kampsubsidies (NSGK), Meiden in Scouting (WAGGGS/UPS Foundation), Roverway (Erasmus), Vrijheid en herdenken (Nationaal comité 4/5 mei)</a:t>
            </a:r>
            <a:endParaRPr dirty="0"/>
          </a:p>
          <a:p>
            <a:pPr marL="0" indent="0" defTabSz="434340">
              <a:spcBef>
                <a:spcPts val="3400"/>
              </a:spcBef>
              <a:buSzTx/>
              <a:buNone/>
              <a:defRPr sz="2470" i="1">
                <a:solidFill>
                  <a:schemeClr val="accent4">
                    <a:lumOff val="8000"/>
                  </a:schemeClr>
                </a:solidFill>
              </a:defRPr>
            </a:pPr>
            <a:endParaRPr dirty="0"/>
          </a:p>
        </p:txBody>
      </p:sp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dirty="0" err="1"/>
              <a:t>Additionele</a:t>
            </a:r>
            <a:r>
              <a:rPr dirty="0"/>
              <a:t> </a:t>
            </a:r>
            <a:r>
              <a:rPr dirty="0" err="1"/>
              <a:t>financiering</a:t>
            </a:r>
            <a:endParaRPr dirty="0"/>
          </a:p>
        </p:txBody>
      </p:sp>
      <p:pic>
        <p:nvPicPr>
          <p:cNvPr id="73" name="A4680432-6A38-4461-A37B-5A1329B7BA97-L0-001.jpeg"/>
          <p:cNvPicPr>
            <a:picLocks noChangeAspect="1"/>
          </p:cNvPicPr>
          <p:nvPr/>
        </p:nvPicPr>
        <p:blipFill>
          <a:blip r:embed="rId2">
            <a:extLst/>
          </a:blip>
          <a:srcRect l="2739" t="20471" r="2739" b="17061"/>
          <a:stretch>
            <a:fillRect/>
          </a:stretch>
        </p:blipFill>
        <p:spPr>
          <a:xfrm rot="281358">
            <a:off x="6615494" y="1299303"/>
            <a:ext cx="2458281" cy="1624637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4A67CE17-C776-4B7E-801E-CC1DB7E9CD5F-L0-0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21051189">
            <a:off x="7167819" y="3406813"/>
            <a:ext cx="1177449" cy="23548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body" sz="quarter" idx="4294967295"/>
          </p:nvPr>
        </p:nvSpPr>
        <p:spPr>
          <a:xfrm>
            <a:off x="1371599" y="4053681"/>
            <a:ext cx="6400801" cy="175260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</a:lvl1pPr>
          </a:lstStyle>
          <a:p>
            <a:r>
              <a:rPr dirty="0"/>
              <a:t>De </a:t>
            </a:r>
            <a:r>
              <a:rPr dirty="0" err="1"/>
              <a:t>landelijke</a:t>
            </a:r>
            <a:r>
              <a:rPr dirty="0"/>
              <a:t> </a:t>
            </a:r>
            <a:r>
              <a:rPr dirty="0" err="1"/>
              <a:t>raad</a:t>
            </a:r>
            <a:r>
              <a:rPr dirty="0"/>
              <a:t> </a:t>
            </a:r>
            <a:r>
              <a:rPr dirty="0" err="1"/>
              <a:t>wordt</a:t>
            </a:r>
            <a:r>
              <a:rPr dirty="0"/>
              <a:t> </a:t>
            </a:r>
            <a:r>
              <a:rPr dirty="0" err="1"/>
              <a:t>gevraagd</a:t>
            </a:r>
            <a:r>
              <a:rPr dirty="0"/>
              <a:t> de </a:t>
            </a:r>
            <a:r>
              <a:rPr dirty="0" err="1"/>
              <a:t>begroting</a:t>
            </a:r>
            <a:r>
              <a:rPr dirty="0"/>
              <a:t> </a:t>
            </a:r>
            <a:r>
              <a:rPr dirty="0" smtClean="0"/>
              <a:t>201</a:t>
            </a:r>
            <a:r>
              <a:rPr lang="nl-NL" smtClean="0"/>
              <a:t>8</a:t>
            </a:r>
            <a:r>
              <a:rPr smtClean="0"/>
              <a:t> </a:t>
            </a:r>
            <a:r>
              <a:rPr dirty="0" err="1"/>
              <a:t>goed</a:t>
            </a:r>
            <a:r>
              <a:rPr dirty="0"/>
              <a:t> </a:t>
            </a:r>
            <a:r>
              <a:rPr dirty="0" err="1"/>
              <a:t>te</a:t>
            </a:r>
            <a:r>
              <a:rPr dirty="0"/>
              <a:t> </a:t>
            </a:r>
            <a:r>
              <a:rPr dirty="0" err="1"/>
              <a:t>keuren</a:t>
            </a:r>
            <a:r>
              <a:rPr dirty="0"/>
              <a:t>.</a:t>
            </a:r>
          </a:p>
        </p:txBody>
      </p:sp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685800" y="2141537"/>
            <a:ext cx="7772400" cy="147002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pPr>
              <a:defRPr sz="2400"/>
            </a:pPr>
            <a:r>
              <a:rPr sz="3000"/>
              <a:t>Besluitvorming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chemeClr val="accent4">
                <a:alpha val="38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chemeClr val="accent4">
              <a:alpha val="38000"/>
            </a:scheme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4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131</Words>
  <Application>Microsoft Office PowerPoint</Application>
  <PresentationFormat>Diavoorstelling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Helvetica Neue</vt:lpstr>
      <vt:lpstr>Impact</vt:lpstr>
      <vt:lpstr>Default</vt:lpstr>
      <vt:lpstr>Financiën en beheer 9 december 2017</vt:lpstr>
      <vt:lpstr>Volop in ontwikkeling</vt:lpstr>
      <vt:lpstr>Contributie 2018</vt:lpstr>
      <vt:lpstr>Additionele financiering</vt:lpstr>
      <vt:lpstr>Besluitvorming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Financiën en beheer 10 december 2016</dc:title>
  <dc:creator>Snelders, Yvonne</dc:creator>
  <cp:lastModifiedBy>Snelders, Yvonne</cp:lastModifiedBy>
  <cp:revision>7</cp:revision>
  <dcterms:modified xsi:type="dcterms:W3CDTF">2017-12-07T15:34:38Z</dcterms:modified>
</cp:coreProperties>
</file>