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381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381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wholeTbl>
    <a:band2H>
      <a:tcTxStyle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381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381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381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381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4"/>
              </a:solidFill>
              <a:prstDash val="solid"/>
              <a:bevel/>
            </a:ln>
          </a:top>
          <a:bottom>
            <a:ln w="254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/>
              </a:solidFill>
              <a:prstDash val="solid"/>
              <a:bevel/>
            </a:ln>
          </a:top>
          <a:bottom>
            <a:ln w="254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4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381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4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381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4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12700" cap="flat">
              <a:solidFill>
                <a:schemeClr val="accent4"/>
              </a:solidFill>
              <a:prstDash val="solid"/>
              <a:bevel/>
            </a:ln>
          </a:top>
          <a:bottom>
            <a:ln w="127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2H>
      <a:tcTxStyle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12700" cap="flat">
              <a:solidFill>
                <a:schemeClr val="accent4"/>
              </a:solidFill>
              <a:prstDash val="solid"/>
              <a:bevel/>
            </a:ln>
          </a:top>
          <a:bottom>
            <a:ln w="127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50800" cap="flat">
              <a:solidFill>
                <a:schemeClr val="accent4"/>
              </a:solidFill>
              <a:prstDash val="solid"/>
              <a:bevel/>
            </a:ln>
          </a:top>
          <a:bottom>
            <a:ln w="127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12700" cap="flat">
              <a:solidFill>
                <a:schemeClr val="accent4"/>
              </a:solidFill>
              <a:prstDash val="solid"/>
              <a:bevel/>
            </a:ln>
          </a:top>
          <a:bottom>
            <a:ln w="254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Arial"/>
          <a:ea typeface="Arial"/>
          <a:cs typeface="Arial"/>
        </a:font>
        <a:schemeClr val="accent4">
          <a:lumOff val="8000"/>
        </a:schemeClr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chemeClr val="accent3"/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chemeClr val="accent4">
          <a:lumOff val="8000"/>
        </a:schemeClr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381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>
          <a:latin typeface="Arial"/>
          <a:ea typeface="Arial"/>
          <a:cs typeface="Arial"/>
        </a:font>
        <a:schemeClr val="accent4">
          <a:lumOff val="8000"/>
        </a:schemeClr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381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104"/>
          <c:y val="5.5851600000000001E-2"/>
          <c:w val="0.817272"/>
          <c:h val="0.859438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Begroting 2017</c:v>
                </c:pt>
              </c:strCache>
            </c:strRef>
          </c:tx>
          <c:spPr>
            <a:solidFill>
              <a:srgbClr val="2F7202">
                <a:alpha val="90000"/>
              </a:srgbClr>
            </a:solidFill>
            <a:ln w="9525" cap="flat">
              <a:solidFill>
                <a:srgbClr val="F9F9F9"/>
              </a:solidFill>
              <a:prstDash val="solid"/>
              <a:bevel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57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Personeel</c:v>
                </c:pt>
                <c:pt idx="1">
                  <c:v>Apparaat</c:v>
                </c:pt>
                <c:pt idx="2">
                  <c:v>Activiteiten</c:v>
                </c:pt>
                <c:pt idx="3">
                  <c:v>Overig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1748</c:v>
                </c:pt>
                <c:pt idx="1">
                  <c:v>778</c:v>
                </c:pt>
                <c:pt idx="2">
                  <c:v>306</c:v>
                </c:pt>
                <c:pt idx="3">
                  <c:v>461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Prognose 2016</c:v>
                </c:pt>
              </c:strCache>
            </c:strRef>
          </c:tx>
          <c:spPr>
            <a:solidFill>
              <a:srgbClr val="0B5AAB">
                <a:alpha val="90000"/>
              </a:srgbClr>
            </a:solidFill>
            <a:ln w="9525" cap="flat">
              <a:solidFill>
                <a:srgbClr val="F9F9F9"/>
              </a:solidFill>
              <a:prstDash val="solid"/>
              <a:bevel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57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Personeel</c:v>
                </c:pt>
                <c:pt idx="1">
                  <c:v>Apparaat</c:v>
                </c:pt>
                <c:pt idx="2">
                  <c:v>Activiteiten</c:v>
                </c:pt>
                <c:pt idx="3">
                  <c:v>Overig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1574</c:v>
                </c:pt>
                <c:pt idx="1">
                  <c:v>735</c:v>
                </c:pt>
                <c:pt idx="2">
                  <c:v>325</c:v>
                </c:pt>
                <c:pt idx="3">
                  <c:v>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198528"/>
        <c:axId val="308195784"/>
      </c:barChart>
      <c:catAx>
        <c:axId val="308198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chemeClr val="accent4"/>
            </a:solidFill>
            <a:prstDash val="solid"/>
            <a:miter lim="400000"/>
          </a:ln>
        </c:spPr>
        <c:txPr>
          <a:bodyPr rot="0"/>
          <a:lstStyle/>
          <a:p>
            <a:pPr>
              <a:defRPr sz="1457" b="0" i="0" u="none" strike="noStrike">
                <a:solidFill>
                  <a:srgbClr val="000000"/>
                </a:solidFill>
                <a:latin typeface="Arial"/>
              </a:defRPr>
            </a:pPr>
            <a:endParaRPr lang="nl-NL"/>
          </a:p>
        </c:txPr>
        <c:crossAx val="308195784"/>
        <c:crosses val="autoZero"/>
        <c:auto val="1"/>
        <c:lblAlgn val="ctr"/>
        <c:lblOffset val="100"/>
        <c:noMultiLvlLbl val="1"/>
      </c:catAx>
      <c:valAx>
        <c:axId val="308195784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bevel/>
            </a:ln>
          </c:spPr>
        </c:majorGridlines>
        <c:title>
          <c:tx>
            <c:rich>
              <a:bodyPr rot="-5400000"/>
              <a:lstStyle/>
              <a:p>
                <a:pPr>
                  <a:defRPr sz="1457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nl-NL" sz="1457" b="0" i="0" u="none" strike="noStrike">
                    <a:solidFill>
                      <a:srgbClr val="000000"/>
                    </a:solidFill>
                    <a:latin typeface="Arial"/>
                  </a:rPr>
                  <a:t>Lasten (€ x 1000)</a:t>
                </a:r>
              </a:p>
            </c:rich>
          </c:tx>
          <c:layout/>
          <c:overlay val="1"/>
        </c:title>
        <c:numFmt formatCode="General" sourceLinked="0"/>
        <c:majorTickMark val="out"/>
        <c:minorTickMark val="none"/>
        <c:tickLblPos val="nextTo"/>
        <c:spPr>
          <a:ln w="12700" cap="flat">
            <a:solidFill>
              <a:schemeClr val="accent4"/>
            </a:solidFill>
            <a:prstDash val="solid"/>
            <a:miter lim="400000"/>
          </a:ln>
        </c:spPr>
        <c:txPr>
          <a:bodyPr rot="0"/>
          <a:lstStyle/>
          <a:p>
            <a:pPr>
              <a:defRPr sz="1457" b="0" i="0" u="none" strike="noStrike">
                <a:solidFill>
                  <a:srgbClr val="000000"/>
                </a:solidFill>
                <a:latin typeface="Arial"/>
              </a:defRPr>
            </a:pPr>
            <a:endParaRPr lang="nl-NL"/>
          </a:p>
        </c:txPr>
        <c:crossAx val="308198528"/>
        <c:crosses val="autoZero"/>
        <c:crossBetween val="between"/>
        <c:majorUnit val="450"/>
        <c:minorUnit val="22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20908299999999999"/>
          <c:y val="0"/>
          <c:w val="0.79091699999999998"/>
          <c:h val="7.0441400000000001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457" b="0" i="0" u="none" strike="noStrike">
              <a:solidFill>
                <a:srgbClr val="000000"/>
              </a:solidFill>
              <a:latin typeface="Arial"/>
            </a:defRPr>
          </a:pPr>
          <a:endParaRPr lang="nl-NL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4396800000000001"/>
          <c:y val="4.5919399999999999E-2"/>
          <c:w val="0.85103200000000001"/>
          <c:h val="0.86861100000000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Begroting 2017</c:v>
                </c:pt>
              </c:strCache>
            </c:strRef>
          </c:tx>
          <c:spPr>
            <a:solidFill>
              <a:srgbClr val="2F7202">
                <a:alpha val="90000"/>
              </a:srgbClr>
            </a:solidFill>
            <a:ln w="9525" cap="flat">
              <a:solidFill>
                <a:srgbClr val="F9F9F9"/>
              </a:solidFill>
              <a:prstDash val="solid"/>
              <a:bevel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57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Contributie</c:v>
                </c:pt>
                <c:pt idx="1">
                  <c:v>ScoutShop</c:v>
                </c:pt>
                <c:pt idx="2">
                  <c:v>Derden/SNF</c:v>
                </c:pt>
                <c:pt idx="3">
                  <c:v>Overig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2397</c:v>
                </c:pt>
                <c:pt idx="1">
                  <c:v>228</c:v>
                </c:pt>
                <c:pt idx="2">
                  <c:v>669</c:v>
                </c:pt>
                <c:pt idx="3">
                  <c:v>52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Prognose 2016</c:v>
                </c:pt>
              </c:strCache>
            </c:strRef>
          </c:tx>
          <c:spPr>
            <a:solidFill>
              <a:srgbClr val="0B5AAB">
                <a:alpha val="90000"/>
              </a:srgbClr>
            </a:solidFill>
            <a:ln w="9525" cap="flat">
              <a:solidFill>
                <a:srgbClr val="F9F9F9"/>
              </a:solidFill>
              <a:prstDash val="solid"/>
              <a:bevel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57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Contributie</c:v>
                </c:pt>
                <c:pt idx="1">
                  <c:v>ScoutShop</c:v>
                </c:pt>
                <c:pt idx="2">
                  <c:v>Derden/SNF</c:v>
                </c:pt>
                <c:pt idx="3">
                  <c:v>Overig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2355</c:v>
                </c:pt>
                <c:pt idx="1">
                  <c:v>237</c:v>
                </c:pt>
                <c:pt idx="2">
                  <c:v>579</c:v>
                </c:pt>
                <c:pt idx="3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200880"/>
        <c:axId val="308199704"/>
      </c:barChart>
      <c:catAx>
        <c:axId val="30820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chemeClr val="accent4"/>
            </a:solidFill>
            <a:prstDash val="solid"/>
            <a:miter lim="400000"/>
          </a:ln>
        </c:spPr>
        <c:txPr>
          <a:bodyPr rot="0"/>
          <a:lstStyle/>
          <a:p>
            <a:pPr>
              <a:defRPr sz="1457" b="0" i="0" u="none" strike="noStrike">
                <a:solidFill>
                  <a:srgbClr val="000000"/>
                </a:solidFill>
                <a:latin typeface="Arial"/>
              </a:defRPr>
            </a:pPr>
            <a:endParaRPr lang="nl-NL"/>
          </a:p>
        </c:txPr>
        <c:crossAx val="308199704"/>
        <c:crosses val="autoZero"/>
        <c:auto val="1"/>
        <c:lblAlgn val="ctr"/>
        <c:lblOffset val="100"/>
        <c:noMultiLvlLbl val="1"/>
      </c:catAx>
      <c:valAx>
        <c:axId val="308199704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bevel/>
            </a:ln>
          </c:spPr>
        </c:majorGridlines>
        <c:title>
          <c:tx>
            <c:rich>
              <a:bodyPr rot="-5400000"/>
              <a:lstStyle/>
              <a:p>
                <a:pPr>
                  <a:defRPr sz="1457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nl-NL" sz="1457" b="0" i="0" u="none" strike="noStrike">
                    <a:solidFill>
                      <a:srgbClr val="000000"/>
                    </a:solidFill>
                    <a:latin typeface="Arial"/>
                  </a:rPr>
                  <a:t>Baten (€ x 1000)</a:t>
                </a:r>
              </a:p>
            </c:rich>
          </c:tx>
          <c:layout/>
          <c:overlay val="1"/>
        </c:title>
        <c:numFmt formatCode="General" sourceLinked="0"/>
        <c:majorTickMark val="out"/>
        <c:minorTickMark val="none"/>
        <c:tickLblPos val="nextTo"/>
        <c:spPr>
          <a:ln w="12700" cap="flat">
            <a:solidFill>
              <a:schemeClr val="accent4"/>
            </a:solidFill>
            <a:prstDash val="solid"/>
            <a:miter lim="400000"/>
          </a:ln>
        </c:spPr>
        <c:txPr>
          <a:bodyPr rot="0"/>
          <a:lstStyle/>
          <a:p>
            <a:pPr>
              <a:defRPr sz="1457" b="0" i="0" u="none" strike="noStrike">
                <a:solidFill>
                  <a:srgbClr val="000000"/>
                </a:solidFill>
                <a:latin typeface="Arial"/>
              </a:defRPr>
            </a:pPr>
            <a:endParaRPr lang="nl-NL"/>
          </a:p>
        </c:txPr>
        <c:crossAx val="308200880"/>
        <c:crosses val="autoZero"/>
        <c:crossBetween val="between"/>
        <c:majorUnit val="750"/>
        <c:minorUnit val="37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"/>
          <c:y val="5.7412900000000003E-2"/>
          <c:w val="0.82842700000000002"/>
          <c:h val="7.0919399999999994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457" b="0" i="0" u="none" strike="noStrike">
              <a:solidFill>
                <a:srgbClr val="000000"/>
              </a:solidFill>
              <a:latin typeface="Arial"/>
            </a:defRPr>
          </a:pPr>
          <a:endParaRPr lang="nl-NL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7245999999999998"/>
          <c:y val="5.2812600000000001E-2"/>
          <c:w val="0.70423999999999998"/>
          <c:h val="0.696447000000000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Groepsontwikkeling</c:v>
                </c:pt>
              </c:strCache>
            </c:strRef>
          </c:tx>
          <c:spPr>
            <a:solidFill>
              <a:srgbClr val="2F7202">
                <a:alpha val="90000"/>
              </a:srgbClr>
            </a:solidFill>
            <a:ln w="9525" cap="flat">
              <a:solidFill>
                <a:srgbClr val="F9F9F9"/>
              </a:solidFill>
              <a:prstDash val="solid"/>
              <a:bevel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Sheet1!$B$1:$D$1</c:f>
              <c:strCache>
                <c:ptCount val="3"/>
              </c:strCache>
            </c:strRef>
          </c:cat>
          <c:val>
            <c:numRef>
              <c:f>Sheet1!$B$2:$D$2</c:f>
              <c:numCache>
                <c:formatCode>General</c:formatCode>
                <c:ptCount val="1"/>
                <c:pt idx="0">
                  <c:v>127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Regulier</c:v>
                </c:pt>
              </c:strCache>
            </c:strRef>
          </c:tx>
          <c:spPr>
            <a:solidFill>
              <a:srgbClr val="0B5AAB">
                <a:alpha val="90000"/>
              </a:srgbClr>
            </a:solidFill>
            <a:ln w="9525" cap="flat">
              <a:solidFill>
                <a:srgbClr val="F9F9F9"/>
              </a:solidFill>
              <a:prstDash val="solid"/>
              <a:bevel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Sheet1!$B$1:$D$1</c:f>
              <c:strCache>
                <c:ptCount val="3"/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157</c:v>
                </c:pt>
                <c:pt idx="1">
                  <c:v>-104</c:v>
                </c:pt>
                <c:pt idx="2">
                  <c:v>-33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Reservering accomodatie SLZ</c:v>
                </c:pt>
              </c:strCache>
            </c:strRef>
          </c:tx>
          <c:spPr>
            <a:solidFill>
              <a:srgbClr val="5FA804">
                <a:alpha val="90000"/>
              </a:srgbClr>
            </a:solidFill>
            <a:ln w="9525" cap="flat">
              <a:solidFill>
                <a:srgbClr val="F9F9F9"/>
              </a:solidFill>
              <a:prstDash val="solid"/>
              <a:bevel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Sheet1!$B$1:$D$1</c:f>
              <c:strCache>
                <c:ptCount val="3"/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8195392"/>
        <c:axId val="308196176"/>
      </c:barChart>
      <c:catAx>
        <c:axId val="3081953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 cap="flat">
            <a:solidFill>
              <a:schemeClr val="accent4"/>
            </a:solidFill>
            <a:prstDash val="solid"/>
            <a:miter lim="400000"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Arial"/>
              </a:defRPr>
            </a:pPr>
            <a:endParaRPr lang="nl-NL"/>
          </a:p>
        </c:txPr>
        <c:crossAx val="308196176"/>
        <c:crosses val="autoZero"/>
        <c:auto val="1"/>
        <c:lblAlgn val="ctr"/>
        <c:lblOffset val="100"/>
        <c:noMultiLvlLbl val="1"/>
      </c:catAx>
      <c:valAx>
        <c:axId val="308196176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888888"/>
              </a:solidFill>
              <a:prstDash val="solid"/>
              <a:bevel/>
            </a:ln>
          </c:spPr>
        </c:majorGridlines>
        <c:title>
          <c:tx>
            <c:rich>
              <a:bodyPr rot="0"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nl-NL" sz="1800" b="0" i="0" u="none" strike="noStrike">
                    <a:solidFill>
                      <a:srgbClr val="000000"/>
                    </a:solidFill>
                    <a:latin typeface="Arial"/>
                  </a:rPr>
                  <a:t>Resultaat (€ x 1000)</a:t>
                </a:r>
              </a:p>
            </c:rich>
          </c:tx>
          <c:layout/>
          <c:overlay val="1"/>
        </c:title>
        <c:numFmt formatCode="General" sourceLinked="0"/>
        <c:majorTickMark val="out"/>
        <c:minorTickMark val="none"/>
        <c:tickLblPos val="high"/>
        <c:spPr>
          <a:ln w="12700" cap="flat">
            <a:solidFill>
              <a:schemeClr val="accent4"/>
            </a:solidFill>
            <a:prstDash val="solid"/>
            <a:miter lim="400000"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Arial"/>
              </a:defRPr>
            </a:pPr>
            <a:endParaRPr lang="nl-NL"/>
          </a:p>
        </c:txPr>
        <c:crossAx val="308195392"/>
        <c:crosses val="autoZero"/>
        <c:crossBetween val="between"/>
        <c:majorUnit val="112.5"/>
        <c:minorUnit val="56.2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82906199999999997"/>
          <c:w val="0.50098699999999996"/>
          <c:h val="0.1709380000000000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Arial"/>
            </a:defRPr>
          </a:pPr>
          <a:endParaRPr lang="nl-NL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651158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solidFill>
          <a:schemeClr val="accent4"/>
        </a:solidFill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solidFill>
          <a:schemeClr val="accent4"/>
        </a:solidFill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solidFill>
          <a:schemeClr val="accent4"/>
        </a:solidFill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solidFill>
          <a:schemeClr val="accent4"/>
        </a:solidFill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solidFill>
          <a:schemeClr val="accent4"/>
        </a:solidFill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solidFill>
          <a:schemeClr val="accent4"/>
        </a:solidFill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solidFill>
          <a:schemeClr val="accent4"/>
        </a:solidFill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solidFill>
          <a:schemeClr val="accent4"/>
        </a:solidFill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solidFill>
          <a:schemeClr val="accent4"/>
        </a:solidFill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out_header_ppt.jpg" descr="Hout_header_pp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74875"/>
            <a:ext cx="9147175" cy="143986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out_footer_ppt.jpg" descr="Hout_footer_pp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6146800"/>
            <a:ext cx="9147175" cy="720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Hout_footer_ppt.jpg" descr="Hout_footer_pp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175" y="393700"/>
            <a:ext cx="9147175" cy="72072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Titeltekst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accent3"/>
          </a:solidFill>
          <a:uFillTx/>
          <a:latin typeface="Impact"/>
          <a:ea typeface="Impact"/>
          <a:cs typeface="Impact"/>
          <a:sym typeface="Impac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accent3"/>
          </a:solidFill>
          <a:uFillTx/>
          <a:latin typeface="Impact"/>
          <a:ea typeface="Impact"/>
          <a:cs typeface="Impact"/>
          <a:sym typeface="Impac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accent3"/>
          </a:solidFill>
          <a:uFillTx/>
          <a:latin typeface="Impact"/>
          <a:ea typeface="Impact"/>
          <a:cs typeface="Impact"/>
          <a:sym typeface="Impac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accent3"/>
          </a:solidFill>
          <a:uFillTx/>
          <a:latin typeface="Impact"/>
          <a:ea typeface="Impact"/>
          <a:cs typeface="Impact"/>
          <a:sym typeface="Impac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accent3"/>
          </a:solidFill>
          <a:uFillTx/>
          <a:latin typeface="Impact"/>
          <a:ea typeface="Impact"/>
          <a:cs typeface="Impact"/>
          <a:sym typeface="Impact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accent3"/>
          </a:solidFill>
          <a:uFillTx/>
          <a:latin typeface="Impact"/>
          <a:ea typeface="Impact"/>
          <a:cs typeface="Impact"/>
          <a:sym typeface="Impact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accent3"/>
          </a:solidFill>
          <a:uFillTx/>
          <a:latin typeface="Impact"/>
          <a:ea typeface="Impact"/>
          <a:cs typeface="Impact"/>
          <a:sym typeface="Impact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accent3"/>
          </a:solidFill>
          <a:uFillTx/>
          <a:latin typeface="Impact"/>
          <a:ea typeface="Impact"/>
          <a:cs typeface="Impact"/>
          <a:sym typeface="Impact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accent3"/>
          </a:solidFill>
          <a:uFillTx/>
          <a:latin typeface="Impact"/>
          <a:ea typeface="Impact"/>
          <a:cs typeface="Impact"/>
          <a:sym typeface="Impac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nic.van.holstein@scouting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 idx="4294967295"/>
          </p:nvPr>
        </p:nvSpPr>
        <p:spPr>
          <a:xfrm>
            <a:off x="685800" y="2141537"/>
            <a:ext cx="7772400" cy="1470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000"/>
              <a:t>Financiën en beheer</a:t>
            </a:r>
            <a:br>
              <a:rPr sz="3000"/>
            </a:br>
            <a:r>
              <a:rPr sz="1600" i="1">
                <a:latin typeface="Arial"/>
                <a:ea typeface="Arial"/>
                <a:cs typeface="Arial"/>
                <a:sym typeface="Arial"/>
              </a:rPr>
              <a:t>10 december 2016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half" idx="4294967295"/>
          </p:nvPr>
        </p:nvSpPr>
        <p:spPr>
          <a:xfrm>
            <a:off x="1371600" y="3950916"/>
            <a:ext cx="6400800" cy="23694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SzTx/>
              <a:buNone/>
            </a:pPr>
            <a:r>
              <a:t>Toelichting op de begroting 2017</a:t>
            </a:r>
          </a:p>
          <a:p>
            <a:pPr marL="0" indent="0" algn="ctr">
              <a:buSzTx/>
              <a:buNone/>
            </a:pPr>
            <a:r>
              <a:t>Vereniging Scouting Nederland </a:t>
            </a:r>
          </a:p>
          <a:p>
            <a:pPr marL="0" indent="0" algn="ctr">
              <a:buSzTx/>
              <a:buNone/>
              <a:defRPr>
                <a:solidFill>
                  <a:schemeClr val="accent2"/>
                </a:solidFill>
              </a:defRPr>
            </a:pP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Nic.van.Holstein@scouting.nl</a:t>
            </a:r>
          </a:p>
        </p:txBody>
      </p:sp>
      <p:grpSp>
        <p:nvGrpSpPr>
          <p:cNvPr id="34" name="Group 34"/>
          <p:cNvGrpSpPr/>
          <p:nvPr/>
        </p:nvGrpSpPr>
        <p:grpSpPr>
          <a:xfrm rot="450820">
            <a:off x="4903996" y="599606"/>
            <a:ext cx="2396145" cy="3501427"/>
            <a:chOff x="0" y="0"/>
            <a:chExt cx="2396144" cy="3501425"/>
          </a:xfrm>
        </p:grpSpPr>
        <p:pic>
          <p:nvPicPr>
            <p:cNvPr id="33" name="EE7AC0DE-0CE7-48B6-93A6-32B6F796B8A1-L0-001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0571" t="4832" r="10571" b="16310"/>
            <a:stretch>
              <a:fillRect/>
            </a:stretch>
          </p:blipFill>
          <p:spPr>
            <a:xfrm>
              <a:off x="215900" y="139699"/>
              <a:ext cx="1964345" cy="29426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" name="Afbeelding 31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2396146" cy="350142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85" name="Afbeelding 84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6916" y="1465857"/>
            <a:ext cx="4423684" cy="435502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 idx="4294967295"/>
          </p:nvPr>
        </p:nvSpPr>
        <p:spPr>
          <a:xfrm>
            <a:off x="457200" y="28416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t>Scoutinglandgoed BV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4294967295"/>
          </p:nvPr>
        </p:nvSpPr>
        <p:spPr>
          <a:xfrm>
            <a:off x="380900" y="1441093"/>
            <a:ext cx="4209177" cy="4379039"/>
          </a:xfrm>
          <a:prstGeom prst="rect">
            <a:avLst/>
          </a:prstGeom>
        </p:spPr>
        <p:txBody>
          <a:bodyPr lIns="50800" tIns="50800" rIns="50800" bIns="50800" anchor="ctr">
            <a:normAutofit lnSpcReduction="10000"/>
          </a:bodyPr>
          <a:lstStyle/>
          <a:p>
            <a:pPr marL="247650" indent="-247650" defTabSz="434340">
              <a:spcBef>
                <a:spcPts val="3400"/>
              </a:spcBef>
              <a:buChar char="•"/>
              <a:defRPr sz="2470">
                <a:solidFill>
                  <a:schemeClr val="accent4">
                    <a:lumOff val="8000"/>
                  </a:schemeClr>
                </a:solidFill>
              </a:defRPr>
            </a:pPr>
            <a:r>
              <a:t>Zakelijke verhouding BV: inzet personeel, rente 3%</a:t>
            </a:r>
          </a:p>
          <a:p>
            <a:pPr marL="247650" indent="-247650" defTabSz="434340">
              <a:spcBef>
                <a:spcPts val="3400"/>
              </a:spcBef>
              <a:buChar char="•"/>
              <a:defRPr sz="2470">
                <a:solidFill>
                  <a:schemeClr val="accent4">
                    <a:lumOff val="8000"/>
                  </a:schemeClr>
                </a:solidFill>
              </a:defRPr>
            </a:pPr>
            <a:r>
              <a:t>Resultaat -/- €65.729</a:t>
            </a:r>
          </a:p>
          <a:p>
            <a:pPr marL="247650" indent="-247650" defTabSz="434340">
              <a:spcBef>
                <a:spcPts val="3400"/>
              </a:spcBef>
              <a:buChar char="•"/>
              <a:defRPr sz="2470">
                <a:solidFill>
                  <a:schemeClr val="accent4">
                    <a:lumOff val="8000"/>
                  </a:schemeClr>
                </a:solidFill>
              </a:defRPr>
            </a:pPr>
            <a:r>
              <a:t>Afronden inrichting</a:t>
            </a:r>
          </a:p>
          <a:p>
            <a:pPr marL="247650" indent="-247650" defTabSz="434340">
              <a:spcBef>
                <a:spcPts val="3400"/>
              </a:spcBef>
              <a:buChar char="•"/>
              <a:defRPr sz="2470">
                <a:solidFill>
                  <a:schemeClr val="accent4">
                    <a:lumOff val="8000"/>
                  </a:schemeClr>
                </a:solidFill>
              </a:defRPr>
            </a:pPr>
            <a:r>
              <a:t>Bouw centrale magazijn</a:t>
            </a:r>
          </a:p>
          <a:p>
            <a:pPr marL="247650" indent="-247650" defTabSz="434340">
              <a:spcBef>
                <a:spcPts val="3400"/>
              </a:spcBef>
              <a:buChar char="•"/>
              <a:defRPr sz="2470">
                <a:solidFill>
                  <a:schemeClr val="accent4">
                    <a:lumOff val="8000"/>
                  </a:schemeClr>
                </a:solidFill>
              </a:defRPr>
            </a:pPr>
            <a:r>
              <a:t>Verdere planontwikkeling en financiering.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4294967295"/>
          </p:nvPr>
        </p:nvSpPr>
        <p:spPr>
          <a:xfrm>
            <a:off x="1371599" y="4053681"/>
            <a:ext cx="6400801" cy="1752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</a:lstStyle>
          <a:p>
            <a:r>
              <a:t>De landelijke raad wordt gevraagd de begroting 2017 goed te keuren.</a:t>
            </a:r>
          </a:p>
        </p:txBody>
      </p:sp>
      <p:sp>
        <p:nvSpPr>
          <p:cNvPr id="91" name="Shape 91"/>
          <p:cNvSpPr>
            <a:spLocks noGrp="1"/>
          </p:cNvSpPr>
          <p:nvPr>
            <p:ph type="title" idx="4294967295"/>
          </p:nvPr>
        </p:nvSpPr>
        <p:spPr>
          <a:xfrm>
            <a:off x="685800" y="2141537"/>
            <a:ext cx="7772400" cy="14700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pPr>
              <a:defRPr sz="2400"/>
            </a:pPr>
            <a:r>
              <a:rPr sz="3000"/>
              <a:t>Besluitvorming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37" name="Afbeelding 36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30304" y="1264126"/>
            <a:ext cx="4824007" cy="4750710"/>
          </a:xfrm>
          <a:prstGeom prst="rect">
            <a:avLst/>
          </a:prstGeom>
        </p:spPr>
      </p:pic>
      <p:sp>
        <p:nvSpPr>
          <p:cNvPr id="38" name="Shape 38"/>
          <p:cNvSpPr>
            <a:spLocks noGrp="1"/>
          </p:cNvSpPr>
          <p:nvPr>
            <p:ph type="title" idx="4294967295"/>
          </p:nvPr>
        </p:nvSpPr>
        <p:spPr>
          <a:xfrm>
            <a:off x="457200" y="28416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t>Volop in ontwikkeling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4294967295"/>
          </p:nvPr>
        </p:nvSpPr>
        <p:spPr>
          <a:xfrm>
            <a:off x="380900" y="1441093"/>
            <a:ext cx="3793913" cy="4379039"/>
          </a:xfrm>
          <a:prstGeom prst="rect">
            <a:avLst/>
          </a:prstGeom>
        </p:spPr>
        <p:txBody>
          <a:bodyPr lIns="50800" tIns="50800" rIns="50800" bIns="50800" anchor="ctr">
            <a:normAutofit/>
          </a:bodyPr>
          <a:lstStyle/>
          <a:p>
            <a:pPr marL="260684" indent="-260684" defTabSz="457200">
              <a:spcBef>
                <a:spcPts val="3600"/>
              </a:spcBef>
              <a:buChar char="•"/>
              <a:defRPr sz="2600">
                <a:solidFill>
                  <a:schemeClr val="accent4">
                    <a:lumOff val="8000"/>
                  </a:schemeClr>
                </a:solidFill>
              </a:defRPr>
            </a:pPr>
            <a:r>
              <a:t>Ontwikkeljaar 2017 #Scouting2025</a:t>
            </a:r>
          </a:p>
          <a:p>
            <a:pPr marL="260684" indent="-260684" defTabSz="457200">
              <a:spcBef>
                <a:spcPts val="3600"/>
              </a:spcBef>
              <a:buChar char="•"/>
              <a:defRPr sz="2600">
                <a:solidFill>
                  <a:schemeClr val="accent4">
                    <a:lumOff val="8000"/>
                  </a:schemeClr>
                </a:solidFill>
              </a:defRPr>
            </a:pPr>
            <a:r>
              <a:t>Partnerschappen </a:t>
            </a:r>
          </a:p>
          <a:p>
            <a:pPr marL="260684" indent="-260684" defTabSz="457200">
              <a:spcBef>
                <a:spcPts val="3600"/>
              </a:spcBef>
              <a:buChar char="•"/>
              <a:defRPr sz="2600">
                <a:solidFill>
                  <a:schemeClr val="accent4">
                    <a:lumOff val="8000"/>
                  </a:schemeClr>
                </a:solidFill>
              </a:defRPr>
            </a:pPr>
            <a:r>
              <a:t>Reguliere contributie </a:t>
            </a:r>
          </a:p>
          <a:p>
            <a:pPr marL="260684" indent="-260684" defTabSz="457200">
              <a:spcBef>
                <a:spcPts val="3600"/>
              </a:spcBef>
              <a:buChar char="•"/>
              <a:defRPr sz="2600">
                <a:solidFill>
                  <a:schemeClr val="accent4">
                    <a:lumOff val="8000"/>
                  </a:schemeClr>
                </a:solidFill>
              </a:defRPr>
            </a:pPr>
            <a:r>
              <a:t>Blijvende focus op groei voor continuïteit vereniging 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title" idx="4294967295"/>
          </p:nvPr>
        </p:nvSpPr>
        <p:spPr>
          <a:xfrm>
            <a:off x="457200" y="28416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t>Activiteitenplan basis voor begroting</a:t>
            </a:r>
          </a:p>
        </p:txBody>
      </p:sp>
      <p:pic>
        <p:nvPicPr>
          <p:cNvPr id="43" name="D89B4DCE-2324-4A6F-A96A-30D21F217BD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925" y="1215294"/>
            <a:ext cx="6423090" cy="4707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6AB867B1-EA73-4A7A-9D2F-1DEEBE6102D0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4851" y="1276988"/>
            <a:ext cx="1974109" cy="45838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graphicFrame>
        <p:nvGraphicFramePr>
          <p:cNvPr id="47" name="Chart 47"/>
          <p:cNvGraphicFramePr/>
          <p:nvPr/>
        </p:nvGraphicFramePr>
        <p:xfrm>
          <a:off x="684163" y="1472326"/>
          <a:ext cx="8381921" cy="433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" name="Shape 48"/>
          <p:cNvSpPr>
            <a:spLocks noGrp="1"/>
          </p:cNvSpPr>
          <p:nvPr>
            <p:ph type="title" idx="4294967295"/>
          </p:nvPr>
        </p:nvSpPr>
        <p:spPr>
          <a:xfrm>
            <a:off x="457200" y="28416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t>Lasten begroting Vereniging Scouting Nederland</a:t>
            </a:r>
          </a:p>
        </p:txBody>
      </p:sp>
      <p:sp>
        <p:nvSpPr>
          <p:cNvPr id="49" name="Shape 49"/>
          <p:cNvSpPr/>
          <p:nvPr/>
        </p:nvSpPr>
        <p:spPr>
          <a:xfrm>
            <a:off x="3055459" y="1909071"/>
            <a:ext cx="2182631" cy="871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026"/>
                </a:moveTo>
                <a:lnTo>
                  <a:pt x="0" y="1574"/>
                </a:lnTo>
                <a:cubicBezTo>
                  <a:pt x="0" y="705"/>
                  <a:pt x="281" y="0"/>
                  <a:pt x="628" y="0"/>
                </a:cubicBezTo>
                <a:lnTo>
                  <a:pt x="20972" y="0"/>
                </a:lnTo>
                <a:cubicBezTo>
                  <a:pt x="21319" y="0"/>
                  <a:pt x="21600" y="705"/>
                  <a:pt x="21600" y="1574"/>
                </a:cubicBezTo>
                <a:lnTo>
                  <a:pt x="21600" y="20026"/>
                </a:lnTo>
                <a:cubicBezTo>
                  <a:pt x="21600" y="20895"/>
                  <a:pt x="21319" y="21600"/>
                  <a:pt x="20972" y="21600"/>
                </a:cubicBezTo>
                <a:lnTo>
                  <a:pt x="628" y="21600"/>
                </a:lnTo>
                <a:cubicBezTo>
                  <a:pt x="281" y="21600"/>
                  <a:pt x="0" y="20895"/>
                  <a:pt x="0" y="20026"/>
                </a:cubicBezTo>
                <a:close/>
              </a:path>
            </a:pathLst>
          </a:custGeom>
          <a:gradFill>
            <a:gsLst>
              <a:gs pos="0">
                <a:schemeClr val="accent4">
                  <a:lumOff val="72974"/>
                </a:schemeClr>
              </a:gs>
              <a:gs pos="35000">
                <a:srgbClr val="CFCFCF"/>
              </a:gs>
              <a:gs pos="100000">
                <a:schemeClr val="accent4">
                  <a:lumOff val="92879"/>
                </a:schemeClr>
              </a:gs>
            </a:gsLst>
            <a:lin ang="16200000"/>
          </a:gradFill>
          <a:ln>
            <a:solidFill>
              <a:schemeClr val="accent4"/>
            </a:solidFill>
            <a:bevel/>
          </a:ln>
          <a:effectLst>
            <a:outerShdw blurRad="38100" dist="20000" dir="5400000" rotWithShape="0">
              <a:schemeClr val="accent4">
                <a:alpha val="38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marL="160421" indent="-160421">
              <a:buSzPct val="100000"/>
              <a:buChar char="•"/>
              <a:defRPr sz="1600"/>
            </a:pPr>
            <a:r>
              <a:t>Projectformatie</a:t>
            </a:r>
          </a:p>
          <a:p>
            <a:pPr marL="160421" indent="-160421">
              <a:buSzPct val="100000"/>
              <a:buChar char="•"/>
              <a:defRPr sz="1600"/>
            </a:pPr>
            <a:r>
              <a:t>Personele mutaties</a:t>
            </a:r>
          </a:p>
          <a:p>
            <a:pPr marL="160421" indent="-160421">
              <a:buSzPct val="100000"/>
              <a:buChar char="•"/>
              <a:defRPr sz="1600"/>
            </a:pPr>
            <a:r>
              <a:t>CAO ontwikkeling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1" animBg="1" advAuto="0"/>
      <p:bldP spid="49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body" idx="4294967295"/>
          </p:nvPr>
        </p:nvSpPr>
        <p:spPr>
          <a:xfrm>
            <a:off x="543677" y="1420902"/>
            <a:ext cx="8056646" cy="4419422"/>
          </a:xfrm>
          <a:prstGeom prst="rect">
            <a:avLst/>
          </a:prstGeom>
        </p:spPr>
        <p:txBody>
          <a:bodyPr lIns="50800" tIns="50800" rIns="50800" bIns="50800" anchor="ctr">
            <a:normAutofit/>
          </a:bodyPr>
          <a:lstStyle/>
          <a:p>
            <a:pPr marL="260684" indent="-260684" defTabSz="457200">
              <a:spcBef>
                <a:spcPts val="3600"/>
              </a:spcBef>
              <a:buChar char="•"/>
              <a:defRPr sz="2600">
                <a:solidFill>
                  <a:schemeClr val="accent4">
                    <a:lumOff val="8000"/>
                  </a:schemeClr>
                </a:solidFill>
              </a:defRPr>
            </a:pPr>
            <a:r>
              <a:t>Deelexploitaties kostendekkend: LLA (Scout-In en World Scout Moot), TOES, verenigingsterreinen </a:t>
            </a:r>
          </a:p>
          <a:p>
            <a:pPr marL="260684" indent="-260684" defTabSz="457200">
              <a:spcBef>
                <a:spcPts val="3600"/>
              </a:spcBef>
              <a:buChar char="•"/>
              <a:defRPr sz="2600">
                <a:solidFill>
                  <a:schemeClr val="accent4">
                    <a:lumOff val="8000"/>
                  </a:schemeClr>
                </a:solidFill>
              </a:defRPr>
            </a:pPr>
            <a:r>
              <a:t>Projectformatie ondergebracht bij personeelskosten</a:t>
            </a:r>
          </a:p>
          <a:p>
            <a:pPr marL="260684" indent="-260684" defTabSz="457200">
              <a:spcBef>
                <a:spcPts val="3600"/>
              </a:spcBef>
              <a:buChar char="•"/>
              <a:defRPr sz="2600">
                <a:solidFill>
                  <a:schemeClr val="accent4">
                    <a:lumOff val="8000"/>
                  </a:schemeClr>
                </a:solidFill>
              </a:defRPr>
            </a:pPr>
            <a:r>
              <a:t>Communicatiekosten geheel bij apparaatskosten</a:t>
            </a:r>
          </a:p>
          <a:p>
            <a:pPr marL="260684" indent="-260684" defTabSz="457200">
              <a:spcBef>
                <a:spcPts val="3600"/>
              </a:spcBef>
              <a:buChar char="•"/>
              <a:defRPr sz="2600">
                <a:solidFill>
                  <a:schemeClr val="accent4">
                    <a:lumOff val="8000"/>
                  </a:schemeClr>
                </a:solidFill>
              </a:defRPr>
            </a:pPr>
            <a:r>
              <a:t>Aansprakelijkheidsverzekering verder gestegen</a:t>
            </a:r>
          </a:p>
          <a:p>
            <a:pPr marL="260684" indent="-260684" defTabSz="457200">
              <a:spcBef>
                <a:spcPts val="3600"/>
              </a:spcBef>
              <a:buChar char="•"/>
              <a:defRPr sz="2600">
                <a:solidFill>
                  <a:schemeClr val="accent4">
                    <a:lumOff val="8000"/>
                  </a:schemeClr>
                </a:solidFill>
              </a:defRPr>
            </a:pPr>
            <a:r>
              <a:t>Aanbesteding Scouting Magazine </a:t>
            </a:r>
          </a:p>
        </p:txBody>
      </p:sp>
      <p:sp>
        <p:nvSpPr>
          <p:cNvPr id="53" name="Shape 53"/>
          <p:cNvSpPr>
            <a:spLocks noGrp="1"/>
          </p:cNvSpPr>
          <p:nvPr>
            <p:ph type="title" idx="4294967295"/>
          </p:nvPr>
        </p:nvSpPr>
        <p:spPr>
          <a:xfrm>
            <a:off x="457200" y="28416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t>Opmerkingen bij begroting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half" idx="4294967295"/>
          </p:nvPr>
        </p:nvSpPr>
        <p:spPr>
          <a:xfrm>
            <a:off x="380900" y="1753831"/>
            <a:ext cx="4534830" cy="3472850"/>
          </a:xfrm>
          <a:prstGeom prst="rect">
            <a:avLst/>
          </a:prstGeom>
        </p:spPr>
        <p:txBody>
          <a:bodyPr lIns="50800" tIns="50800" rIns="50800" bIns="50800">
            <a:normAutofit/>
          </a:bodyPr>
          <a:lstStyle/>
          <a:p>
            <a:pPr marL="260684" indent="-260684" defTabSz="457200">
              <a:spcBef>
                <a:spcPts val="3200"/>
              </a:spcBef>
              <a:buChar char="•"/>
              <a:defRPr sz="2600">
                <a:solidFill>
                  <a:schemeClr val="accent4">
                    <a:lumOff val="8000"/>
                  </a:schemeClr>
                </a:solidFill>
              </a:defRPr>
            </a:pPr>
            <a:r>
              <a:t>Contributie       € 22,45</a:t>
            </a:r>
          </a:p>
          <a:p>
            <a:pPr marL="260684" indent="-260684" defTabSz="457200">
              <a:spcBef>
                <a:spcPts val="3200"/>
              </a:spcBef>
              <a:buChar char="•"/>
              <a:defRPr sz="2600">
                <a:solidFill>
                  <a:schemeClr val="accent4">
                    <a:lumOff val="8000"/>
                  </a:schemeClr>
                </a:solidFill>
              </a:defRPr>
            </a:pPr>
            <a:r>
              <a:t>Consumentenprijsindex Indexatie 0,6% = € 0,15</a:t>
            </a:r>
          </a:p>
          <a:p>
            <a:pPr marL="260684" indent="-260684" defTabSz="457200">
              <a:spcBef>
                <a:spcPts val="3200"/>
              </a:spcBef>
              <a:buChar char="•"/>
              <a:defRPr sz="2600">
                <a:solidFill>
                  <a:schemeClr val="accent4">
                    <a:lumOff val="8000"/>
                  </a:schemeClr>
                </a:solidFill>
              </a:defRPr>
            </a:pPr>
            <a:r>
              <a:t>Prognose groei 1.000 leden</a:t>
            </a:r>
          </a:p>
        </p:txBody>
      </p:sp>
      <p:sp>
        <p:nvSpPr>
          <p:cNvPr id="57" name="Shape 57"/>
          <p:cNvSpPr>
            <a:spLocks noGrp="1"/>
          </p:cNvSpPr>
          <p:nvPr>
            <p:ph type="title" idx="4294967295"/>
          </p:nvPr>
        </p:nvSpPr>
        <p:spPr>
          <a:xfrm>
            <a:off x="457200" y="28416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t>Contributie 2017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4989525" y="1320403"/>
            <a:ext cx="3344467" cy="4217195"/>
            <a:chOff x="0" y="0"/>
            <a:chExt cx="3344465" cy="4217193"/>
          </a:xfrm>
        </p:grpSpPr>
        <p:pic>
          <p:nvPicPr>
            <p:cNvPr id="59" name="IMG_0102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1439" r="11439"/>
            <a:stretch>
              <a:fillRect/>
            </a:stretch>
          </p:blipFill>
          <p:spPr>
            <a:xfrm>
              <a:off x="44450" y="44450"/>
              <a:ext cx="3255510" cy="41283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8" name="Afbeelding 57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344466" cy="4217194"/>
            </a:xfrm>
            <a:prstGeom prst="rect">
              <a:avLst/>
            </a:prstGeom>
            <a:effectLst/>
          </p:spPr>
        </p:pic>
      </p:grpSp>
      <p:pic>
        <p:nvPicPr>
          <p:cNvPr id="61" name="8C068B20-3B7B-4ECD-A2BA-4025870FCD3D-L0-001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3917" y="4581682"/>
            <a:ext cx="2968796" cy="12163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graphicFrame>
        <p:nvGraphicFramePr>
          <p:cNvPr id="64" name="Chart 64"/>
          <p:cNvGraphicFramePr/>
          <p:nvPr/>
        </p:nvGraphicFramePr>
        <p:xfrm>
          <a:off x="417699" y="1484000"/>
          <a:ext cx="8002398" cy="429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5" name="Shape 65"/>
          <p:cNvSpPr>
            <a:spLocks noGrp="1"/>
          </p:cNvSpPr>
          <p:nvPr>
            <p:ph type="title" idx="4294967295"/>
          </p:nvPr>
        </p:nvSpPr>
        <p:spPr>
          <a:xfrm>
            <a:off x="457200" y="28416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t>Baten begroting Vereniging Scouting Nederland</a:t>
            </a:r>
          </a:p>
        </p:txBody>
      </p:sp>
      <p:sp>
        <p:nvSpPr>
          <p:cNvPr id="66" name="Shape 66"/>
          <p:cNvSpPr/>
          <p:nvPr/>
        </p:nvSpPr>
        <p:spPr>
          <a:xfrm>
            <a:off x="3096757" y="2216840"/>
            <a:ext cx="1599610" cy="629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522"/>
                </a:moveTo>
                <a:lnTo>
                  <a:pt x="0" y="2078"/>
                </a:lnTo>
                <a:cubicBezTo>
                  <a:pt x="0" y="930"/>
                  <a:pt x="366" y="0"/>
                  <a:pt x="817" y="0"/>
                </a:cubicBezTo>
                <a:lnTo>
                  <a:pt x="20783" y="0"/>
                </a:lnTo>
                <a:cubicBezTo>
                  <a:pt x="21234" y="0"/>
                  <a:pt x="21600" y="930"/>
                  <a:pt x="21600" y="2078"/>
                </a:cubicBezTo>
                <a:lnTo>
                  <a:pt x="21600" y="19522"/>
                </a:lnTo>
                <a:cubicBezTo>
                  <a:pt x="21600" y="20670"/>
                  <a:pt x="21234" y="21600"/>
                  <a:pt x="20783" y="21600"/>
                </a:cubicBezTo>
                <a:lnTo>
                  <a:pt x="817" y="21600"/>
                </a:lnTo>
                <a:cubicBezTo>
                  <a:pt x="366" y="21600"/>
                  <a:pt x="0" y="20670"/>
                  <a:pt x="0" y="19522"/>
                </a:cubicBezTo>
                <a:close/>
              </a:path>
            </a:pathLst>
          </a:custGeom>
          <a:gradFill>
            <a:gsLst>
              <a:gs pos="0">
                <a:schemeClr val="accent4">
                  <a:lumOff val="72974"/>
                </a:schemeClr>
              </a:gs>
              <a:gs pos="35000">
                <a:srgbClr val="CFCFCF"/>
              </a:gs>
              <a:gs pos="100000">
                <a:schemeClr val="accent4">
                  <a:lumOff val="92879"/>
                </a:schemeClr>
              </a:gs>
            </a:gsLst>
            <a:lin ang="16200000"/>
          </a:gradFill>
          <a:ln>
            <a:solidFill>
              <a:schemeClr val="accent4"/>
            </a:solidFill>
            <a:bevel/>
          </a:ln>
          <a:effectLst>
            <a:outerShdw blurRad="38100" dist="20000" dir="5400000" rotWithShape="0">
              <a:schemeClr val="accent4">
                <a:alpha val="38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/>
          <a:lstStyle/>
          <a:p>
            <a:pPr marL="160421" indent="-160421">
              <a:buSzPct val="100000"/>
              <a:buChar char="•"/>
              <a:defRPr sz="1600"/>
            </a:pPr>
            <a:r>
              <a:t>Indexatie</a:t>
            </a:r>
          </a:p>
          <a:p>
            <a:pPr marL="160421" indent="-160421">
              <a:buSzPct val="100000"/>
              <a:buChar char="•"/>
            </a:pPr>
            <a:r>
              <a:rPr sz="1600"/>
              <a:t>Ledengroei</a:t>
            </a:r>
          </a:p>
        </p:txBody>
      </p:sp>
      <p:sp>
        <p:nvSpPr>
          <p:cNvPr id="67" name="Shape 67"/>
          <p:cNvSpPr/>
          <p:nvPr/>
        </p:nvSpPr>
        <p:spPr>
          <a:xfrm>
            <a:off x="4507752" y="3816736"/>
            <a:ext cx="2711556" cy="434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988"/>
                </a:moveTo>
                <a:lnTo>
                  <a:pt x="0" y="2612"/>
                </a:lnTo>
                <a:cubicBezTo>
                  <a:pt x="0" y="1170"/>
                  <a:pt x="187" y="0"/>
                  <a:pt x="419" y="0"/>
                </a:cubicBezTo>
                <a:lnTo>
                  <a:pt x="21181" y="0"/>
                </a:lnTo>
                <a:cubicBezTo>
                  <a:pt x="21413" y="0"/>
                  <a:pt x="21600" y="1170"/>
                  <a:pt x="21600" y="2612"/>
                </a:cubicBezTo>
                <a:lnTo>
                  <a:pt x="21600" y="18988"/>
                </a:lnTo>
                <a:cubicBezTo>
                  <a:pt x="21600" y="20430"/>
                  <a:pt x="21413" y="21600"/>
                  <a:pt x="21181" y="21600"/>
                </a:cubicBezTo>
                <a:lnTo>
                  <a:pt x="419" y="21600"/>
                </a:lnTo>
                <a:cubicBezTo>
                  <a:pt x="187" y="21600"/>
                  <a:pt x="0" y="20430"/>
                  <a:pt x="0" y="18988"/>
                </a:cubicBezTo>
                <a:close/>
              </a:path>
            </a:pathLst>
          </a:custGeom>
          <a:gradFill>
            <a:gsLst>
              <a:gs pos="0">
                <a:schemeClr val="accent4">
                  <a:lumOff val="72974"/>
                </a:schemeClr>
              </a:gs>
              <a:gs pos="35000">
                <a:srgbClr val="CFCFCF"/>
              </a:gs>
              <a:gs pos="100000">
                <a:schemeClr val="accent4">
                  <a:lumOff val="92879"/>
                </a:schemeClr>
              </a:gs>
            </a:gsLst>
            <a:lin ang="16200000"/>
          </a:gradFill>
          <a:ln>
            <a:solidFill>
              <a:schemeClr val="accent4"/>
            </a:solidFill>
            <a:bevel/>
          </a:ln>
          <a:effectLst>
            <a:outerShdw blurRad="38100" dist="20000" dir="5400000" rotWithShape="0">
              <a:schemeClr val="accent4">
                <a:alpha val="38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>
              <a:defRPr sz="1600"/>
            </a:lvl1pPr>
          </a:lstStyle>
          <a:p>
            <a:pPr>
              <a:defRPr sz="1800"/>
            </a:pPr>
            <a:r>
              <a:rPr sz="1600"/>
              <a:t>Verschil: extra bijdrage SNF</a:t>
            </a:r>
          </a:p>
        </p:txBody>
      </p:sp>
      <p:sp>
        <p:nvSpPr>
          <p:cNvPr id="68" name="Shape 68"/>
          <p:cNvSpPr/>
          <p:nvPr/>
        </p:nvSpPr>
        <p:spPr>
          <a:xfrm>
            <a:off x="3404933" y="4295776"/>
            <a:ext cx="1503362" cy="406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805"/>
                </a:moveTo>
                <a:lnTo>
                  <a:pt x="0" y="2795"/>
                </a:lnTo>
                <a:cubicBezTo>
                  <a:pt x="0" y="1252"/>
                  <a:pt x="338" y="0"/>
                  <a:pt x="755" y="0"/>
                </a:cubicBezTo>
                <a:lnTo>
                  <a:pt x="20845" y="0"/>
                </a:lnTo>
                <a:cubicBezTo>
                  <a:pt x="21262" y="0"/>
                  <a:pt x="21600" y="1252"/>
                  <a:pt x="21600" y="2795"/>
                </a:cubicBezTo>
                <a:lnTo>
                  <a:pt x="21600" y="18805"/>
                </a:lnTo>
                <a:cubicBezTo>
                  <a:pt x="21600" y="20348"/>
                  <a:pt x="21262" y="21600"/>
                  <a:pt x="20845" y="21600"/>
                </a:cubicBezTo>
                <a:lnTo>
                  <a:pt x="755" y="21600"/>
                </a:lnTo>
                <a:cubicBezTo>
                  <a:pt x="338" y="21600"/>
                  <a:pt x="0" y="20348"/>
                  <a:pt x="0" y="18805"/>
                </a:cubicBezTo>
                <a:close/>
              </a:path>
            </a:pathLst>
          </a:custGeom>
          <a:gradFill>
            <a:gsLst>
              <a:gs pos="0">
                <a:schemeClr val="accent4">
                  <a:lumOff val="72974"/>
                </a:schemeClr>
              </a:gs>
              <a:gs pos="35000">
                <a:srgbClr val="CFCFCF"/>
              </a:gs>
              <a:gs pos="100000">
                <a:schemeClr val="accent4">
                  <a:lumOff val="92879"/>
                </a:schemeClr>
              </a:gs>
            </a:gsLst>
            <a:lin ang="16200000"/>
          </a:gradFill>
          <a:ln>
            <a:solidFill>
              <a:schemeClr val="accent4"/>
            </a:solidFill>
            <a:bevel/>
          </a:ln>
          <a:effectLst>
            <a:outerShdw blurRad="38100" dist="20000" dir="5400000" rotWithShape="0">
              <a:schemeClr val="accent4">
                <a:alpha val="38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>
              <a:defRPr sz="1600"/>
            </a:pPr>
            <a:r>
              <a:t>Netto resultaat</a:t>
            </a:r>
          </a:p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 animBg="1" advAuto="0"/>
      <p:bldP spid="66" grpId="2" animBg="1" advAuto="0"/>
      <p:bldP spid="67" grpId="3" animBg="1" advAuto="0"/>
      <p:bldP spid="67" grpId="4" animBg="1" advAuto="0"/>
      <p:bldP spid="68" grpId="5" animBg="1" advAuto="0"/>
      <p:bldP spid="68" grpId="6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body" idx="4294967295"/>
          </p:nvPr>
        </p:nvSpPr>
        <p:spPr>
          <a:xfrm>
            <a:off x="543677" y="1420902"/>
            <a:ext cx="6808957" cy="4419422"/>
          </a:xfrm>
          <a:prstGeom prst="rect">
            <a:avLst/>
          </a:prstGeom>
        </p:spPr>
        <p:txBody>
          <a:bodyPr lIns="50800" tIns="50800" rIns="50800" bIns="50800" anchor="ctr">
            <a:normAutofit lnSpcReduction="10000"/>
          </a:bodyPr>
          <a:lstStyle/>
          <a:p>
            <a:pPr marL="247650" indent="-247650" defTabSz="434340">
              <a:spcBef>
                <a:spcPts val="3400"/>
              </a:spcBef>
              <a:buChar char="•"/>
              <a:defRPr sz="2470">
                <a:solidFill>
                  <a:schemeClr val="accent4">
                    <a:lumOff val="8000"/>
                  </a:schemeClr>
                </a:solidFill>
              </a:defRPr>
            </a:pPr>
            <a:r>
              <a:rPr dirty="0" err="1"/>
              <a:t>Nationale</a:t>
            </a:r>
            <a:r>
              <a:rPr dirty="0"/>
              <a:t> Postcode </a:t>
            </a:r>
            <a:r>
              <a:rPr dirty="0" err="1"/>
              <a:t>Loterij</a:t>
            </a:r>
            <a:r>
              <a:rPr dirty="0"/>
              <a:t>, </a:t>
            </a:r>
            <a:r>
              <a:rPr dirty="0" smtClean="0"/>
              <a:t>€</a:t>
            </a:r>
            <a:r>
              <a:rPr lang="nl-NL" dirty="0" smtClean="0"/>
              <a:t> </a:t>
            </a:r>
            <a:r>
              <a:rPr dirty="0" smtClean="0"/>
              <a:t>400.000 </a:t>
            </a:r>
            <a:endParaRPr dirty="0"/>
          </a:p>
          <a:p>
            <a:pPr marL="247650" indent="-247650" defTabSz="434340">
              <a:spcBef>
                <a:spcPts val="3400"/>
              </a:spcBef>
              <a:buChar char="•"/>
              <a:defRPr sz="2470">
                <a:solidFill>
                  <a:schemeClr val="accent4">
                    <a:lumOff val="8000"/>
                  </a:schemeClr>
                </a:solidFill>
              </a:defRPr>
            </a:pPr>
            <a:r>
              <a:rPr dirty="0"/>
              <a:t>Scouting Nederland </a:t>
            </a:r>
            <a:r>
              <a:rPr dirty="0" err="1"/>
              <a:t>Fonds</a:t>
            </a:r>
            <a:r>
              <a:rPr dirty="0"/>
              <a:t>, </a:t>
            </a:r>
            <a:r>
              <a:rPr dirty="0" smtClean="0"/>
              <a:t>€</a:t>
            </a:r>
            <a:r>
              <a:rPr lang="nl-NL" dirty="0" smtClean="0"/>
              <a:t> </a:t>
            </a:r>
            <a:r>
              <a:rPr dirty="0" smtClean="0"/>
              <a:t>160.000</a:t>
            </a:r>
            <a:endParaRPr dirty="0"/>
          </a:p>
          <a:p>
            <a:pPr marL="247650" indent="-247650" defTabSz="434340">
              <a:spcBef>
                <a:spcPts val="3400"/>
              </a:spcBef>
              <a:buChar char="•"/>
              <a:defRPr sz="2470">
                <a:solidFill>
                  <a:schemeClr val="accent4">
                    <a:lumOff val="8000"/>
                  </a:schemeClr>
                </a:solidFill>
              </a:defRPr>
            </a:pPr>
            <a:r>
              <a:rPr dirty="0"/>
              <a:t>Reserve </a:t>
            </a:r>
            <a:r>
              <a:rPr dirty="0" err="1"/>
              <a:t>Groei</a:t>
            </a:r>
            <a:r>
              <a:rPr dirty="0"/>
              <a:t> &amp; </a:t>
            </a:r>
            <a:r>
              <a:rPr dirty="0" err="1"/>
              <a:t>Dienstverlening</a:t>
            </a:r>
            <a:r>
              <a:rPr dirty="0"/>
              <a:t>, </a:t>
            </a:r>
            <a:r>
              <a:rPr dirty="0" smtClean="0"/>
              <a:t>€</a:t>
            </a:r>
            <a:r>
              <a:rPr lang="nl-NL" dirty="0" smtClean="0"/>
              <a:t> </a:t>
            </a:r>
            <a:r>
              <a:rPr dirty="0" smtClean="0"/>
              <a:t>47.000</a:t>
            </a:r>
            <a:endParaRPr dirty="0"/>
          </a:p>
          <a:p>
            <a:pPr marL="247650" indent="-247650" defTabSz="434340">
              <a:spcBef>
                <a:spcPts val="3400"/>
              </a:spcBef>
              <a:buChar char="•"/>
              <a:defRPr sz="2470">
                <a:solidFill>
                  <a:schemeClr val="accent4">
                    <a:lumOff val="8000"/>
                  </a:schemeClr>
                </a:solidFill>
              </a:defRPr>
            </a:pPr>
            <a:r>
              <a:rPr dirty="0" err="1"/>
              <a:t>Projectfinanciering</a:t>
            </a:r>
            <a:endParaRPr dirty="0"/>
          </a:p>
          <a:p>
            <a:pPr marL="0" indent="0" defTabSz="434340">
              <a:spcBef>
                <a:spcPts val="3400"/>
              </a:spcBef>
              <a:buSzTx/>
              <a:buNone/>
              <a:defRPr sz="2470" i="1">
                <a:solidFill>
                  <a:schemeClr val="accent4">
                    <a:lumOff val="8000"/>
                  </a:schemeClr>
                </a:solidFill>
              </a:defRPr>
            </a:pPr>
            <a:r>
              <a:rPr u="sng" dirty="0"/>
              <a:t>Disclaimer</a:t>
            </a:r>
            <a:r>
              <a:rPr dirty="0"/>
              <a:t>: </a:t>
            </a:r>
            <a:r>
              <a:rPr dirty="0" err="1"/>
              <a:t>Bijdragen</a:t>
            </a:r>
            <a:r>
              <a:rPr dirty="0"/>
              <a:t> </a:t>
            </a:r>
            <a:r>
              <a:rPr dirty="0" err="1"/>
              <a:t>derden</a:t>
            </a:r>
            <a:r>
              <a:rPr dirty="0"/>
              <a:t> </a:t>
            </a:r>
            <a:r>
              <a:rPr dirty="0" err="1"/>
              <a:t>geven</a:t>
            </a:r>
            <a:r>
              <a:rPr dirty="0"/>
              <a:t> </a:t>
            </a:r>
            <a:r>
              <a:rPr dirty="0" err="1"/>
              <a:t>geen</a:t>
            </a:r>
            <a:r>
              <a:rPr dirty="0"/>
              <a:t> </a:t>
            </a:r>
            <a:r>
              <a:rPr dirty="0" err="1"/>
              <a:t>garanties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de </a:t>
            </a:r>
            <a:r>
              <a:rPr dirty="0" err="1"/>
              <a:t>toekomst</a:t>
            </a:r>
            <a:r>
              <a:rPr dirty="0"/>
              <a:t>. </a:t>
            </a:r>
            <a:r>
              <a:rPr dirty="0" err="1"/>
              <a:t>Ambities</a:t>
            </a:r>
            <a:r>
              <a:rPr dirty="0"/>
              <a:t> </a:t>
            </a:r>
            <a:r>
              <a:rPr dirty="0" err="1"/>
              <a:t>kunnen</a:t>
            </a:r>
            <a:r>
              <a:rPr dirty="0"/>
              <a:t> </a:t>
            </a:r>
            <a:r>
              <a:rPr dirty="0" err="1"/>
              <a:t>contributiestijging</a:t>
            </a:r>
            <a:r>
              <a:rPr dirty="0"/>
              <a:t> </a:t>
            </a:r>
            <a:r>
              <a:rPr dirty="0" err="1"/>
              <a:t>noodzakelijk</a:t>
            </a:r>
            <a:r>
              <a:rPr dirty="0"/>
              <a:t> </a:t>
            </a:r>
            <a:r>
              <a:rPr dirty="0" err="1"/>
              <a:t>maken</a:t>
            </a:r>
            <a:r>
              <a:rPr dirty="0"/>
              <a:t>.</a:t>
            </a:r>
          </a:p>
        </p:txBody>
      </p:sp>
      <p:sp>
        <p:nvSpPr>
          <p:cNvPr id="72" name="Shape 72"/>
          <p:cNvSpPr>
            <a:spLocks noGrp="1"/>
          </p:cNvSpPr>
          <p:nvPr>
            <p:ph type="title" idx="4294967295"/>
          </p:nvPr>
        </p:nvSpPr>
        <p:spPr>
          <a:xfrm>
            <a:off x="457200" y="28416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t>Additionele financiering ontwikkeljaar</a:t>
            </a:r>
          </a:p>
        </p:txBody>
      </p:sp>
      <p:pic>
        <p:nvPicPr>
          <p:cNvPr id="73" name="A4680432-6A38-4461-A37B-5A1329B7BA97-L0-001.jpeg"/>
          <p:cNvPicPr>
            <a:picLocks noChangeAspect="1"/>
          </p:cNvPicPr>
          <p:nvPr/>
        </p:nvPicPr>
        <p:blipFill>
          <a:blip r:embed="rId2">
            <a:extLst/>
          </a:blip>
          <a:srcRect l="2739" t="20471" r="2739" b="17061"/>
          <a:stretch>
            <a:fillRect/>
          </a:stretch>
        </p:blipFill>
        <p:spPr>
          <a:xfrm rot="281358">
            <a:off x="6527428" y="1518668"/>
            <a:ext cx="2458281" cy="1624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4A67CE17-C776-4B7E-801E-CC1DB7E9CD5F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051189">
            <a:off x="7167819" y="3406813"/>
            <a:ext cx="1177449" cy="2354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graphicFrame>
        <p:nvGraphicFramePr>
          <p:cNvPr id="77" name="Chart 77"/>
          <p:cNvGraphicFramePr/>
          <p:nvPr/>
        </p:nvGraphicFramePr>
        <p:xfrm>
          <a:off x="-46316" y="1165294"/>
          <a:ext cx="8457183" cy="4908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8" name="Shape 78"/>
          <p:cNvSpPr>
            <a:spLocks noGrp="1"/>
          </p:cNvSpPr>
          <p:nvPr>
            <p:ph type="title" idx="4294967295"/>
          </p:nvPr>
        </p:nvSpPr>
        <p:spPr>
          <a:xfrm>
            <a:off x="457200" y="284162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t>Sluitende begroting 2017 </a:t>
            </a:r>
          </a:p>
        </p:txBody>
      </p:sp>
      <p:sp>
        <p:nvSpPr>
          <p:cNvPr id="79" name="Shape 79"/>
          <p:cNvSpPr/>
          <p:nvPr/>
        </p:nvSpPr>
        <p:spPr>
          <a:xfrm>
            <a:off x="2176401" y="3545856"/>
            <a:ext cx="1472753" cy="1325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651"/>
                </a:moveTo>
                <a:lnTo>
                  <a:pt x="0" y="949"/>
                </a:lnTo>
                <a:cubicBezTo>
                  <a:pt x="0" y="425"/>
                  <a:pt x="382" y="0"/>
                  <a:pt x="854" y="0"/>
                </a:cubicBezTo>
                <a:lnTo>
                  <a:pt x="20746" y="0"/>
                </a:lnTo>
                <a:cubicBezTo>
                  <a:pt x="21218" y="0"/>
                  <a:pt x="21600" y="425"/>
                  <a:pt x="21600" y="949"/>
                </a:cubicBezTo>
                <a:lnTo>
                  <a:pt x="21600" y="20651"/>
                </a:lnTo>
                <a:cubicBezTo>
                  <a:pt x="21600" y="21175"/>
                  <a:pt x="21218" y="21600"/>
                  <a:pt x="20746" y="21600"/>
                </a:cubicBezTo>
                <a:lnTo>
                  <a:pt x="854" y="21600"/>
                </a:lnTo>
                <a:cubicBezTo>
                  <a:pt x="382" y="21600"/>
                  <a:pt x="0" y="21175"/>
                  <a:pt x="0" y="20651"/>
                </a:cubicBezTo>
                <a:close/>
              </a:path>
            </a:pathLst>
          </a:custGeom>
          <a:gradFill>
            <a:gsLst>
              <a:gs pos="0">
                <a:schemeClr val="accent4">
                  <a:lumOff val="72974"/>
                </a:schemeClr>
              </a:gs>
              <a:gs pos="35000">
                <a:srgbClr val="CFCFCF"/>
              </a:gs>
              <a:gs pos="100000">
                <a:schemeClr val="accent4">
                  <a:lumOff val="92879"/>
                </a:schemeClr>
              </a:gs>
            </a:gsLst>
            <a:lin ang="16200000"/>
          </a:gradFill>
          <a:ln>
            <a:solidFill>
              <a:schemeClr val="accent4"/>
            </a:solidFill>
            <a:bevel/>
          </a:ln>
          <a:effectLst>
            <a:outerShdw blurRad="38100" dist="20000" dir="5400000" rotWithShape="0">
              <a:schemeClr val="accent4">
                <a:alpha val="38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Resultaat deelneming tlv algemene reserve</a:t>
            </a:r>
          </a:p>
        </p:txBody>
      </p:sp>
      <p:sp>
        <p:nvSpPr>
          <p:cNvPr id="80" name="Shape 80"/>
          <p:cNvSpPr/>
          <p:nvPr/>
        </p:nvSpPr>
        <p:spPr>
          <a:xfrm rot="733870">
            <a:off x="5847732" y="2825963"/>
            <a:ext cx="2260581" cy="1609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730"/>
                </a:moveTo>
                <a:lnTo>
                  <a:pt x="0" y="870"/>
                </a:lnTo>
                <a:cubicBezTo>
                  <a:pt x="0" y="390"/>
                  <a:pt x="277" y="0"/>
                  <a:pt x="619" y="0"/>
                </a:cubicBezTo>
                <a:lnTo>
                  <a:pt x="20981" y="0"/>
                </a:lnTo>
                <a:cubicBezTo>
                  <a:pt x="21323" y="0"/>
                  <a:pt x="21600" y="390"/>
                  <a:pt x="21600" y="870"/>
                </a:cubicBezTo>
                <a:lnTo>
                  <a:pt x="21600" y="20730"/>
                </a:lnTo>
                <a:cubicBezTo>
                  <a:pt x="21600" y="21210"/>
                  <a:pt x="21323" y="21600"/>
                  <a:pt x="20981" y="21600"/>
                </a:cubicBezTo>
                <a:lnTo>
                  <a:pt x="619" y="21600"/>
                </a:lnTo>
                <a:cubicBezTo>
                  <a:pt x="277" y="21600"/>
                  <a:pt x="0" y="21210"/>
                  <a:pt x="0" y="20730"/>
                </a:cubicBezTo>
                <a:close/>
              </a:path>
            </a:pathLst>
          </a:custGeom>
          <a:solidFill>
            <a:srgbClr val="88CB55"/>
          </a:solidFill>
          <a:ln>
            <a:solidFill>
              <a:schemeClr val="accent4"/>
            </a:solidFill>
            <a:bevel/>
          </a:ln>
          <a:effectLst>
            <a:outerShdw blurRad="381000" dist="119618" rotWithShape="0">
              <a:schemeClr val="accent4">
                <a:alpha val="7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ctr"/>
          </a:lstStyle>
          <a:p>
            <a:r>
              <a:t>Reservering voor accommodatie SLZ </a:t>
            </a:r>
          </a:p>
        </p:txBody>
      </p:sp>
      <p:sp>
        <p:nvSpPr>
          <p:cNvPr id="81" name="Shape 81"/>
          <p:cNvSpPr/>
          <p:nvPr/>
        </p:nvSpPr>
        <p:spPr>
          <a:xfrm>
            <a:off x="276330" y="1922255"/>
            <a:ext cx="1718294" cy="2484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Werkelijk 2015</a:t>
            </a:r>
          </a:p>
          <a:p>
            <a:endParaRPr/>
          </a:p>
          <a:p>
            <a:endParaRPr/>
          </a:p>
          <a:p>
            <a:endParaRPr/>
          </a:p>
          <a:p>
            <a:r>
              <a:t>Prognose 2016</a:t>
            </a:r>
          </a:p>
          <a:p>
            <a:endParaRPr/>
          </a:p>
          <a:p>
            <a:endParaRPr/>
          </a:p>
          <a:p>
            <a:endParaRPr/>
          </a:p>
          <a:p>
            <a:r>
              <a:t>Begroting 2017</a:t>
            </a:r>
          </a:p>
        </p:txBody>
      </p:sp>
      <p:pic>
        <p:nvPicPr>
          <p:cNvPr id="82" name="A4680432-6A38-4461-A37B-5A1329B7BA97-L0-001.jpeg"/>
          <p:cNvPicPr>
            <a:picLocks noChangeAspect="1"/>
          </p:cNvPicPr>
          <p:nvPr/>
        </p:nvPicPr>
        <p:blipFill>
          <a:blip r:embed="rId3">
            <a:extLst/>
          </a:blip>
          <a:srcRect l="3096" t="21184" r="3748" b="17925"/>
          <a:stretch>
            <a:fillRect/>
          </a:stretch>
        </p:blipFill>
        <p:spPr>
          <a:xfrm rot="753301">
            <a:off x="6351939" y="3495861"/>
            <a:ext cx="1252178" cy="818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1" animBg="1" advAuto="0"/>
      <p:bldP spid="79" grpId="2" animBg="1" advAuto="0"/>
      <p:bldP spid="80" grpId="3" animBg="1" advAuto="0"/>
      <p:bldP spid="82" grpId="4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chemeClr val="accent4">
                <a:alpha val="38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chemeClr val="accent4">
              <a:alpha val="38000"/>
            </a:scheme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chemeClr val="accent4">
                <a:alpha val="38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chemeClr val="accent4">
              <a:alpha val="38000"/>
            </a:scheme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Diavoorstelling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Helvetica Neue</vt:lpstr>
      <vt:lpstr>Impact</vt:lpstr>
      <vt:lpstr>Default</vt:lpstr>
      <vt:lpstr>Financiën en beheer 10 december 2016</vt:lpstr>
      <vt:lpstr>Volop in ontwikkeling</vt:lpstr>
      <vt:lpstr>Activiteitenplan basis voor begroting</vt:lpstr>
      <vt:lpstr>Lasten begroting Vereniging Scouting Nederland</vt:lpstr>
      <vt:lpstr>Opmerkingen bij begroting</vt:lpstr>
      <vt:lpstr>Contributie 2017</vt:lpstr>
      <vt:lpstr>Baten begroting Vereniging Scouting Nederland</vt:lpstr>
      <vt:lpstr>Additionele financiering ontwikkeljaar</vt:lpstr>
      <vt:lpstr>Sluitende begroting 2017 </vt:lpstr>
      <vt:lpstr>Scoutinglandgoed BV</vt:lpstr>
      <vt:lpstr>Besluitvorming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Financiën en beheer 10 december 2016</dc:title>
  <cp:lastModifiedBy>Garder, Lisette van</cp:lastModifiedBy>
  <cp:revision>1</cp:revision>
  <dcterms:modified xsi:type="dcterms:W3CDTF">2017-02-08T10:15:57Z</dcterms:modified>
</cp:coreProperties>
</file>