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wholeTbl>
    <a:band2H>
      <a:tcTxStyle/>
      <a:tcStyle>
        <a:tcBdr/>
        <a:fill>
          <a:solidFill>
            <a:schemeClr val="accent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rgbClr val="CCCCDA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4"/>
              </a:solidFill>
              <a:prstDash val="solid"/>
              <a:bevel/>
            </a:ln>
          </a:top>
          <a:bottom>
            <a:ln w="254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4"/>
              </a:solidFill>
              <a:prstDash val="solid"/>
              <a:bevel/>
            </a:ln>
          </a:top>
          <a:bottom>
            <a:ln w="254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4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4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4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12700" cap="flat">
              <a:solidFill>
                <a:schemeClr val="accent4"/>
              </a:solidFill>
              <a:prstDash val="solid"/>
              <a:bevel/>
            </a:ln>
          </a:top>
          <a:bottom>
            <a:ln w="127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solidFill>
            <a:schemeClr val="accent4">
              <a:alpha val="20000"/>
            </a:schemeClr>
          </a:solidFill>
        </a:fill>
      </a:tcStyle>
    </a:wholeTbl>
    <a:band2H>
      <a:tcTxStyle/>
      <a:tcStyle>
        <a:tcBdr/>
        <a:fill>
          <a:solidFill>
            <a:schemeClr val="accent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12700" cap="flat">
              <a:solidFill>
                <a:schemeClr val="accent4"/>
              </a:solidFill>
              <a:prstDash val="solid"/>
              <a:bevel/>
            </a:ln>
          </a:top>
          <a:bottom>
            <a:ln w="127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solidFill>
            <a:schemeClr val="accent4">
              <a:alpha val="20000"/>
            </a:scheme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50800" cap="flat">
              <a:solidFill>
                <a:schemeClr val="accent4"/>
              </a:solidFill>
              <a:prstDash val="solid"/>
              <a:bevel/>
            </a:ln>
          </a:top>
          <a:bottom>
            <a:ln w="127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12700" cap="flat">
              <a:solidFill>
                <a:schemeClr val="accent4"/>
              </a:solidFill>
              <a:prstDash val="solid"/>
              <a:bevel/>
            </a:ln>
          </a:top>
          <a:bottom>
            <a:ln w="254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>
          <a:latin typeface="Arial"/>
          <a:ea typeface="Arial"/>
          <a:cs typeface="Arial"/>
        </a:font>
        <a:schemeClr val="accent4">
          <a:lumOff val="8000"/>
        </a:schemeClr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chemeClr val="accent3"/>
          </a:solidFill>
        </a:fill>
      </a:tcStyle>
    </a:band2H>
    <a:firstCol>
      <a:tcTxStyle b="off" i="off">
        <a:font>
          <a:latin typeface="Arial"/>
          <a:ea typeface="Arial"/>
          <a:cs typeface="Arial"/>
        </a:font>
        <a:schemeClr val="accent4">
          <a:lumOff val="8000"/>
        </a:schemeClr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ff" i="off">
        <a:font>
          <a:latin typeface="Arial"/>
          <a:ea typeface="Arial"/>
          <a:cs typeface="Arial"/>
        </a:font>
        <a:schemeClr val="accent4">
          <a:lumOff val="8000"/>
        </a:schemeClr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42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4396800000000001"/>
          <c:y val="4.5919399999999999E-2"/>
          <c:w val="0.85103200000000001"/>
          <c:h val="0.868611000000000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Begroting 2016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Sheet1!$B$1:$G$1</c:f>
              <c:strCache>
                <c:ptCount val="6"/>
                <c:pt idx="0">
                  <c:v>Personeel</c:v>
                </c:pt>
                <c:pt idx="1">
                  <c:v>Apparaat</c:v>
                </c:pt>
                <c:pt idx="2">
                  <c:v>Activiteiten</c:v>
                </c:pt>
                <c:pt idx="3">
                  <c:v>Terreinen</c:v>
                </c:pt>
                <c:pt idx="4">
                  <c:v>LLA</c:v>
                </c:pt>
                <c:pt idx="5">
                  <c:v>Overig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1631</c:v>
                </c:pt>
                <c:pt idx="1">
                  <c:v>732</c:v>
                </c:pt>
                <c:pt idx="2">
                  <c:v>325</c:v>
                </c:pt>
                <c:pt idx="3">
                  <c:v>750</c:v>
                </c:pt>
                <c:pt idx="4">
                  <c:v>781</c:v>
                </c:pt>
                <c:pt idx="5">
                  <c:v>519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Prognose2015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Sheet1!$B$1:$G$1</c:f>
              <c:strCache>
                <c:ptCount val="6"/>
                <c:pt idx="0">
                  <c:v>Personeel</c:v>
                </c:pt>
                <c:pt idx="1">
                  <c:v>Apparaat</c:v>
                </c:pt>
                <c:pt idx="2">
                  <c:v>Activiteiten</c:v>
                </c:pt>
                <c:pt idx="3">
                  <c:v>Terreinen</c:v>
                </c:pt>
                <c:pt idx="4">
                  <c:v>LLA</c:v>
                </c:pt>
                <c:pt idx="5">
                  <c:v>Overig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1794</c:v>
                </c:pt>
                <c:pt idx="1">
                  <c:v>757</c:v>
                </c:pt>
                <c:pt idx="2">
                  <c:v>397</c:v>
                </c:pt>
                <c:pt idx="3">
                  <c:v>750</c:v>
                </c:pt>
                <c:pt idx="4">
                  <c:v>4135</c:v>
                </c:pt>
                <c:pt idx="5">
                  <c:v>517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7628296"/>
        <c:axId val="257626336"/>
      </c:barChart>
      <c:catAx>
        <c:axId val="257628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257626336"/>
        <c:crosses val="autoZero"/>
        <c:auto val="1"/>
        <c:lblAlgn val="ctr"/>
        <c:lblOffset val="100"/>
        <c:noMultiLvlLbl val="1"/>
      </c:catAx>
      <c:valAx>
        <c:axId val="257626336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-5400000"/>
              <a:lstStyle/>
              <a:p>
                <a:pPr>
                  <a:defRPr sz="1457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r>
                  <a:rPr lang="nl-NL" sz="1457" b="0" i="0" u="none" strike="noStrike">
                    <a:solidFill>
                      <a:srgbClr val="000000"/>
                    </a:solidFill>
                    <a:latin typeface="Arial"/>
                  </a:rPr>
                  <a:t>Lasten (€ x 1000)</a:t>
                </a:r>
              </a:p>
            </c:rich>
          </c:tx>
          <c:layout/>
          <c:overlay val="1"/>
        </c:title>
        <c:numFmt formatCode="General" sourceLinked="0"/>
        <c:majorTickMark val="out"/>
        <c:minorTickMark val="none"/>
        <c:tickLblPos val="nextTo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257628296"/>
        <c:crosses val="autoZero"/>
        <c:crossBetween val="between"/>
        <c:majorUnit val="1250"/>
        <c:minorUnit val="6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"/>
          <c:y val="5.7412900000000003E-2"/>
          <c:w val="0.82842700000000002"/>
          <c:h val="7.0919399999999994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457" b="0" i="0" u="none" strike="noStrike">
              <a:solidFill>
                <a:srgbClr val="000000"/>
              </a:solidFill>
              <a:latin typeface="Arial"/>
            </a:defRPr>
          </a:pPr>
          <a:endParaRPr lang="nl-NL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4396800000000001"/>
          <c:y val="4.5919399999999999E-2"/>
          <c:w val="0.85103200000000001"/>
          <c:h val="0.868611000000000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Begroting 2016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Sheet1!$B$1:$G$1</c:f>
              <c:strCache>
                <c:ptCount val="6"/>
                <c:pt idx="0">
                  <c:v>Contributie</c:v>
                </c:pt>
                <c:pt idx="1">
                  <c:v>ScoutShop</c:v>
                </c:pt>
                <c:pt idx="2">
                  <c:v>Derden/SNF</c:v>
                </c:pt>
                <c:pt idx="3">
                  <c:v>Terreinen</c:v>
                </c:pt>
                <c:pt idx="4">
                  <c:v>LLA</c:v>
                </c:pt>
                <c:pt idx="5">
                  <c:v>Overig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2370</c:v>
                </c:pt>
                <c:pt idx="1">
                  <c:v>211</c:v>
                </c:pt>
                <c:pt idx="2">
                  <c:v>579</c:v>
                </c:pt>
                <c:pt idx="3">
                  <c:v>750</c:v>
                </c:pt>
                <c:pt idx="4">
                  <c:v>781</c:v>
                </c:pt>
                <c:pt idx="5">
                  <c:v>100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Prognose 2015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Sheet1!$B$1:$G$1</c:f>
              <c:strCache>
                <c:ptCount val="6"/>
                <c:pt idx="0">
                  <c:v>Contributie</c:v>
                </c:pt>
                <c:pt idx="1">
                  <c:v>ScoutShop</c:v>
                </c:pt>
                <c:pt idx="2">
                  <c:v>Derden/SNF</c:v>
                </c:pt>
                <c:pt idx="3">
                  <c:v>Terreinen</c:v>
                </c:pt>
                <c:pt idx="4">
                  <c:v>LLA</c:v>
                </c:pt>
                <c:pt idx="5">
                  <c:v>Overig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2870</c:v>
                </c:pt>
                <c:pt idx="1">
                  <c:v>210</c:v>
                </c:pt>
                <c:pt idx="2">
                  <c:v>669</c:v>
                </c:pt>
                <c:pt idx="3">
                  <c:v>750</c:v>
                </c:pt>
                <c:pt idx="4">
                  <c:v>4135</c:v>
                </c:pt>
                <c:pt idx="5">
                  <c:v>102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7626728"/>
        <c:axId val="257623592"/>
      </c:barChart>
      <c:catAx>
        <c:axId val="257626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257623592"/>
        <c:crosses val="autoZero"/>
        <c:auto val="1"/>
        <c:lblAlgn val="ctr"/>
        <c:lblOffset val="100"/>
        <c:noMultiLvlLbl val="1"/>
      </c:catAx>
      <c:valAx>
        <c:axId val="257623592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-5400000"/>
              <a:lstStyle/>
              <a:p>
                <a:pPr>
                  <a:defRPr sz="1457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r>
                  <a:rPr lang="nl-NL" sz="1457" b="0" i="0" u="none" strike="noStrike">
                    <a:solidFill>
                      <a:srgbClr val="000000"/>
                    </a:solidFill>
                    <a:latin typeface="Arial"/>
                  </a:rPr>
                  <a:t>Baten (€ x 1000)</a:t>
                </a:r>
              </a:p>
            </c:rich>
          </c:tx>
          <c:layout/>
          <c:overlay val="1"/>
        </c:title>
        <c:numFmt formatCode="General" sourceLinked="0"/>
        <c:majorTickMark val="out"/>
        <c:minorTickMark val="none"/>
        <c:tickLblPos val="nextTo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457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257626728"/>
        <c:crosses val="autoZero"/>
        <c:crossBetween val="between"/>
        <c:majorUnit val="1250"/>
        <c:minorUnit val="6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"/>
          <c:y val="5.7412900000000003E-2"/>
          <c:w val="0.82842700000000002"/>
          <c:h val="7.0919399999999994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457" b="0" i="0" u="none" strike="noStrike">
              <a:solidFill>
                <a:srgbClr val="000000"/>
              </a:solidFill>
              <a:latin typeface="Arial"/>
            </a:defRPr>
          </a:pPr>
          <a:endParaRPr lang="nl-NL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22254299999999999"/>
          <c:y val="9.6025799999999994E-2"/>
          <c:w val="0.74998200000000004"/>
          <c:h val="0.7244859999999999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Groepsontwikkeling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Sheet1!$B$1:$D$1</c:f>
              <c:strCache>
                <c:ptCount val="3"/>
                <c:pt idx="0">
                  <c:v>werkelijk 2014</c:v>
                </c:pt>
                <c:pt idx="1">
                  <c:v>prognose 2015</c:v>
                </c:pt>
                <c:pt idx="2">
                  <c:v>begroting 2015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156</c:v>
                </c:pt>
                <c:pt idx="1">
                  <c:v>148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Regulier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Sheet1!$B$1:$D$1</c:f>
              <c:strCache>
                <c:ptCount val="3"/>
                <c:pt idx="0">
                  <c:v>werkelijk 2014</c:v>
                </c:pt>
                <c:pt idx="1">
                  <c:v>prognose 2015</c:v>
                </c:pt>
                <c:pt idx="2">
                  <c:v>begroting 2015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101</c:v>
                </c:pt>
                <c:pt idx="1">
                  <c:v>-62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7628688"/>
        <c:axId val="257629080"/>
      </c:barChart>
      <c:catAx>
        <c:axId val="25762868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257629080"/>
        <c:crosses val="autoZero"/>
        <c:auto val="1"/>
        <c:lblAlgn val="ctr"/>
        <c:lblOffset val="100"/>
        <c:noMultiLvlLbl val="1"/>
      </c:catAx>
      <c:valAx>
        <c:axId val="257629080"/>
        <c:scaling>
          <c:orientation val="minMax"/>
        </c:scaling>
        <c:delete val="0"/>
        <c:axPos val="t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0"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r>
                  <a:rPr lang="nl-NL" sz="1800" b="0" i="0" u="none" strike="noStrike">
                    <a:solidFill>
                      <a:srgbClr val="000000"/>
                    </a:solidFill>
                    <a:latin typeface="Arial"/>
                  </a:rPr>
                  <a:t>Resultaat (€ x 1000)</a:t>
                </a:r>
              </a:p>
            </c:rich>
          </c:tx>
          <c:layout/>
          <c:overlay val="1"/>
        </c:title>
        <c:numFmt formatCode="General" sourceLinked="0"/>
        <c:majorTickMark val="out"/>
        <c:minorTickMark val="none"/>
        <c:tickLblPos val="high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257628688"/>
        <c:crosses val="autoZero"/>
        <c:crossBetween val="between"/>
        <c:majorUnit val="93.75"/>
        <c:minorUnit val="46.87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193519"/>
          <c:y val="0"/>
          <c:w val="0.806481"/>
          <c:h val="7.9901399999999997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Arial"/>
            </a:defRPr>
          </a:pPr>
          <a:endParaRPr lang="nl-NL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8" name="Shape 2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316988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Hout_header_ppt.jpg" descr="Hout_header_ppt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174875"/>
            <a:ext cx="9147175" cy="1439863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out_footer_ppt.jpg" descr="Hout_footer_ppt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0" y="6146800"/>
            <a:ext cx="9147175" cy="720725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Hout_footer_ppt.jpg" descr="Hout_footer_ppt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3175" y="393700"/>
            <a:ext cx="9147175" cy="720725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245225"/>
            <a:ext cx="2133600" cy="288824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defRPr sz="14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Titeltekst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ic.van.holstein@scouting.nl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 idx="4294967295"/>
          </p:nvPr>
        </p:nvSpPr>
        <p:spPr>
          <a:xfrm>
            <a:off x="685800" y="2141537"/>
            <a:ext cx="7772400" cy="147002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3000"/>
              <a:t>Financiën en beheer</a:t>
            </a:r>
            <a:br>
              <a:rPr sz="3000"/>
            </a:br>
            <a:r>
              <a:rPr sz="1600" i="1">
                <a:latin typeface="Arial"/>
                <a:ea typeface="Arial"/>
                <a:cs typeface="Arial"/>
                <a:sym typeface="Arial"/>
              </a:rPr>
              <a:t>12 december 2015</a:t>
            </a:r>
          </a:p>
        </p:txBody>
      </p:sp>
      <p:sp>
        <p:nvSpPr>
          <p:cNvPr id="31" name="Shape 31"/>
          <p:cNvSpPr>
            <a:spLocks noGrp="1"/>
          </p:cNvSpPr>
          <p:nvPr>
            <p:ph type="body" sz="half" idx="4294967295"/>
          </p:nvPr>
        </p:nvSpPr>
        <p:spPr>
          <a:xfrm>
            <a:off x="1371600" y="3950916"/>
            <a:ext cx="6400800" cy="236944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 defTabSz="694944">
              <a:spcBef>
                <a:spcPts val="500"/>
              </a:spcBef>
              <a:buSzTx/>
              <a:buNone/>
              <a:defRPr sz="2432"/>
            </a:pPr>
            <a:r>
              <a:t>Toelichting op de begroting 2016 en financiële kaders Vereniging Scouting Nederland</a:t>
            </a:r>
          </a:p>
          <a:p>
            <a:pPr marL="0" indent="0" algn="ctr" defTabSz="694944">
              <a:spcBef>
                <a:spcPts val="500"/>
              </a:spcBef>
              <a:buSzTx/>
              <a:buNone/>
              <a:defRPr sz="2432"/>
            </a:pPr>
            <a:endParaRPr/>
          </a:p>
          <a:p>
            <a:pPr marL="0" indent="0" algn="ctr" defTabSz="694944">
              <a:spcBef>
                <a:spcPts val="500"/>
              </a:spcBef>
              <a:buSzTx/>
              <a:buNone/>
              <a:defRPr sz="2432"/>
            </a:pPr>
            <a:r>
              <a:t>Nic van Holstein, penningmeester </a:t>
            </a:r>
          </a:p>
          <a:p>
            <a:pPr marL="0" indent="0" algn="ctr" defTabSz="694944">
              <a:spcBef>
                <a:spcPts val="500"/>
              </a:spcBef>
              <a:buSzTx/>
              <a:buNone/>
              <a:defRPr sz="2432">
                <a:solidFill>
                  <a:schemeClr val="accent2"/>
                </a:solidFill>
              </a:defRPr>
            </a:pPr>
            <a:r>
              <a:rPr u="sng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hlinkClick r:id="rId2"/>
              </a:rPr>
              <a:t>Nic.van.Holstein@scouting.nl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  <p:pic>
        <p:nvPicPr>
          <p:cNvPr id="77" name="B7D7CBED-029D-45FA-A489-1818986FA37A-L0-001.png"/>
          <p:cNvPicPr>
            <a:picLocks noChangeAspect="1"/>
          </p:cNvPicPr>
          <p:nvPr/>
        </p:nvPicPr>
        <p:blipFill>
          <a:blip r:embed="rId2">
            <a:extLst/>
          </a:blip>
          <a:srcRect t="494" b="494"/>
          <a:stretch>
            <a:fillRect/>
          </a:stretch>
        </p:blipFill>
        <p:spPr>
          <a:xfrm>
            <a:off x="4959816" y="1783357"/>
            <a:ext cx="3737884" cy="369462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hape 78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t>Scoutinglandgoed BV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sz="half" idx="4294967295"/>
          </p:nvPr>
        </p:nvSpPr>
        <p:spPr>
          <a:xfrm>
            <a:off x="380900" y="1441093"/>
            <a:ext cx="4209177" cy="4379039"/>
          </a:xfrm>
          <a:prstGeom prst="rect">
            <a:avLst/>
          </a:prstGeom>
        </p:spPr>
        <p:txBody>
          <a:bodyPr lIns="50800" tIns="50800" rIns="50800" bIns="50800" anchor="ctr">
            <a:normAutofit/>
          </a:bodyPr>
          <a:lstStyle/>
          <a:p>
            <a:pPr marL="260684" indent="-260684" defTabSz="457200">
              <a:spcBef>
                <a:spcPts val="36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Zakelijke</a:t>
            </a:r>
            <a:r>
              <a:rPr dirty="0"/>
              <a:t> </a:t>
            </a:r>
            <a:r>
              <a:rPr dirty="0" err="1"/>
              <a:t>verhouding</a:t>
            </a:r>
            <a:r>
              <a:rPr dirty="0"/>
              <a:t> BV: </a:t>
            </a:r>
            <a:r>
              <a:rPr dirty="0" err="1"/>
              <a:t>inzet</a:t>
            </a:r>
            <a:r>
              <a:rPr dirty="0"/>
              <a:t> </a:t>
            </a:r>
            <a:r>
              <a:rPr dirty="0" err="1"/>
              <a:t>personeel</a:t>
            </a:r>
            <a:r>
              <a:rPr dirty="0"/>
              <a:t>, </a:t>
            </a:r>
            <a:r>
              <a:rPr dirty="0" err="1"/>
              <a:t>rente</a:t>
            </a:r>
            <a:r>
              <a:rPr dirty="0"/>
              <a:t> 3%</a:t>
            </a:r>
          </a:p>
          <a:p>
            <a:pPr marL="260684" indent="-260684" defTabSz="457200">
              <a:spcBef>
                <a:spcPts val="36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Resultaat</a:t>
            </a:r>
            <a:r>
              <a:rPr dirty="0"/>
              <a:t> -/- </a:t>
            </a:r>
            <a:r>
              <a:rPr dirty="0" smtClean="0"/>
              <a:t>€</a:t>
            </a:r>
            <a:r>
              <a:rPr lang="nl-NL" dirty="0" smtClean="0"/>
              <a:t> </a:t>
            </a:r>
            <a:r>
              <a:rPr dirty="0" smtClean="0"/>
              <a:t>100.524 </a:t>
            </a:r>
            <a:r>
              <a:rPr dirty="0" err="1"/>
              <a:t>Omslag</a:t>
            </a:r>
            <a:r>
              <a:rPr dirty="0"/>
              <a:t> 2018-2019</a:t>
            </a:r>
          </a:p>
          <a:p>
            <a:pPr marL="260684" indent="-260684" defTabSz="457200">
              <a:spcBef>
                <a:spcPts val="36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Afronden</a:t>
            </a:r>
            <a:r>
              <a:rPr dirty="0"/>
              <a:t> </a:t>
            </a:r>
            <a:r>
              <a:rPr dirty="0" err="1"/>
              <a:t>inrichting</a:t>
            </a:r>
            <a:r>
              <a:rPr dirty="0"/>
              <a:t>, </a:t>
            </a:r>
            <a:r>
              <a:rPr dirty="0" err="1"/>
              <a:t>steiger</a:t>
            </a:r>
            <a:r>
              <a:rPr dirty="0"/>
              <a:t>, </a:t>
            </a:r>
            <a:r>
              <a:rPr dirty="0" err="1"/>
              <a:t>toiletgebouwen</a:t>
            </a:r>
            <a:endParaRPr dirty="0"/>
          </a:p>
          <a:p>
            <a:pPr marL="260684" indent="-260684" defTabSz="457200">
              <a:spcBef>
                <a:spcPts val="36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Bouw</a:t>
            </a:r>
            <a:r>
              <a:rPr dirty="0"/>
              <a:t> </a:t>
            </a:r>
            <a:r>
              <a:rPr dirty="0" err="1"/>
              <a:t>centrale</a:t>
            </a:r>
            <a:r>
              <a:rPr dirty="0"/>
              <a:t> </a:t>
            </a:r>
            <a:r>
              <a:rPr dirty="0" err="1"/>
              <a:t>magazijn</a:t>
            </a:r>
            <a:endParaRPr dirty="0"/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  <p:sp>
        <p:nvSpPr>
          <p:cNvPr id="82" name="Shape 82"/>
          <p:cNvSpPr>
            <a:spLocks noGrp="1"/>
          </p:cNvSpPr>
          <p:nvPr>
            <p:ph type="body" sz="quarter" idx="4294967295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SzTx/>
              <a:buNone/>
            </a:lvl1pPr>
          </a:lstStyle>
          <a:p>
            <a:r>
              <a:t>De landelijke raad wordt gevraagd de begroting 2016 goed te keuren.</a:t>
            </a:r>
          </a:p>
        </p:txBody>
      </p:sp>
      <p:sp>
        <p:nvSpPr>
          <p:cNvPr id="83" name="Shape 83"/>
          <p:cNvSpPr>
            <a:spLocks noGrp="1"/>
          </p:cNvSpPr>
          <p:nvPr>
            <p:ph type="title" idx="4294967295"/>
          </p:nvPr>
        </p:nvSpPr>
        <p:spPr>
          <a:xfrm>
            <a:off x="685800" y="2141537"/>
            <a:ext cx="7772400" cy="147002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/>
            </a:lvl1pPr>
          </a:lstStyle>
          <a:p>
            <a:pPr>
              <a:defRPr sz="2400"/>
            </a:pPr>
            <a:r>
              <a:rPr sz="3000"/>
              <a:t>Besluitvorming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pic>
        <p:nvPicPr>
          <p:cNvPr id="34" name="2CEDBBBF-42AA-45DF-AAD1-DAE48B7C7911-L0-001.png"/>
          <p:cNvPicPr>
            <a:picLocks noChangeAspect="1"/>
          </p:cNvPicPr>
          <p:nvPr/>
        </p:nvPicPr>
        <p:blipFill>
          <a:blip r:embed="rId2">
            <a:extLst/>
          </a:blip>
          <a:srcRect l="9005" r="9005"/>
          <a:stretch>
            <a:fillRect/>
          </a:stretch>
        </p:blipFill>
        <p:spPr>
          <a:xfrm>
            <a:off x="4473204" y="1581626"/>
            <a:ext cx="4138207" cy="4090310"/>
          </a:xfrm>
          <a:prstGeom prst="rect">
            <a:avLst/>
          </a:prstGeom>
          <a:ln w="12700">
            <a:miter lim="400000"/>
          </a:ln>
        </p:spPr>
      </p:pic>
      <p:sp>
        <p:nvSpPr>
          <p:cNvPr id="35" name="Shape 35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t>Groei nodig voor duurzame begroting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sz="half" idx="4294967295"/>
          </p:nvPr>
        </p:nvSpPr>
        <p:spPr>
          <a:xfrm>
            <a:off x="380900" y="1441093"/>
            <a:ext cx="3793913" cy="4379039"/>
          </a:xfrm>
          <a:prstGeom prst="rect">
            <a:avLst/>
          </a:prstGeom>
        </p:spPr>
        <p:txBody>
          <a:bodyPr lIns="50800" tIns="50800" rIns="50800" bIns="50800" anchor="ctr">
            <a:normAutofit/>
          </a:bodyPr>
          <a:lstStyle/>
          <a:p>
            <a:pPr marL="260684" indent="-260684" defTabSz="457200">
              <a:spcBef>
                <a:spcPts val="36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t>Overgangsjaar 2016</a:t>
            </a:r>
          </a:p>
          <a:p>
            <a:pPr marL="260684" indent="-260684" defTabSz="457200">
              <a:spcBef>
                <a:spcPts val="36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t>MJB #Scouting2025</a:t>
            </a:r>
          </a:p>
          <a:p>
            <a:pPr marL="260684" indent="-260684" defTabSz="457200">
              <a:spcBef>
                <a:spcPts val="36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t>Inbedding GO</a:t>
            </a:r>
          </a:p>
          <a:p>
            <a:pPr marL="260684" indent="-260684" defTabSz="457200">
              <a:spcBef>
                <a:spcPts val="36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t>Focus op groei</a:t>
            </a:r>
          </a:p>
          <a:p>
            <a:pPr marL="260684" indent="-260684" defTabSz="457200">
              <a:spcBef>
                <a:spcPts val="36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t>Continuïteit vereniging  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graphicFrame>
        <p:nvGraphicFramePr>
          <p:cNvPr id="39" name="Chart 39"/>
          <p:cNvGraphicFramePr/>
          <p:nvPr/>
        </p:nvGraphicFramePr>
        <p:xfrm>
          <a:off x="457439" y="1517489"/>
          <a:ext cx="8002398" cy="4293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" name="Shape 40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t>Lasten begroting Vereniging Scouting Nederland</a:t>
            </a:r>
          </a:p>
        </p:txBody>
      </p:sp>
      <p:sp>
        <p:nvSpPr>
          <p:cNvPr id="41" name="Shape 41"/>
          <p:cNvSpPr/>
          <p:nvPr/>
        </p:nvSpPr>
        <p:spPr>
          <a:xfrm>
            <a:off x="3936246" y="2254897"/>
            <a:ext cx="2781698" cy="12846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88" y="0"/>
                </a:moveTo>
                <a:cubicBezTo>
                  <a:pt x="174" y="0"/>
                  <a:pt x="0" y="378"/>
                  <a:pt x="0" y="841"/>
                </a:cubicBezTo>
                <a:lnTo>
                  <a:pt x="0" y="20759"/>
                </a:lnTo>
                <a:cubicBezTo>
                  <a:pt x="0" y="21222"/>
                  <a:pt x="174" y="21600"/>
                  <a:pt x="388" y="21600"/>
                </a:cubicBezTo>
                <a:lnTo>
                  <a:pt x="18509" y="21600"/>
                </a:lnTo>
                <a:cubicBezTo>
                  <a:pt x="18723" y="21600"/>
                  <a:pt x="18897" y="21222"/>
                  <a:pt x="18897" y="20759"/>
                </a:cubicBezTo>
                <a:lnTo>
                  <a:pt x="18897" y="17983"/>
                </a:lnTo>
                <a:lnTo>
                  <a:pt x="21600" y="14780"/>
                </a:lnTo>
                <a:lnTo>
                  <a:pt x="18897" y="11577"/>
                </a:lnTo>
                <a:lnTo>
                  <a:pt x="18897" y="841"/>
                </a:lnTo>
                <a:cubicBezTo>
                  <a:pt x="18897" y="378"/>
                  <a:pt x="18723" y="0"/>
                  <a:pt x="18509" y="0"/>
                </a:cubicBezTo>
                <a:lnTo>
                  <a:pt x="388" y="0"/>
                </a:lnTo>
                <a:close/>
              </a:path>
            </a:pathLst>
          </a:custGeom>
          <a:gradFill>
            <a:gsLst>
              <a:gs pos="0">
                <a:schemeClr val="accent4">
                  <a:lumOff val="72974"/>
                </a:schemeClr>
              </a:gs>
              <a:gs pos="35000">
                <a:srgbClr val="CFCFCF"/>
              </a:gs>
              <a:gs pos="100000">
                <a:schemeClr val="accent4">
                  <a:lumOff val="92879"/>
                </a:schemeClr>
              </a:gs>
            </a:gsLst>
            <a:lin ang="16200000"/>
          </a:gradFill>
          <a:ln>
            <a:solidFill>
              <a:schemeClr val="accent4"/>
            </a:solidFill>
            <a:bevel/>
          </a:ln>
          <a:effectLst>
            <a:outerShdw blurRad="38100" dist="20000" dir="5400000" rotWithShape="0">
              <a:schemeClr val="accent4">
                <a:alpha val="38000"/>
              </a:scheme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>
              <a:defRPr sz="1600"/>
            </a:pPr>
            <a:r>
              <a:t>2015: </a:t>
            </a:r>
          </a:p>
          <a:p>
            <a:pPr>
              <a:defRPr sz="1600"/>
            </a:pPr>
            <a:r>
              <a:t>Scout-In, Contingent WJ </a:t>
            </a:r>
          </a:p>
          <a:p>
            <a:pPr>
              <a:defRPr sz="1600"/>
            </a:pPr>
            <a:endParaRPr/>
          </a:p>
          <a:p>
            <a:pPr>
              <a:defRPr sz="1600"/>
            </a:pPr>
            <a:r>
              <a:t>2016:</a:t>
            </a:r>
          </a:p>
          <a:p>
            <a:pPr>
              <a:defRPr sz="1600"/>
            </a:pPr>
            <a:r>
              <a:t>Scout-up your Summer</a:t>
            </a:r>
          </a:p>
        </p:txBody>
      </p:sp>
      <p:sp>
        <p:nvSpPr>
          <p:cNvPr id="42" name="Shape 42"/>
          <p:cNvSpPr/>
          <p:nvPr/>
        </p:nvSpPr>
        <p:spPr>
          <a:xfrm>
            <a:off x="4591804" y="3811291"/>
            <a:ext cx="1640682" cy="11001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12" y="0"/>
                </a:moveTo>
                <a:cubicBezTo>
                  <a:pt x="228" y="0"/>
                  <a:pt x="0" y="340"/>
                  <a:pt x="0" y="764"/>
                </a:cubicBezTo>
                <a:lnTo>
                  <a:pt x="0" y="15888"/>
                </a:lnTo>
                <a:cubicBezTo>
                  <a:pt x="0" y="16312"/>
                  <a:pt x="228" y="16652"/>
                  <a:pt x="512" y="16652"/>
                </a:cubicBezTo>
                <a:lnTo>
                  <a:pt x="10690" y="16652"/>
                </a:lnTo>
                <a:lnTo>
                  <a:pt x="13193" y="21600"/>
                </a:lnTo>
                <a:lnTo>
                  <a:pt x="15696" y="16652"/>
                </a:lnTo>
                <a:lnTo>
                  <a:pt x="21088" y="16652"/>
                </a:lnTo>
                <a:cubicBezTo>
                  <a:pt x="21372" y="16652"/>
                  <a:pt x="21600" y="16312"/>
                  <a:pt x="21600" y="15888"/>
                </a:cubicBezTo>
                <a:lnTo>
                  <a:pt x="21600" y="764"/>
                </a:lnTo>
                <a:cubicBezTo>
                  <a:pt x="21600" y="340"/>
                  <a:pt x="21372" y="0"/>
                  <a:pt x="21088" y="0"/>
                </a:cubicBezTo>
                <a:lnTo>
                  <a:pt x="512" y="0"/>
                </a:lnTo>
                <a:close/>
              </a:path>
            </a:pathLst>
          </a:custGeom>
          <a:gradFill>
            <a:gsLst>
              <a:gs pos="0">
                <a:schemeClr val="accent4">
                  <a:lumOff val="72974"/>
                </a:schemeClr>
              </a:gs>
              <a:gs pos="35000">
                <a:srgbClr val="CFCFCF"/>
              </a:gs>
              <a:gs pos="100000">
                <a:schemeClr val="accent4">
                  <a:lumOff val="92879"/>
                </a:schemeClr>
              </a:gs>
            </a:gsLst>
            <a:lin ang="16200000"/>
          </a:gradFill>
          <a:ln>
            <a:solidFill>
              <a:schemeClr val="accent4"/>
            </a:solidFill>
            <a:bevel/>
          </a:ln>
          <a:effectLst>
            <a:outerShdw blurRad="38100" dist="20000" dir="5400000" rotWithShape="0">
              <a:schemeClr val="accent4">
                <a:alpha val="38000"/>
              </a:scheme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>
              <a:defRPr sz="1600"/>
            </a:pPr>
            <a:r>
              <a:t>Investeringen</a:t>
            </a:r>
          </a:p>
          <a:p>
            <a:pPr>
              <a:defRPr sz="1600"/>
            </a:pPr>
            <a:r>
              <a:t>Harderhaven</a:t>
            </a:r>
          </a:p>
          <a:p>
            <a:pPr>
              <a:defRPr sz="1600"/>
            </a:pPr>
            <a:r>
              <a:t>Naaldenveld</a:t>
            </a:r>
          </a:p>
        </p:txBody>
      </p:sp>
      <p:sp>
        <p:nvSpPr>
          <p:cNvPr id="43" name="Shape 43"/>
          <p:cNvSpPr/>
          <p:nvPr/>
        </p:nvSpPr>
        <p:spPr>
          <a:xfrm>
            <a:off x="1726435" y="2906166"/>
            <a:ext cx="1713707" cy="12501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00" y="0"/>
                </a:moveTo>
                <a:cubicBezTo>
                  <a:pt x="358" y="0"/>
                  <a:pt x="0" y="491"/>
                  <a:pt x="0" y="1097"/>
                </a:cubicBezTo>
                <a:lnTo>
                  <a:pt x="0" y="14626"/>
                </a:lnTo>
                <a:cubicBezTo>
                  <a:pt x="0" y="15232"/>
                  <a:pt x="358" y="15723"/>
                  <a:pt x="800" y="15723"/>
                </a:cubicBezTo>
                <a:lnTo>
                  <a:pt x="1511" y="15723"/>
                </a:lnTo>
                <a:lnTo>
                  <a:pt x="3912" y="21600"/>
                </a:lnTo>
                <a:lnTo>
                  <a:pt x="6308" y="15723"/>
                </a:lnTo>
                <a:lnTo>
                  <a:pt x="20800" y="15723"/>
                </a:lnTo>
                <a:cubicBezTo>
                  <a:pt x="21242" y="15723"/>
                  <a:pt x="21600" y="15232"/>
                  <a:pt x="21600" y="14626"/>
                </a:cubicBezTo>
                <a:lnTo>
                  <a:pt x="21600" y="1097"/>
                </a:lnTo>
                <a:cubicBezTo>
                  <a:pt x="21600" y="491"/>
                  <a:pt x="21242" y="0"/>
                  <a:pt x="20800" y="0"/>
                </a:cubicBezTo>
                <a:lnTo>
                  <a:pt x="800" y="0"/>
                </a:lnTo>
                <a:close/>
              </a:path>
            </a:pathLst>
          </a:custGeom>
          <a:gradFill>
            <a:gsLst>
              <a:gs pos="0">
                <a:schemeClr val="accent4">
                  <a:lumOff val="72974"/>
                </a:schemeClr>
              </a:gs>
              <a:gs pos="35000">
                <a:srgbClr val="CFCFCF"/>
              </a:gs>
              <a:gs pos="100000">
                <a:schemeClr val="accent4">
                  <a:lumOff val="92879"/>
                </a:schemeClr>
              </a:gs>
            </a:gsLst>
            <a:lin ang="16200000"/>
          </a:gradFill>
          <a:ln>
            <a:solidFill>
              <a:schemeClr val="accent4"/>
            </a:solidFill>
            <a:bevel/>
          </a:ln>
          <a:effectLst>
            <a:outerShdw blurRad="38100" dist="20000" dir="5400000" rotWithShape="0">
              <a:schemeClr val="accent4">
                <a:alpha val="38000"/>
              </a:scheme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>
              <a:defRPr sz="1600"/>
            </a:pPr>
            <a:r>
              <a:t>Inbedding GO</a:t>
            </a:r>
          </a:p>
          <a:p>
            <a:pPr>
              <a:defRPr sz="1600"/>
            </a:pPr>
            <a:r>
              <a:t>Waterwerk</a:t>
            </a:r>
          </a:p>
          <a:p>
            <a:pPr>
              <a:defRPr sz="1600"/>
            </a:pPr>
            <a:r>
              <a:t>Sociale veiligheid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1" animBg="1" advAuto="0"/>
      <p:bldP spid="42" grpId="2" animBg="1" advAuto="0"/>
      <p:bldP spid="43" grpId="3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46" name="Shape 46"/>
          <p:cNvSpPr>
            <a:spLocks noGrp="1"/>
          </p:cNvSpPr>
          <p:nvPr>
            <p:ph type="body" idx="4294967295"/>
          </p:nvPr>
        </p:nvSpPr>
        <p:spPr>
          <a:xfrm>
            <a:off x="543677" y="1420902"/>
            <a:ext cx="8056646" cy="4419422"/>
          </a:xfrm>
          <a:prstGeom prst="rect">
            <a:avLst/>
          </a:prstGeom>
        </p:spPr>
        <p:txBody>
          <a:bodyPr lIns="50800" tIns="50800" rIns="50800" bIns="50800">
            <a:normAutofit lnSpcReduction="10000"/>
          </a:bodyPr>
          <a:lstStyle/>
          <a:p>
            <a:pPr marL="211154" indent="-211154" defTabSz="370331">
              <a:spcBef>
                <a:spcPts val="2900"/>
              </a:spcBef>
              <a:buChar char="•"/>
              <a:defRPr sz="2106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Managementinformatie</a:t>
            </a:r>
            <a:r>
              <a:rPr dirty="0"/>
              <a:t>, </a:t>
            </a:r>
            <a:r>
              <a:rPr dirty="0" err="1"/>
              <a:t>inbedding</a:t>
            </a:r>
            <a:r>
              <a:rPr dirty="0"/>
              <a:t> ICT</a:t>
            </a:r>
          </a:p>
          <a:p>
            <a:pPr marL="211154" indent="-211154" defTabSz="370331">
              <a:spcBef>
                <a:spcPts val="2900"/>
              </a:spcBef>
              <a:buChar char="•"/>
              <a:defRPr sz="2106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Werving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behoud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lang="nl-NL" dirty="0" smtClean="0"/>
              <a:t>L</a:t>
            </a:r>
            <a:r>
              <a:rPr dirty="0" err="1" smtClean="0"/>
              <a:t>aat</a:t>
            </a:r>
            <a:r>
              <a:rPr dirty="0" smtClean="0"/>
              <a:t> </a:t>
            </a:r>
            <a:r>
              <a:rPr dirty="0"/>
              <a:t>je </a:t>
            </a:r>
            <a:r>
              <a:rPr dirty="0" err="1" smtClean="0"/>
              <a:t>uitdagen</a:t>
            </a:r>
            <a:r>
              <a:rPr lang="nl-NL" dirty="0"/>
              <a:t>!</a:t>
            </a:r>
            <a:r>
              <a:rPr dirty="0" smtClean="0"/>
              <a:t>, </a:t>
            </a:r>
            <a:r>
              <a:rPr dirty="0" err="1"/>
              <a:t>inbedding</a:t>
            </a:r>
            <a:r>
              <a:rPr dirty="0"/>
              <a:t> </a:t>
            </a:r>
            <a:r>
              <a:rPr lang="nl-NL" dirty="0" smtClean="0"/>
              <a:t>c</a:t>
            </a:r>
            <a:r>
              <a:rPr dirty="0" err="1" smtClean="0"/>
              <a:t>ommunicatie</a:t>
            </a:r>
            <a:endParaRPr dirty="0"/>
          </a:p>
          <a:p>
            <a:pPr marL="211154" indent="-211154" defTabSz="370331">
              <a:spcBef>
                <a:spcPts val="2900"/>
              </a:spcBef>
              <a:buChar char="•"/>
              <a:defRPr sz="2106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Kennisnetwerk</a:t>
            </a:r>
            <a:r>
              <a:rPr dirty="0"/>
              <a:t>, </a:t>
            </a:r>
            <a:r>
              <a:rPr dirty="0" err="1"/>
              <a:t>inbedding</a:t>
            </a:r>
            <a:r>
              <a:rPr dirty="0"/>
              <a:t> </a:t>
            </a:r>
            <a:r>
              <a:rPr lang="nl-NL" dirty="0" smtClean="0"/>
              <a:t>v</a:t>
            </a:r>
            <a:r>
              <a:rPr dirty="0" err="1" smtClean="0"/>
              <a:t>rijwilligerscoördinator</a:t>
            </a:r>
            <a:r>
              <a:rPr dirty="0" smtClean="0"/>
              <a:t> </a:t>
            </a:r>
            <a:endParaRPr dirty="0"/>
          </a:p>
          <a:p>
            <a:pPr marL="211154" indent="-211154" defTabSz="370331">
              <a:spcBef>
                <a:spcPts val="2900"/>
              </a:spcBef>
              <a:buChar char="•"/>
              <a:defRPr sz="2106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Ondersteunen</a:t>
            </a:r>
            <a:r>
              <a:rPr dirty="0"/>
              <a:t> </a:t>
            </a:r>
            <a:r>
              <a:rPr dirty="0" err="1"/>
              <a:t>groepen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besturen</a:t>
            </a:r>
            <a:r>
              <a:rPr dirty="0"/>
              <a:t>, </a:t>
            </a:r>
            <a:r>
              <a:rPr dirty="0" err="1"/>
              <a:t>inbedding</a:t>
            </a:r>
            <a:r>
              <a:rPr dirty="0"/>
              <a:t> </a:t>
            </a:r>
            <a:r>
              <a:rPr lang="nl-NL" dirty="0" smtClean="0"/>
              <a:t>c</a:t>
            </a:r>
            <a:r>
              <a:rPr dirty="0" err="1" smtClean="0"/>
              <a:t>oaches</a:t>
            </a:r>
            <a:r>
              <a:rPr dirty="0" smtClean="0"/>
              <a:t> </a:t>
            </a:r>
            <a:r>
              <a:rPr dirty="0"/>
              <a:t>(40 </a:t>
            </a:r>
            <a:r>
              <a:rPr dirty="0" err="1"/>
              <a:t>groepen</a:t>
            </a:r>
            <a:r>
              <a:rPr dirty="0"/>
              <a:t>)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Bestuurscoaching</a:t>
            </a:r>
            <a:endParaRPr dirty="0"/>
          </a:p>
          <a:p>
            <a:pPr marL="211154" indent="-211154" defTabSz="370331">
              <a:spcBef>
                <a:spcPts val="2900"/>
              </a:spcBef>
              <a:buChar char="•"/>
              <a:defRPr sz="2106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Innovatie</a:t>
            </a:r>
            <a:r>
              <a:rPr dirty="0"/>
              <a:t>, </a:t>
            </a:r>
            <a:r>
              <a:rPr dirty="0" err="1"/>
              <a:t>onderdeel</a:t>
            </a:r>
            <a:r>
              <a:rPr dirty="0"/>
              <a:t> </a:t>
            </a:r>
            <a:r>
              <a:rPr lang="nl-NL" dirty="0" smtClean="0"/>
              <a:t>m</a:t>
            </a:r>
            <a:r>
              <a:rPr dirty="0" err="1" smtClean="0"/>
              <a:t>eerjarenbeleid</a:t>
            </a:r>
            <a:endParaRPr dirty="0"/>
          </a:p>
          <a:p>
            <a:pPr marL="0" indent="0" defTabSz="370331">
              <a:spcBef>
                <a:spcPts val="2900"/>
              </a:spcBef>
              <a:buSzTx/>
              <a:buNone/>
              <a:defRPr sz="2106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 smtClean="0"/>
              <a:t>Financi</a:t>
            </a:r>
            <a:r>
              <a:rPr lang="nl-NL" dirty="0" smtClean="0"/>
              <a:t>ë</a:t>
            </a:r>
            <a:r>
              <a:rPr dirty="0" smtClean="0"/>
              <a:t>le </a:t>
            </a:r>
            <a:r>
              <a:rPr dirty="0" err="1"/>
              <a:t>consequenties</a:t>
            </a:r>
            <a:r>
              <a:rPr dirty="0"/>
              <a:t> </a:t>
            </a:r>
            <a:r>
              <a:rPr dirty="0" err="1"/>
              <a:t>inbedding</a:t>
            </a:r>
            <a:r>
              <a:rPr dirty="0"/>
              <a:t>: € 269.000</a:t>
            </a:r>
          </a:p>
        </p:txBody>
      </p:sp>
      <p:sp>
        <p:nvSpPr>
          <p:cNvPr id="47" name="Shape 47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t>Inbedding Groepsontwikkeling 2016</a:t>
            </a:r>
          </a:p>
        </p:txBody>
      </p:sp>
      <p:pic>
        <p:nvPicPr>
          <p:cNvPr id="48" name="30D410C7-E86C-458F-9FBB-9EBFB7BB7B08-L0-001.jpeg"/>
          <p:cNvPicPr>
            <a:picLocks noChangeAspect="1"/>
          </p:cNvPicPr>
          <p:nvPr/>
        </p:nvPicPr>
        <p:blipFill>
          <a:blip r:embed="rId2">
            <a:extLst/>
          </a:blip>
          <a:srcRect l="22101" t="18359" r="22101" b="25843"/>
          <a:stretch>
            <a:fillRect/>
          </a:stretch>
        </p:blipFill>
        <p:spPr>
          <a:xfrm>
            <a:off x="6391473" y="4206355"/>
            <a:ext cx="2262371" cy="1293466"/>
          </a:xfrm>
          <a:prstGeom prst="rect">
            <a:avLst/>
          </a:prstGeom>
          <a:ln w="12700">
            <a:miter lim="400000"/>
          </a:ln>
          <a:effectLst>
            <a:reflection stA="50000" endPos="40000" dir="5400000" sy="-100000" algn="bl" rotWithShape="0"/>
          </a:effectLst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body" idx="4294967295"/>
          </p:nvPr>
        </p:nvSpPr>
        <p:spPr>
          <a:xfrm>
            <a:off x="543677" y="1420902"/>
            <a:ext cx="8056646" cy="4419422"/>
          </a:xfrm>
          <a:prstGeom prst="rect">
            <a:avLst/>
          </a:prstGeom>
        </p:spPr>
        <p:txBody>
          <a:bodyPr lIns="50800" tIns="50800" rIns="50800" bIns="50800" anchor="ctr">
            <a:normAutofit/>
          </a:bodyPr>
          <a:lstStyle/>
          <a:p>
            <a:pPr marL="237222" indent="-237222" defTabSz="416052">
              <a:spcBef>
                <a:spcPts val="3200"/>
              </a:spcBef>
              <a:buChar char="•"/>
              <a:defRPr sz="2366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Coördinator</a:t>
            </a:r>
            <a:r>
              <a:rPr dirty="0"/>
              <a:t> </a:t>
            </a:r>
            <a:r>
              <a:rPr dirty="0" err="1"/>
              <a:t>Waterwerk</a:t>
            </a:r>
            <a:r>
              <a:rPr dirty="0"/>
              <a:t>, </a:t>
            </a:r>
            <a:r>
              <a:rPr dirty="0" err="1"/>
              <a:t>Medewerker</a:t>
            </a:r>
            <a:r>
              <a:rPr dirty="0"/>
              <a:t> </a:t>
            </a:r>
            <a:r>
              <a:rPr dirty="0" err="1"/>
              <a:t>Sociale</a:t>
            </a:r>
            <a:r>
              <a:rPr dirty="0"/>
              <a:t> </a:t>
            </a:r>
            <a:r>
              <a:rPr dirty="0" err="1"/>
              <a:t>veiligheid</a:t>
            </a:r>
            <a:endParaRPr dirty="0"/>
          </a:p>
          <a:p>
            <a:pPr marL="237222" indent="-237222" defTabSz="416052">
              <a:spcBef>
                <a:spcPts val="3200"/>
              </a:spcBef>
              <a:buChar char="•"/>
              <a:defRPr sz="2366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Ziektevervanging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smtClean="0"/>
              <a:t>HRM</a:t>
            </a:r>
            <a:r>
              <a:rPr lang="nl-NL" dirty="0" smtClean="0"/>
              <a:t>-</a:t>
            </a:r>
            <a:r>
              <a:rPr dirty="0" err="1" smtClean="0"/>
              <a:t>mobiliteit</a:t>
            </a:r>
            <a:r>
              <a:rPr dirty="0"/>
              <a:t>, CAO</a:t>
            </a:r>
          </a:p>
          <a:p>
            <a:pPr marL="237222" indent="-237222" defTabSz="416052">
              <a:spcBef>
                <a:spcPts val="3200"/>
              </a:spcBef>
              <a:buChar char="•"/>
              <a:defRPr sz="2366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smtClean="0"/>
              <a:t>ICT</a:t>
            </a:r>
            <a:r>
              <a:rPr lang="nl-NL" dirty="0" smtClean="0"/>
              <a:t>-</a:t>
            </a:r>
            <a:r>
              <a:rPr dirty="0" err="1" smtClean="0"/>
              <a:t>infrastructuur</a:t>
            </a:r>
            <a:r>
              <a:rPr dirty="0" smtClean="0"/>
              <a:t> </a:t>
            </a:r>
            <a:r>
              <a:rPr dirty="0" err="1"/>
              <a:t>investering</a:t>
            </a:r>
            <a:endParaRPr dirty="0"/>
          </a:p>
          <a:p>
            <a:pPr marL="237222" indent="-237222" defTabSz="416052">
              <a:spcBef>
                <a:spcPts val="3200"/>
              </a:spcBef>
              <a:buChar char="•"/>
              <a:defRPr sz="2366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Aansprakelijkheidsverzekering</a:t>
            </a:r>
            <a:r>
              <a:rPr dirty="0"/>
              <a:t> per 2015 90.000 </a:t>
            </a:r>
            <a:r>
              <a:rPr dirty="0" err="1"/>
              <a:t>gestegen</a:t>
            </a:r>
            <a:endParaRPr dirty="0"/>
          </a:p>
          <a:p>
            <a:pPr marL="237222" indent="-237222" defTabSz="416052">
              <a:spcBef>
                <a:spcPts val="3200"/>
              </a:spcBef>
              <a:buChar char="•"/>
              <a:defRPr sz="2366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/>
              <a:t>Contract Scouting Magazine </a:t>
            </a:r>
            <a:r>
              <a:rPr dirty="0" err="1"/>
              <a:t>jaar</a:t>
            </a:r>
            <a:r>
              <a:rPr dirty="0"/>
              <a:t> </a:t>
            </a:r>
            <a:r>
              <a:rPr dirty="0" err="1"/>
              <a:t>verlengd</a:t>
            </a:r>
            <a:endParaRPr dirty="0"/>
          </a:p>
          <a:p>
            <a:pPr marL="237222" indent="-237222" defTabSz="416052">
              <a:spcBef>
                <a:spcPts val="3200"/>
              </a:spcBef>
              <a:buChar char="•"/>
              <a:defRPr sz="2366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Werkbudget</a:t>
            </a:r>
            <a:r>
              <a:rPr dirty="0"/>
              <a:t> #Scouting2025</a:t>
            </a:r>
          </a:p>
        </p:txBody>
      </p:sp>
      <p:sp>
        <p:nvSpPr>
          <p:cNvPr id="52" name="Shape 52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t>Opmerkingen bij begroting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graphicFrame>
        <p:nvGraphicFramePr>
          <p:cNvPr id="55" name="Chart 55"/>
          <p:cNvGraphicFramePr/>
          <p:nvPr/>
        </p:nvGraphicFramePr>
        <p:xfrm>
          <a:off x="417699" y="1484000"/>
          <a:ext cx="8002398" cy="4293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6" name="Shape 56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t>Baten begroting Vereniging Scouting Nederland</a:t>
            </a:r>
          </a:p>
        </p:txBody>
      </p:sp>
      <p:sp>
        <p:nvSpPr>
          <p:cNvPr id="57" name="Shape 57"/>
          <p:cNvSpPr/>
          <p:nvPr/>
        </p:nvSpPr>
        <p:spPr>
          <a:xfrm>
            <a:off x="2529876" y="2719870"/>
            <a:ext cx="1484340" cy="9163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157" y="0"/>
                </a:moveTo>
                <a:cubicBezTo>
                  <a:pt x="4750" y="0"/>
                  <a:pt x="4420" y="624"/>
                  <a:pt x="4420" y="1394"/>
                </a:cubicBezTo>
                <a:lnTo>
                  <a:pt x="4420" y="8419"/>
                </a:lnTo>
                <a:lnTo>
                  <a:pt x="0" y="12601"/>
                </a:lnTo>
                <a:lnTo>
                  <a:pt x="4420" y="16782"/>
                </a:lnTo>
                <a:lnTo>
                  <a:pt x="4420" y="20206"/>
                </a:lnTo>
                <a:cubicBezTo>
                  <a:pt x="4420" y="20976"/>
                  <a:pt x="4750" y="21600"/>
                  <a:pt x="5157" y="21600"/>
                </a:cubicBezTo>
                <a:lnTo>
                  <a:pt x="20863" y="21600"/>
                </a:lnTo>
                <a:cubicBezTo>
                  <a:pt x="21270" y="21600"/>
                  <a:pt x="21600" y="20976"/>
                  <a:pt x="21600" y="20206"/>
                </a:cubicBezTo>
                <a:lnTo>
                  <a:pt x="21600" y="1394"/>
                </a:lnTo>
                <a:cubicBezTo>
                  <a:pt x="21600" y="624"/>
                  <a:pt x="21270" y="0"/>
                  <a:pt x="20863" y="0"/>
                </a:cubicBezTo>
                <a:lnTo>
                  <a:pt x="5157" y="0"/>
                </a:lnTo>
                <a:close/>
              </a:path>
            </a:pathLst>
          </a:custGeom>
          <a:gradFill>
            <a:gsLst>
              <a:gs pos="0">
                <a:schemeClr val="accent4">
                  <a:lumOff val="72974"/>
                </a:schemeClr>
              </a:gs>
              <a:gs pos="35000">
                <a:srgbClr val="CFCFCF"/>
              </a:gs>
              <a:gs pos="100000">
                <a:schemeClr val="accent4">
                  <a:lumOff val="92879"/>
                </a:schemeClr>
              </a:gs>
            </a:gsLst>
            <a:lin ang="16200000"/>
          </a:gradFill>
          <a:ln>
            <a:solidFill>
              <a:schemeClr val="accent4"/>
            </a:solidFill>
            <a:bevel/>
          </a:ln>
          <a:effectLst>
            <a:outerShdw blurRad="38100" dist="20000" dir="5400000" rotWithShape="0">
              <a:schemeClr val="accent4">
                <a:alpha val="38000"/>
              </a:scheme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>
              <a:defRPr sz="1600"/>
            </a:pPr>
            <a:r>
              <a:rPr dirty="0"/>
              <a:t>GO </a:t>
            </a:r>
            <a:r>
              <a:rPr dirty="0" err="1" smtClean="0"/>
              <a:t>terug</a:t>
            </a:r>
            <a:r>
              <a:rPr lang="nl-NL" dirty="0" smtClean="0"/>
              <a:t> </a:t>
            </a:r>
            <a:r>
              <a:rPr dirty="0" err="1" smtClean="0"/>
              <a:t>Indexatie</a:t>
            </a:r>
            <a:endParaRPr dirty="0"/>
          </a:p>
          <a:p>
            <a:r>
              <a:rPr sz="1600" dirty="0" err="1"/>
              <a:t>Ledengroei</a:t>
            </a:r>
            <a:r>
              <a:rPr dirty="0"/>
              <a:t> </a:t>
            </a:r>
          </a:p>
        </p:txBody>
      </p:sp>
      <p:sp>
        <p:nvSpPr>
          <p:cNvPr id="58" name="Shape 58"/>
          <p:cNvSpPr/>
          <p:nvPr/>
        </p:nvSpPr>
        <p:spPr>
          <a:xfrm>
            <a:off x="4132932" y="4201568"/>
            <a:ext cx="1828956" cy="6092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9" y="0"/>
                </a:moveTo>
                <a:cubicBezTo>
                  <a:pt x="329" y="0"/>
                  <a:pt x="0" y="828"/>
                  <a:pt x="0" y="1857"/>
                </a:cubicBezTo>
                <a:lnTo>
                  <a:pt x="0" y="13073"/>
                </a:lnTo>
                <a:cubicBezTo>
                  <a:pt x="0" y="14102"/>
                  <a:pt x="329" y="14944"/>
                  <a:pt x="739" y="14944"/>
                </a:cubicBezTo>
                <a:lnTo>
                  <a:pt x="3738" y="14944"/>
                </a:lnTo>
                <a:lnTo>
                  <a:pt x="5960" y="21600"/>
                </a:lnTo>
                <a:lnTo>
                  <a:pt x="8176" y="14944"/>
                </a:lnTo>
                <a:lnTo>
                  <a:pt x="20856" y="14944"/>
                </a:lnTo>
                <a:cubicBezTo>
                  <a:pt x="21265" y="14944"/>
                  <a:pt x="21600" y="14102"/>
                  <a:pt x="21600" y="13073"/>
                </a:cubicBezTo>
                <a:lnTo>
                  <a:pt x="21600" y="1857"/>
                </a:lnTo>
                <a:cubicBezTo>
                  <a:pt x="21600" y="828"/>
                  <a:pt x="21265" y="0"/>
                  <a:pt x="20856" y="0"/>
                </a:cubicBezTo>
                <a:lnTo>
                  <a:pt x="739" y="0"/>
                </a:lnTo>
                <a:close/>
              </a:path>
            </a:pathLst>
          </a:custGeom>
          <a:gradFill>
            <a:gsLst>
              <a:gs pos="0">
                <a:schemeClr val="accent4">
                  <a:lumOff val="72974"/>
                </a:schemeClr>
              </a:gs>
              <a:gs pos="35000">
                <a:srgbClr val="CFCFCF"/>
              </a:gs>
              <a:gs pos="100000">
                <a:schemeClr val="accent4">
                  <a:lumOff val="92879"/>
                </a:schemeClr>
              </a:gs>
            </a:gsLst>
            <a:lin ang="16200000"/>
          </a:gradFill>
          <a:ln>
            <a:solidFill>
              <a:schemeClr val="accent4"/>
            </a:solidFill>
            <a:bevel/>
          </a:ln>
          <a:effectLst>
            <a:outerShdw blurRad="38100" dist="20000" dir="5400000" rotWithShape="0">
              <a:schemeClr val="accent4">
                <a:alpha val="38000"/>
              </a:scheme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rPr sz="1600" dirty="0" smtClean="0"/>
              <a:t>Postcode</a:t>
            </a:r>
            <a:r>
              <a:rPr lang="nl-NL" sz="1600" dirty="0" smtClean="0"/>
              <a:t> L</a:t>
            </a:r>
            <a:r>
              <a:rPr sz="1600" dirty="0" err="1" smtClean="0"/>
              <a:t>oterij</a:t>
            </a:r>
            <a:r>
              <a:rPr dirty="0" smtClean="0"/>
              <a:t> </a:t>
            </a:r>
            <a:endParaRPr dirty="0"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1" animBg="1" advAuto="0"/>
      <p:bldP spid="58" grpId="2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61" name="Shape 61"/>
          <p:cNvSpPr>
            <a:spLocks noGrp="1"/>
          </p:cNvSpPr>
          <p:nvPr>
            <p:ph type="body" sz="half" idx="4294967295"/>
          </p:nvPr>
        </p:nvSpPr>
        <p:spPr>
          <a:xfrm>
            <a:off x="380900" y="1753831"/>
            <a:ext cx="4534830" cy="3472850"/>
          </a:xfrm>
          <a:prstGeom prst="rect">
            <a:avLst/>
          </a:prstGeom>
        </p:spPr>
        <p:txBody>
          <a:bodyPr lIns="50800" tIns="50800" rIns="50800" bIns="50800" anchor="ctr">
            <a:normAutofit/>
          </a:bodyPr>
          <a:lstStyle/>
          <a:p>
            <a:pPr marL="260684" indent="-260684" defTabSz="457200">
              <a:spcBef>
                <a:spcPts val="32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t>Contributie       € 22,30</a:t>
            </a:r>
          </a:p>
          <a:p>
            <a:pPr marL="260684" indent="-260684" defTabSz="457200">
              <a:spcBef>
                <a:spcPts val="32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t>GO terug            € 5,25</a:t>
            </a:r>
          </a:p>
          <a:p>
            <a:pPr marL="260684" indent="-260684" defTabSz="457200">
              <a:spcBef>
                <a:spcPts val="32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t>Consumentenprijsindex Indexatie 1% = € 0,20</a:t>
            </a:r>
          </a:p>
          <a:p>
            <a:pPr marL="260684" indent="-260684" defTabSz="457200">
              <a:spcBef>
                <a:spcPts val="32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t>Prognose groei 2000 leden</a:t>
            </a:r>
          </a:p>
        </p:txBody>
      </p:sp>
      <p:sp>
        <p:nvSpPr>
          <p:cNvPr id="62" name="Shape 62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t>Contributie 2016</a:t>
            </a:r>
          </a:p>
        </p:txBody>
      </p:sp>
      <p:grpSp>
        <p:nvGrpSpPr>
          <p:cNvPr id="65" name="Group 65"/>
          <p:cNvGrpSpPr/>
          <p:nvPr/>
        </p:nvGrpSpPr>
        <p:grpSpPr>
          <a:xfrm>
            <a:off x="4989525" y="1320403"/>
            <a:ext cx="3344467" cy="4217195"/>
            <a:chOff x="0" y="0"/>
            <a:chExt cx="3344465" cy="4217193"/>
          </a:xfrm>
        </p:grpSpPr>
        <p:pic>
          <p:nvPicPr>
            <p:cNvPr id="64" name="IMG_0102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11439" r="11439"/>
            <a:stretch>
              <a:fillRect/>
            </a:stretch>
          </p:blipFill>
          <p:spPr>
            <a:xfrm>
              <a:off x="44450" y="44450"/>
              <a:ext cx="3255510" cy="4128300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63" name="Afbeelding 62"/>
            <p:cNvPicPr>
              <a:picLocks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3344466" cy="4217194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body" idx="4294967295"/>
          </p:nvPr>
        </p:nvSpPr>
        <p:spPr>
          <a:xfrm>
            <a:off x="543677" y="1420902"/>
            <a:ext cx="8056646" cy="4419422"/>
          </a:xfrm>
          <a:prstGeom prst="rect">
            <a:avLst/>
          </a:prstGeom>
        </p:spPr>
        <p:txBody>
          <a:bodyPr lIns="50800" tIns="50800" rIns="50800" bIns="50800" anchor="ctr">
            <a:normAutofit/>
          </a:bodyPr>
          <a:lstStyle/>
          <a:p>
            <a:pPr marL="260684" indent="-260684" defTabSz="457200">
              <a:spcBef>
                <a:spcPts val="36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Nationale</a:t>
            </a:r>
            <a:r>
              <a:rPr dirty="0"/>
              <a:t> Postcode </a:t>
            </a:r>
            <a:r>
              <a:rPr dirty="0" err="1"/>
              <a:t>Loterij</a:t>
            </a:r>
            <a:r>
              <a:rPr dirty="0"/>
              <a:t>, </a:t>
            </a:r>
            <a:r>
              <a:rPr dirty="0" smtClean="0"/>
              <a:t>€</a:t>
            </a:r>
            <a:r>
              <a:rPr lang="nl-NL" dirty="0" smtClean="0"/>
              <a:t> </a:t>
            </a:r>
            <a:r>
              <a:rPr dirty="0" smtClean="0"/>
              <a:t>200.000 </a:t>
            </a:r>
            <a:endParaRPr dirty="0"/>
          </a:p>
          <a:p>
            <a:pPr marL="260684" indent="-260684" defTabSz="457200">
              <a:spcBef>
                <a:spcPts val="36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/>
              <a:t>Reserve </a:t>
            </a:r>
            <a:r>
              <a:rPr dirty="0" err="1"/>
              <a:t>Groei</a:t>
            </a:r>
            <a:r>
              <a:rPr dirty="0"/>
              <a:t> &amp; </a:t>
            </a:r>
            <a:r>
              <a:rPr dirty="0" err="1"/>
              <a:t>Dienstverlening</a:t>
            </a:r>
            <a:r>
              <a:rPr dirty="0"/>
              <a:t>, </a:t>
            </a:r>
            <a:r>
              <a:rPr dirty="0" smtClean="0"/>
              <a:t>€</a:t>
            </a:r>
            <a:r>
              <a:rPr lang="nl-NL" dirty="0" smtClean="0"/>
              <a:t> </a:t>
            </a:r>
            <a:r>
              <a:rPr dirty="0" smtClean="0"/>
              <a:t>47.000</a:t>
            </a:r>
            <a:endParaRPr dirty="0"/>
          </a:p>
          <a:p>
            <a:pPr marL="260684" indent="-260684" defTabSz="457200">
              <a:spcBef>
                <a:spcPts val="36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Bijdrage</a:t>
            </a:r>
            <a:r>
              <a:rPr dirty="0"/>
              <a:t> Scouting Nederland </a:t>
            </a:r>
            <a:r>
              <a:rPr dirty="0" err="1"/>
              <a:t>Fonds</a:t>
            </a:r>
            <a:r>
              <a:rPr dirty="0"/>
              <a:t>, </a:t>
            </a:r>
            <a:r>
              <a:rPr dirty="0" smtClean="0"/>
              <a:t>€</a:t>
            </a:r>
            <a:r>
              <a:rPr lang="nl-NL" dirty="0" smtClean="0"/>
              <a:t> </a:t>
            </a:r>
            <a:r>
              <a:rPr dirty="0" smtClean="0"/>
              <a:t>70.000</a:t>
            </a:r>
            <a:endParaRPr dirty="0"/>
          </a:p>
          <a:p>
            <a:pPr marL="0" indent="0" defTabSz="457200">
              <a:spcBef>
                <a:spcPts val="3600"/>
              </a:spcBef>
              <a:buSzTx/>
              <a:buNone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rPr u="sng" dirty="0"/>
              <a:t>Disclaimer</a:t>
            </a:r>
            <a:r>
              <a:rPr dirty="0"/>
              <a:t>: </a:t>
            </a:r>
            <a:r>
              <a:rPr dirty="0" err="1"/>
              <a:t>Ontwikkelingen</a:t>
            </a:r>
            <a:r>
              <a:rPr dirty="0"/>
              <a:t>, </a:t>
            </a:r>
            <a:r>
              <a:rPr dirty="0" err="1"/>
              <a:t>keuzes</a:t>
            </a:r>
            <a:r>
              <a:rPr dirty="0"/>
              <a:t> </a:t>
            </a:r>
            <a:r>
              <a:rPr dirty="0" err="1"/>
              <a:t>meerjarenbeleid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ondersteuningsdiscussie</a:t>
            </a:r>
            <a:r>
              <a:rPr dirty="0"/>
              <a:t> </a:t>
            </a:r>
            <a:r>
              <a:rPr dirty="0" err="1"/>
              <a:t>kunnen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2016 </a:t>
            </a:r>
            <a:r>
              <a:rPr dirty="0" err="1"/>
              <a:t>contributiestijging</a:t>
            </a:r>
            <a:r>
              <a:rPr dirty="0"/>
              <a:t> </a:t>
            </a:r>
            <a:r>
              <a:rPr dirty="0" err="1"/>
              <a:t>noodzakelijk</a:t>
            </a:r>
            <a:r>
              <a:rPr dirty="0"/>
              <a:t> </a:t>
            </a:r>
            <a:r>
              <a:rPr dirty="0" err="1"/>
              <a:t>maken</a:t>
            </a:r>
            <a:r>
              <a:rPr dirty="0"/>
              <a:t> </a:t>
            </a:r>
          </a:p>
        </p:txBody>
      </p:sp>
      <p:sp>
        <p:nvSpPr>
          <p:cNvPr id="69" name="Shape 69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t>Financiering kosten overgangsjaar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graphicFrame>
        <p:nvGraphicFramePr>
          <p:cNvPr id="72" name="Chart 72"/>
          <p:cNvGraphicFramePr/>
          <p:nvPr/>
        </p:nvGraphicFramePr>
        <p:xfrm>
          <a:off x="337020" y="1378316"/>
          <a:ext cx="7941371" cy="4721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3" name="Shape 73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t>Sluitende begroting 2016 </a:t>
            </a:r>
          </a:p>
        </p:txBody>
      </p:sp>
      <p:sp>
        <p:nvSpPr>
          <p:cNvPr id="74" name="Shape 74"/>
          <p:cNvSpPr/>
          <p:nvPr/>
        </p:nvSpPr>
        <p:spPr>
          <a:xfrm>
            <a:off x="3273002" y="4242982"/>
            <a:ext cx="3128170" cy="7183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256" y="0"/>
                </a:moveTo>
                <a:cubicBezTo>
                  <a:pt x="3016" y="0"/>
                  <a:pt x="2823" y="843"/>
                  <a:pt x="2823" y="1886"/>
                </a:cubicBezTo>
                <a:lnTo>
                  <a:pt x="2823" y="12316"/>
                </a:lnTo>
                <a:lnTo>
                  <a:pt x="0" y="16385"/>
                </a:lnTo>
                <a:lnTo>
                  <a:pt x="2866" y="20514"/>
                </a:lnTo>
                <a:cubicBezTo>
                  <a:pt x="2936" y="21153"/>
                  <a:pt x="3082" y="21600"/>
                  <a:pt x="3256" y="21600"/>
                </a:cubicBezTo>
                <a:lnTo>
                  <a:pt x="21167" y="21600"/>
                </a:lnTo>
                <a:cubicBezTo>
                  <a:pt x="21406" y="21600"/>
                  <a:pt x="21600" y="20757"/>
                  <a:pt x="21600" y="19714"/>
                </a:cubicBezTo>
                <a:lnTo>
                  <a:pt x="21600" y="1886"/>
                </a:lnTo>
                <a:cubicBezTo>
                  <a:pt x="21600" y="843"/>
                  <a:pt x="21406" y="0"/>
                  <a:pt x="21167" y="0"/>
                </a:cubicBezTo>
                <a:lnTo>
                  <a:pt x="3256" y="0"/>
                </a:lnTo>
                <a:close/>
              </a:path>
            </a:pathLst>
          </a:custGeom>
          <a:gradFill>
            <a:gsLst>
              <a:gs pos="0">
                <a:schemeClr val="accent4">
                  <a:lumOff val="72974"/>
                </a:schemeClr>
              </a:gs>
              <a:gs pos="35000">
                <a:srgbClr val="CFCFCF"/>
              </a:gs>
              <a:gs pos="100000">
                <a:schemeClr val="accent4">
                  <a:lumOff val="92879"/>
                </a:schemeClr>
              </a:gs>
            </a:gsLst>
            <a:lin ang="16200000"/>
          </a:gradFill>
          <a:ln>
            <a:solidFill>
              <a:schemeClr val="accent4"/>
            </a:solidFill>
            <a:bevel/>
          </a:ln>
          <a:effectLst>
            <a:outerShdw blurRad="38100" dist="20000" dir="5400000" rotWithShape="0">
              <a:schemeClr val="accent4">
                <a:alpha val="38000"/>
              </a:scheme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Resultaat na bestemming</a:t>
            </a:r>
          </a:p>
          <a:p>
            <a:r>
              <a:t>Sluitende begroting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1" animBg="1" advAuto="0"/>
    </p:bld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chemeClr val="accent4">
                <a:alpha val="38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chemeClr val="accent4">
              <a:alpha val="38000"/>
            </a:scheme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chemeClr val="accent4">
                <a:alpha val="38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chemeClr val="accent4">
              <a:alpha val="38000"/>
            </a:scheme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291</Words>
  <Application>Microsoft Office PowerPoint</Application>
  <PresentationFormat>Diavoorstelling (4:3)</PresentationFormat>
  <Paragraphs>74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Helvetica Neue</vt:lpstr>
      <vt:lpstr>Impact</vt:lpstr>
      <vt:lpstr>Default</vt:lpstr>
      <vt:lpstr>Financiën en beheer 12 december 2015</vt:lpstr>
      <vt:lpstr>Groei nodig voor duurzame begroting</vt:lpstr>
      <vt:lpstr>Lasten begroting Vereniging Scouting Nederland</vt:lpstr>
      <vt:lpstr>Inbedding Groepsontwikkeling 2016</vt:lpstr>
      <vt:lpstr>Opmerkingen bij begroting</vt:lpstr>
      <vt:lpstr>Baten begroting Vereniging Scouting Nederland</vt:lpstr>
      <vt:lpstr>Contributie 2016</vt:lpstr>
      <vt:lpstr>Financiering kosten overgangsjaar</vt:lpstr>
      <vt:lpstr>Sluitende begroting 2016 </vt:lpstr>
      <vt:lpstr>Scoutinglandgoed BV</vt:lpstr>
      <vt:lpstr>Besluitvorming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Financiën en beheer 12 december 2015</dc:title>
  <dc:creator>Lepelaar, Eric</dc:creator>
  <cp:lastModifiedBy>Garder, Lisette van</cp:lastModifiedBy>
  <cp:revision>2</cp:revision>
  <dcterms:modified xsi:type="dcterms:W3CDTF">2016-02-08T11:37:01Z</dcterms:modified>
</cp:coreProperties>
</file>