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9" r:id="rId3"/>
    <p:sldId id="282" r:id="rId4"/>
    <p:sldId id="287" r:id="rId5"/>
    <p:sldId id="290" r:id="rId6"/>
    <p:sldId id="291" r:id="rId7"/>
    <p:sldId id="288" r:id="rId8"/>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BD35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7" autoAdjust="0"/>
    <p:restoredTop sz="94660"/>
  </p:normalViewPr>
  <p:slideViewPr>
    <p:cSldViewPr snapToGrid="0">
      <p:cViewPr varScale="1">
        <p:scale>
          <a:sx n="65" d="100"/>
          <a:sy n="65" d="100"/>
        </p:scale>
        <p:origin x="-1272" y="-64"/>
      </p:cViewPr>
      <p:guideLst>
        <p:guide orient="horz" pos="482"/>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352F87C8-01D1-4FE0-BF15-05B05E4C8C1C}" type="datetimeFigureOut">
              <a:rPr lang="nl-NL"/>
              <a:pPr>
                <a:defRPr/>
              </a:pPr>
              <a:t>9-6-2018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24A8E04-F446-4591-9159-44191A326F21}" type="slidenum">
              <a:rPr lang="nl-NL"/>
              <a:pPr/>
              <a:t>‹#›</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p:cNvPicPr>
            <a:picLocks noChangeAspect="1" noChangeArrowheads="1"/>
          </p:cNvPicPr>
          <p:nvPr userDrawn="1"/>
        </p:nvPicPr>
        <p:blipFill>
          <a:blip r:embed="rId2" cstate="print"/>
          <a:srcRect/>
          <a:stretch>
            <a:fillRect/>
          </a:stretch>
        </p:blipFill>
        <p:spPr bwMode="auto">
          <a:xfrm>
            <a:off x="0" y="2174875"/>
            <a:ext cx="9147175" cy="1439863"/>
          </a:xfrm>
          <a:prstGeom prst="rect">
            <a:avLst/>
          </a:prstGeom>
          <a:noFill/>
          <a:ln w="9525">
            <a:noFill/>
            <a:miter lim="800000"/>
            <a:headEnd/>
            <a:tailEnd/>
          </a:ln>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smtClean="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smtClean="0"/>
              <a:t>Klik om het opmaakprofiel van de modelondertitel te bewerken</a:t>
            </a:r>
          </a:p>
        </p:txBody>
      </p:sp>
      <p:sp>
        <p:nvSpPr>
          <p:cNvPr id="5" name="Rectangle 4"/>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nl-NL"/>
          </a:p>
        </p:txBody>
      </p:sp>
      <p:sp>
        <p:nvSpPr>
          <p:cNvPr id="6" name="Rectangle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nl-NL"/>
          </a:p>
        </p:txBody>
      </p:sp>
      <p:sp>
        <p:nvSpPr>
          <p:cNvPr id="7" name="Rectangle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884FA4DF-9AC2-4352-9CA5-FD1C8132E251}" type="slidenum">
              <a:rPr lang="nl-NL"/>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89811685-A665-4286-A256-CD5D874CB3DC}" type="slidenum">
              <a:rPr lang="nl-NL"/>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54C4D62C-E1B4-40E9-8553-C597B9869607}" type="slidenum">
              <a:rPr lang="nl-NL"/>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DFA1993F-174A-426D-BA2C-28FDC7E35723}" type="slidenum">
              <a:rPr lang="nl-NL"/>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79AAD64B-A6BD-4C5D-A4F9-4C457DD08047}" type="slidenum">
              <a:rPr lang="nl-NL"/>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6440B803-0501-476F-91D3-BC465EF408B2}" type="slidenum">
              <a:rPr lang="nl-NL"/>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55526E39-62FC-4383-A231-F2D6AF9B562C}" type="slidenum">
              <a:rPr lang="nl-NL"/>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4B7752B0-1185-4AFB-8244-292276D8B5E7}" type="slidenum">
              <a:rPr lang="nl-NL"/>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B086503C-4F56-499A-8B91-B071FF87DD72}" type="slidenum">
              <a:rPr lang="nl-NL"/>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94D33EAA-247B-4065-8975-E7A9EB84C9BB}" type="slidenum">
              <a:rPr lang="nl-NL"/>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507A0EE0-F0E6-4052-9B33-F823D29A86DD}" type="slidenum">
              <a:rPr lang="nl-NL"/>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p:cNvPicPr>
            <a:picLocks noChangeAspect="1" noChangeArrowheads="1"/>
          </p:cNvPicPr>
          <p:nvPr userDrawn="1"/>
        </p:nvPicPr>
        <p:blipFill>
          <a:blip r:embed="rId13" cstate="print"/>
          <a:srcRect/>
          <a:stretch>
            <a:fillRect/>
          </a:stretch>
        </p:blipFill>
        <p:spPr bwMode="auto">
          <a:xfrm>
            <a:off x="0" y="6146800"/>
            <a:ext cx="9147175" cy="720725"/>
          </a:xfrm>
          <a:prstGeom prst="rect">
            <a:avLst/>
          </a:prstGeom>
          <a:noFill/>
          <a:ln w="9525">
            <a:noFill/>
            <a:miter lim="800000"/>
            <a:headEnd/>
            <a:tailEnd/>
          </a:ln>
        </p:spPr>
      </p:pic>
      <p:pic>
        <p:nvPicPr>
          <p:cNvPr id="1027" name="Picture 12" descr="Hout_footer_ppt"/>
          <p:cNvPicPr>
            <a:picLocks noChangeAspect="1" noChangeArrowheads="1"/>
          </p:cNvPicPr>
          <p:nvPr userDrawn="1"/>
        </p:nvPicPr>
        <p:blipFill>
          <a:blip r:embed="rId13" cstate="print"/>
          <a:srcRect/>
          <a:stretch>
            <a:fillRect/>
          </a:stretch>
        </p:blipFill>
        <p:spPr bwMode="auto">
          <a:xfrm>
            <a:off x="-3175" y="393700"/>
            <a:ext cx="9147175" cy="72072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57200" y="28416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altLang="nl-NL" smtClean="0"/>
              <a:t>Klik om het opmaakprofiel te bewerken</a:t>
            </a:r>
          </a:p>
        </p:txBody>
      </p:sp>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E4ACF889-65EC-413E-9AAE-0C4786856041}" type="slidenum">
              <a:rPr lang="nl-NL"/>
              <a:pPr/>
              <a:t>‹#›</a:t>
            </a:fld>
            <a:endParaRPr lang="nl-NL"/>
          </a:p>
        </p:txBody>
      </p:sp>
    </p:spTree>
  </p:cSld>
  <p:clrMap bg1="lt1" tx1="dk1" bg2="lt2" tx2="dk2" accent1="accent1" accent2="accent2" accent3="accent3" accent4="accent4" accent5="accent5" accent6="accent6" hlink="hlink" folHlink="folHlink"/>
  <p:sldLayoutIdLst>
    <p:sldLayoutId id="2147483864"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defRPr/>
            </a:pPr>
            <a:r>
              <a:rPr lang="en-US" altLang="nl-NL" dirty="0" err="1" smtClean="0"/>
              <a:t>Scoutinglandgoed</a:t>
            </a:r>
            <a:r>
              <a:rPr lang="en-US" altLang="nl-NL" dirty="0" smtClean="0"/>
              <a:t> </a:t>
            </a:r>
            <a:r>
              <a:rPr lang="en-US" altLang="nl-NL" dirty="0" err="1" smtClean="0"/>
              <a:t>Zeewolde</a:t>
            </a:r>
            <a:r>
              <a:rPr lang="en-US" altLang="nl-NL" dirty="0" smtClean="0"/>
              <a:t/>
            </a:r>
            <a:br>
              <a:rPr lang="en-US" altLang="nl-NL" dirty="0" smtClean="0"/>
            </a:br>
            <a:r>
              <a:rPr lang="en-US" altLang="nl-NL" sz="1600" i="1" dirty="0" smtClean="0">
                <a:latin typeface="+mn-lt"/>
              </a:rPr>
              <a:t> 9 </a:t>
            </a:r>
            <a:r>
              <a:rPr lang="en-US" altLang="nl-NL" sz="1600" i="1" dirty="0" err="1" smtClean="0">
                <a:latin typeface="+mn-lt"/>
              </a:rPr>
              <a:t>juni</a:t>
            </a:r>
            <a:r>
              <a:rPr lang="en-US" altLang="nl-NL" sz="1600" i="1" dirty="0" smtClean="0">
                <a:latin typeface="+mn-lt"/>
              </a:rPr>
              <a:t> 2018</a:t>
            </a:r>
            <a:endParaRPr lang="nl-NL" altLang="nl-NL" sz="1600" i="1" dirty="0" smtClean="0">
              <a:latin typeface="+mn-lt"/>
            </a:endParaRPr>
          </a:p>
        </p:txBody>
      </p:sp>
      <p:sp>
        <p:nvSpPr>
          <p:cNvPr id="4099" name="Rectangle 3"/>
          <p:cNvSpPr>
            <a:spLocks noGrp="1" noChangeArrowheads="1"/>
          </p:cNvSpPr>
          <p:nvPr>
            <p:ph type="subTitle" idx="1"/>
          </p:nvPr>
        </p:nvSpPr>
        <p:spPr/>
        <p:txBody>
          <a:bodyPr/>
          <a:lstStyle/>
          <a:p>
            <a:pPr eaLnBrk="1" hangingPunct="1">
              <a:lnSpc>
                <a:spcPct val="114000"/>
              </a:lnSpc>
              <a:spcBef>
                <a:spcPct val="0"/>
              </a:spcBef>
            </a:pPr>
            <a:r>
              <a:rPr lang="en-US" altLang="nl-NL" smtClean="0"/>
              <a:t> </a:t>
            </a:r>
            <a:endParaRPr lang="nl-NL" altLang="nl-NL"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Een terugblik...</a:t>
            </a:r>
            <a:endParaRPr lang="nl-NL" dirty="0"/>
          </a:p>
        </p:txBody>
      </p:sp>
      <p:sp>
        <p:nvSpPr>
          <p:cNvPr id="3" name="Content Placeholder 2"/>
          <p:cNvSpPr>
            <a:spLocks noGrp="1"/>
          </p:cNvSpPr>
          <p:nvPr>
            <p:ph idx="1"/>
          </p:nvPr>
        </p:nvSpPr>
        <p:spPr/>
        <p:txBody>
          <a:bodyPr/>
          <a:lstStyle/>
          <a:p>
            <a:pPr>
              <a:buFontTx/>
              <a:buChar char="-"/>
              <a:defRPr/>
            </a:pPr>
            <a:r>
              <a:rPr lang="nl-NL" sz="2400" dirty="0" smtClean="0"/>
              <a:t>9 december: landelijke raad</a:t>
            </a:r>
          </a:p>
          <a:p>
            <a:pPr>
              <a:buFontTx/>
              <a:buChar char="-"/>
              <a:defRPr/>
            </a:pPr>
            <a:r>
              <a:rPr lang="nl-NL" sz="2400" dirty="0" smtClean="0"/>
              <a:t>17 januari: overleg landgoedcommissie</a:t>
            </a:r>
          </a:p>
          <a:p>
            <a:pPr>
              <a:buFontTx/>
              <a:buChar char="-"/>
              <a:defRPr/>
            </a:pPr>
            <a:r>
              <a:rPr lang="nl-NL" sz="2400" dirty="0" smtClean="0"/>
              <a:t>11 maart: overleg met leden LR in Lunteren</a:t>
            </a:r>
          </a:p>
          <a:p>
            <a:pPr>
              <a:buFontTx/>
              <a:buChar char="-"/>
              <a:defRPr/>
            </a:pPr>
            <a:r>
              <a:rPr lang="nl-NL" sz="2400" dirty="0" smtClean="0"/>
              <a:t>26 maart: kwartaalrapportage SLZ</a:t>
            </a:r>
          </a:p>
          <a:p>
            <a:pPr>
              <a:buFontTx/>
              <a:buChar char="-"/>
              <a:defRPr/>
            </a:pPr>
            <a:r>
              <a:rPr lang="nl-NL" sz="2400" dirty="0" smtClean="0"/>
              <a:t>2 mei: overleg landgoedcommissie</a:t>
            </a:r>
          </a:p>
          <a:p>
            <a:pPr>
              <a:buFontTx/>
              <a:buChar char="-"/>
              <a:defRPr/>
            </a:pPr>
            <a:r>
              <a:rPr lang="nl-NL" sz="2400" dirty="0" smtClean="0"/>
              <a:t>notitie ‘</a:t>
            </a:r>
            <a:r>
              <a:rPr lang="nl-NL" sz="2400" u="sng" dirty="0" smtClean="0"/>
              <a:t>Ambities, risico’s en planning van het SLZ</a:t>
            </a:r>
            <a:r>
              <a:rPr lang="nl-NL" sz="2400" dirty="0" smtClean="0"/>
              <a:t>’</a:t>
            </a:r>
          </a:p>
          <a:p>
            <a:pPr>
              <a:buFontTx/>
              <a:buChar char="-"/>
              <a:defRPr/>
            </a:pPr>
            <a:r>
              <a:rPr lang="nl-NL" sz="2400" dirty="0" smtClean="0"/>
              <a:t>1 juni: kwartaalrapportage SLZ (nazending)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jdelijke aanduiding voor inhoud 2"/>
          <p:cNvSpPr>
            <a:spLocks noGrp="1"/>
          </p:cNvSpPr>
          <p:nvPr>
            <p:ph idx="1"/>
          </p:nvPr>
        </p:nvSpPr>
        <p:spPr>
          <a:xfrm>
            <a:off x="385763" y="1327150"/>
            <a:ext cx="8437562" cy="4525963"/>
          </a:xfrm>
        </p:spPr>
        <p:txBody>
          <a:bodyPr/>
          <a:lstStyle/>
          <a:p>
            <a:pPr marL="0" indent="0">
              <a:buFontTx/>
              <a:buNone/>
            </a:pPr>
            <a:endParaRPr lang="nl-NL" altLang="nl-NL" sz="2400" i="1" dirty="0" smtClean="0"/>
          </a:p>
          <a:p>
            <a:pPr marL="0" indent="0">
              <a:buFontTx/>
              <a:buNone/>
            </a:pPr>
            <a:r>
              <a:rPr lang="nl-NL" altLang="nl-NL" sz="2400" i="1" dirty="0" smtClean="0"/>
              <a:t>Scoutinglandgoed </a:t>
            </a:r>
            <a:r>
              <a:rPr lang="nl-NL" altLang="nl-NL" sz="2400" i="1" dirty="0" smtClean="0"/>
              <a:t>Zeewolde: </a:t>
            </a:r>
            <a:r>
              <a:rPr lang="nl-NL" altLang="nl-NL" sz="2400" i="1" dirty="0" smtClean="0"/>
              <a:t>Een </a:t>
            </a:r>
            <a:r>
              <a:rPr lang="nl-NL" altLang="nl-NL" sz="2400" i="1" dirty="0" smtClean="0"/>
              <a:t>plek in de natuur waar het mogelijk is om uitdagende (meerdaagse) activiteiten voor scouts en niet scouts uit binnen en buitenland te kunnen organiseren zowel op het land als het water. </a:t>
            </a:r>
          </a:p>
          <a:p>
            <a:pPr marL="0" indent="0">
              <a:buFontTx/>
              <a:buNone/>
            </a:pPr>
            <a:endParaRPr lang="nl-NL" altLang="nl-NL" sz="2400" i="1" dirty="0" smtClean="0"/>
          </a:p>
          <a:p>
            <a:pPr marL="0" indent="0">
              <a:buFontTx/>
              <a:buNone/>
            </a:pPr>
            <a:r>
              <a:rPr lang="nl-NL" altLang="nl-NL" sz="2400" i="1" dirty="0" smtClean="0"/>
              <a:t>Een </a:t>
            </a:r>
            <a:r>
              <a:rPr lang="nl-NL" altLang="nl-NL" sz="2400" i="1" dirty="0" smtClean="0"/>
              <a:t>duurzaam ingericht terrein waar Scouting zichtbaar is voor de samenleving, dat toegankelijk is voor gasten met en zonder beperking en dat ruimte biedt voor clustering van verschillende landelijke voorzieningen</a:t>
            </a:r>
            <a:r>
              <a:rPr lang="nl-NL" altLang="nl-NL" sz="2400" i="1" dirty="0" smtClean="0"/>
              <a:t>.</a:t>
            </a:r>
            <a:endParaRPr lang="nl-NL" altLang="nl-NL" sz="2400" i="1" dirty="0" smtClean="0"/>
          </a:p>
        </p:txBody>
      </p:sp>
      <p:sp>
        <p:nvSpPr>
          <p:cNvPr id="4" name="Title 3"/>
          <p:cNvSpPr>
            <a:spLocks noGrp="1"/>
          </p:cNvSpPr>
          <p:nvPr>
            <p:ph type="title"/>
          </p:nvPr>
        </p:nvSpPr>
        <p:spPr/>
        <p:txBody>
          <a:bodyPr/>
          <a:lstStyle/>
          <a:p>
            <a:r>
              <a:rPr lang="nl-NL" altLang="nl-NL" dirty="0" smtClean="0"/>
              <a:t>Ambitie voor het Scoutinglandgoed  Zeewolde</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FontTx/>
              <a:buNone/>
              <a:defRPr/>
            </a:pPr>
            <a:r>
              <a:rPr lang="nl-NL" sz="2400" dirty="0" smtClean="0"/>
              <a:t>Onderdelen om de ambitie volledig in te vullen:</a:t>
            </a:r>
          </a:p>
          <a:p>
            <a:pPr>
              <a:buFontTx/>
              <a:buChar char="-"/>
              <a:defRPr/>
            </a:pPr>
            <a:r>
              <a:rPr lang="nl-NL" sz="2400" dirty="0" smtClean="0"/>
              <a:t>Magazijn</a:t>
            </a:r>
            <a:endParaRPr lang="nl-NL" sz="2400" dirty="0" smtClean="0"/>
          </a:p>
          <a:p>
            <a:pPr>
              <a:buFontTx/>
              <a:buChar char="-"/>
              <a:defRPr/>
            </a:pPr>
            <a:r>
              <a:rPr lang="nl-NL" sz="2400" dirty="0" smtClean="0"/>
              <a:t>Avonturenhuis – verblijfsaccommodatie</a:t>
            </a:r>
          </a:p>
          <a:p>
            <a:pPr>
              <a:buFontTx/>
              <a:buChar char="-"/>
              <a:defRPr/>
            </a:pPr>
            <a:r>
              <a:rPr lang="nl-NL" sz="2400" dirty="0" smtClean="0"/>
              <a:t>Avonturenhuis –</a:t>
            </a:r>
            <a:r>
              <a:rPr lang="nl-NL" sz="2400" dirty="0" smtClean="0"/>
              <a:t> </a:t>
            </a:r>
            <a:r>
              <a:rPr lang="nl-NL" sz="2400" dirty="0" smtClean="0"/>
              <a:t>beheergebouw en sanitair</a:t>
            </a:r>
          </a:p>
          <a:p>
            <a:pPr>
              <a:buFontTx/>
              <a:buChar char="-"/>
              <a:defRPr/>
            </a:pPr>
            <a:r>
              <a:rPr lang="nl-NL" sz="2400" dirty="0" smtClean="0"/>
              <a:t>Kampvuurkuil</a:t>
            </a:r>
            <a:endParaRPr lang="nl-NL" sz="2400" dirty="0" smtClean="0"/>
          </a:p>
          <a:p>
            <a:pPr>
              <a:buFontTx/>
              <a:buChar char="-"/>
              <a:defRPr/>
            </a:pPr>
            <a:r>
              <a:rPr lang="nl-NL" sz="2400" dirty="0" smtClean="0"/>
              <a:t>Aanmeermogelijkheden</a:t>
            </a:r>
          </a:p>
          <a:p>
            <a:pPr>
              <a:buFontTx/>
              <a:buChar char="-"/>
              <a:defRPr/>
            </a:pPr>
            <a:r>
              <a:rPr lang="nl-NL" sz="2400" dirty="0" smtClean="0"/>
              <a:t>Buitendijks </a:t>
            </a:r>
            <a:r>
              <a:rPr lang="nl-NL" sz="2400" dirty="0" smtClean="0"/>
              <a:t>gebouw</a:t>
            </a:r>
            <a:endParaRPr lang="nl-NL" sz="2400" dirty="0" smtClean="0"/>
          </a:p>
        </p:txBody>
      </p:sp>
      <p:sp>
        <p:nvSpPr>
          <p:cNvPr id="4" name="Title 3"/>
          <p:cNvSpPr>
            <a:spLocks noGrp="1"/>
          </p:cNvSpPr>
          <p:nvPr>
            <p:ph type="title"/>
          </p:nvPr>
        </p:nvSpPr>
        <p:spPr/>
        <p:txBody>
          <a:bodyPr/>
          <a:lstStyle/>
          <a:p>
            <a:r>
              <a:rPr lang="nl-NL" dirty="0" smtClean="0"/>
              <a:t>Onderdelen voor het realiseren van de ambitie</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Risico’s voor het Scoutinglandgoed Zeewolde</a:t>
            </a:r>
            <a:endParaRPr lang="nl-NL" dirty="0"/>
          </a:p>
        </p:txBody>
      </p:sp>
      <p:sp>
        <p:nvSpPr>
          <p:cNvPr id="3" name="Content Placeholder 2"/>
          <p:cNvSpPr>
            <a:spLocks noGrp="1"/>
          </p:cNvSpPr>
          <p:nvPr>
            <p:ph idx="1"/>
          </p:nvPr>
        </p:nvSpPr>
        <p:spPr/>
        <p:txBody>
          <a:bodyPr/>
          <a:lstStyle/>
          <a:p>
            <a:pPr marL="0" indent="0">
              <a:buFontTx/>
              <a:buNone/>
              <a:defRPr/>
            </a:pPr>
            <a:r>
              <a:rPr lang="nl-NL" sz="2000" u="sng" dirty="0" smtClean="0"/>
              <a:t>Vraag naar kamperen en evenementen:</a:t>
            </a:r>
          </a:p>
          <a:p>
            <a:pPr marL="0" indent="0">
              <a:buFontTx/>
              <a:buNone/>
              <a:defRPr/>
            </a:pPr>
            <a:r>
              <a:rPr lang="nl-NL" sz="2000" dirty="0" smtClean="0"/>
              <a:t>Voldoende kampeerders, voldoende evenementen en kamperen tijdens evenementen</a:t>
            </a:r>
          </a:p>
          <a:p>
            <a:pPr marL="0" indent="0">
              <a:buFontTx/>
              <a:buNone/>
              <a:defRPr/>
            </a:pPr>
            <a:endParaRPr lang="nl-NL" sz="2000" u="sng" dirty="0" smtClean="0"/>
          </a:p>
          <a:p>
            <a:pPr marL="0" indent="0">
              <a:buFontTx/>
              <a:buNone/>
              <a:defRPr/>
            </a:pPr>
            <a:r>
              <a:rPr lang="nl-NL" sz="2000" u="sng" dirty="0" smtClean="0"/>
              <a:t>Aanbod vanuit het scoutinglandgoed</a:t>
            </a:r>
          </a:p>
          <a:p>
            <a:pPr marL="0" indent="0">
              <a:buFontTx/>
              <a:buNone/>
              <a:defRPr/>
            </a:pPr>
            <a:r>
              <a:rPr lang="nl-NL" sz="2000" dirty="0" smtClean="0"/>
              <a:t>Beschikbaarheid vrijwilligers voor beheer, beschikbaarheid vrijwilligers door de week, aanmeermogelijkheden voor wachtschepen</a:t>
            </a:r>
          </a:p>
          <a:p>
            <a:pPr marL="0" indent="0">
              <a:buFontTx/>
              <a:buNone/>
              <a:defRPr/>
            </a:pPr>
            <a:endParaRPr lang="nl-NL" sz="2000" u="sng" dirty="0" smtClean="0"/>
          </a:p>
          <a:p>
            <a:pPr marL="0" indent="0">
              <a:buFontTx/>
              <a:buNone/>
              <a:defRPr/>
            </a:pPr>
            <a:r>
              <a:rPr lang="nl-NL" sz="2000" u="sng" dirty="0" smtClean="0"/>
              <a:t>Randvoorwaarden voor het SLZ</a:t>
            </a:r>
          </a:p>
          <a:p>
            <a:pPr marL="0" indent="0">
              <a:buFontTx/>
              <a:buNone/>
              <a:defRPr/>
            </a:pPr>
            <a:r>
              <a:rPr lang="nl-NL" sz="2000" dirty="0" smtClean="0"/>
              <a:t>Afname terreinkwaliteit en natuurwaarde, mogelijkheden voor gebruik binnen afspraken en aantrekken financiering voor investeringen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Planning voor het Scoutinglandgoed Zeewolde</a:t>
            </a:r>
            <a:endParaRPr lang="nl-NL" dirty="0"/>
          </a:p>
        </p:txBody>
      </p:sp>
      <p:sp>
        <p:nvSpPr>
          <p:cNvPr id="3" name="Content Placeholder 2"/>
          <p:cNvSpPr>
            <a:spLocks noGrp="1"/>
          </p:cNvSpPr>
          <p:nvPr>
            <p:ph idx="1"/>
          </p:nvPr>
        </p:nvSpPr>
        <p:spPr/>
        <p:txBody>
          <a:bodyPr/>
          <a:lstStyle/>
          <a:p>
            <a:pPr>
              <a:buFontTx/>
              <a:buChar char="-"/>
              <a:defRPr/>
            </a:pPr>
            <a:r>
              <a:rPr lang="nl-NL" sz="2400" dirty="0" smtClean="0"/>
              <a:t>Magazijn</a:t>
            </a:r>
            <a:endParaRPr lang="nl-NL" sz="2400" dirty="0" smtClean="0"/>
          </a:p>
          <a:p>
            <a:pPr>
              <a:buFontTx/>
              <a:buChar char="-"/>
              <a:defRPr/>
            </a:pPr>
            <a:r>
              <a:rPr lang="nl-NL" sz="2400" dirty="0" smtClean="0"/>
              <a:t>Avonturenhuis – verblijfsaccommodatie</a:t>
            </a:r>
          </a:p>
          <a:p>
            <a:pPr>
              <a:buFontTx/>
              <a:buChar char="-"/>
              <a:defRPr/>
            </a:pPr>
            <a:r>
              <a:rPr lang="nl-NL" sz="2400" dirty="0" smtClean="0"/>
              <a:t>Avonturenhuis – beheergebouw en sanitair</a:t>
            </a:r>
          </a:p>
          <a:p>
            <a:pPr>
              <a:buNone/>
              <a:defRPr/>
            </a:pPr>
            <a:endParaRPr lang="nl-NL" sz="2400" dirty="0" smtClean="0"/>
          </a:p>
          <a:p>
            <a:pPr>
              <a:buFontTx/>
              <a:buChar char="-"/>
              <a:defRPr/>
            </a:pPr>
            <a:r>
              <a:rPr lang="nl-NL" sz="2400" dirty="0" smtClean="0"/>
              <a:t>Kampvuurkuil</a:t>
            </a:r>
            <a:endParaRPr lang="nl-NL" sz="2400" dirty="0" smtClean="0"/>
          </a:p>
          <a:p>
            <a:pPr>
              <a:buFontTx/>
              <a:buChar char="-"/>
              <a:defRPr/>
            </a:pPr>
            <a:r>
              <a:rPr lang="nl-NL" sz="2400" dirty="0" smtClean="0"/>
              <a:t>Aanmeermogelijkheden</a:t>
            </a:r>
            <a:endParaRPr lang="nl-NL" sz="2400" dirty="0" smtClean="0"/>
          </a:p>
          <a:p>
            <a:pPr>
              <a:buFontTx/>
              <a:buChar char="-"/>
              <a:defRPr/>
            </a:pPr>
            <a:endParaRPr lang="nl-NL" sz="2400" dirty="0" smtClean="0"/>
          </a:p>
          <a:p>
            <a:pPr>
              <a:buFontTx/>
              <a:buChar char="-"/>
              <a:defRPr/>
            </a:pPr>
            <a:r>
              <a:rPr lang="nl-NL" sz="2400" dirty="0" smtClean="0"/>
              <a:t>Buitendijks gebouw</a:t>
            </a:r>
            <a:endParaRPr lang="nl-NL"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altLang="nl-NL" dirty="0" smtClean="0"/>
              <a:t>Ambities, risico’s </a:t>
            </a:r>
            <a:r>
              <a:rPr lang="nl-NL" altLang="nl-NL" dirty="0" smtClean="0"/>
              <a:t>en planning Scoutinglandgoed  Zeewolde</a:t>
            </a:r>
          </a:p>
        </p:txBody>
      </p:sp>
      <p:sp>
        <p:nvSpPr>
          <p:cNvPr id="3" name="Tijdelijke aanduiding voor inhoud 2"/>
          <p:cNvSpPr>
            <a:spLocks noGrp="1"/>
          </p:cNvSpPr>
          <p:nvPr>
            <p:ph idx="1"/>
          </p:nvPr>
        </p:nvSpPr>
        <p:spPr/>
        <p:txBody>
          <a:bodyPr/>
          <a:lstStyle/>
          <a:p>
            <a:pPr marL="0" indent="0">
              <a:buFontTx/>
              <a:buNone/>
              <a:defRPr/>
            </a:pPr>
            <a:r>
              <a:rPr lang="nl-NL" altLang="nl-NL" sz="2000" dirty="0"/>
              <a:t>Ter besluitvorming:</a:t>
            </a:r>
          </a:p>
          <a:p>
            <a:pPr marL="457200" indent="-457200">
              <a:buFont typeface="+mj-lt"/>
              <a:buAutoNum type="arabicPeriod"/>
              <a:defRPr/>
            </a:pPr>
            <a:r>
              <a:rPr lang="nl-NL" sz="2000" dirty="0" smtClean="0"/>
              <a:t>De </a:t>
            </a:r>
            <a:r>
              <a:rPr lang="nl-NL" sz="2000" dirty="0"/>
              <a:t>ambitie van het Scoutinglandgoed, inclusief de te realiseren deelprojecten </a:t>
            </a:r>
            <a:r>
              <a:rPr lang="nl-NL" sz="2000" dirty="0" smtClean="0"/>
              <a:t>herbevestigen</a:t>
            </a:r>
            <a:r>
              <a:rPr lang="nl-NL" sz="2000" dirty="0"/>
              <a:t>.</a:t>
            </a:r>
          </a:p>
          <a:p>
            <a:pPr marL="457200" indent="-457200">
              <a:buFont typeface="+mj-lt"/>
              <a:buAutoNum type="arabicPeriod"/>
              <a:defRPr/>
            </a:pPr>
            <a:r>
              <a:rPr lang="nl-NL" sz="2000" dirty="0" smtClean="0"/>
              <a:t>Kennisnemen </a:t>
            </a:r>
            <a:r>
              <a:rPr lang="nl-NL" sz="2000" dirty="0"/>
              <a:t>van de risico paragraaf </a:t>
            </a:r>
            <a:r>
              <a:rPr lang="nl-NL" sz="2000" dirty="0" smtClean="0"/>
              <a:t>en </a:t>
            </a:r>
            <a:r>
              <a:rPr lang="nl-NL" sz="2000" dirty="0"/>
              <a:t>de voorgestelde maatregelen.</a:t>
            </a:r>
          </a:p>
          <a:p>
            <a:pPr marL="457200" indent="-457200">
              <a:buFont typeface="+mj-lt"/>
              <a:buAutoNum type="arabicPeriod"/>
              <a:defRPr/>
            </a:pPr>
            <a:r>
              <a:rPr lang="nl-NL" sz="2000" dirty="0" smtClean="0"/>
              <a:t>Instemmen </a:t>
            </a:r>
            <a:r>
              <a:rPr lang="nl-NL" sz="2000" dirty="0"/>
              <a:t>met het verder uitvoeren van de voorbereidende werkzaamheden voor het Avonturenhuis </a:t>
            </a:r>
            <a:r>
              <a:rPr lang="nl-NL" sz="2000" dirty="0" smtClean="0"/>
              <a:t>en definitieve </a:t>
            </a:r>
            <a:r>
              <a:rPr lang="nl-NL" sz="2000" dirty="0"/>
              <a:t>besluitvorming </a:t>
            </a:r>
            <a:r>
              <a:rPr lang="nl-NL" sz="2000" dirty="0" smtClean="0"/>
              <a:t>in december. </a:t>
            </a:r>
          </a:p>
          <a:p>
            <a:pPr marL="457200" indent="-457200">
              <a:buFont typeface="+mj-lt"/>
              <a:buAutoNum type="arabicPeriod"/>
              <a:defRPr/>
            </a:pPr>
            <a:r>
              <a:rPr lang="nl-NL" sz="2000" dirty="0" smtClean="0"/>
              <a:t>In </a:t>
            </a:r>
            <a:r>
              <a:rPr lang="nl-NL" sz="2000" dirty="0"/>
              <a:t>te stemmen met het verder uitvoeren van voorbereidende werkzaamheden voor het magazijn </a:t>
            </a:r>
            <a:r>
              <a:rPr lang="nl-NL" sz="2000" dirty="0" smtClean="0"/>
              <a:t>en definitieve </a:t>
            </a:r>
            <a:r>
              <a:rPr lang="nl-NL" sz="2000" dirty="0"/>
              <a:t>besluitvorming </a:t>
            </a:r>
            <a:r>
              <a:rPr lang="nl-NL" sz="2000" dirty="0" smtClean="0"/>
              <a:t>in december</a:t>
            </a:r>
            <a:endParaRPr lang="nl-NL" dirty="0"/>
          </a:p>
        </p:txBody>
      </p:sp>
    </p:spTree>
  </p:cSld>
  <p:clrMapOvr>
    <a:masterClrMapping/>
  </p:clrMapOvr>
</p:sld>
</file>

<file path=ppt/theme/theme1.xml><?xml version="1.0" encoding="utf-8"?>
<a:theme xmlns:a="http://schemas.openxmlformats.org/drawingml/2006/main" name="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PPT_Blad2</Template>
  <TotalTime>997</TotalTime>
  <Words>302</Words>
  <Application>Microsoft Office PowerPoint</Application>
  <PresentationFormat>On-screen Show (4:3)</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Impact</vt:lpstr>
      <vt:lpstr>Calibri</vt:lpstr>
      <vt:lpstr>PPT_Blad2</vt:lpstr>
      <vt:lpstr>Scoutinglandgoed Zeewolde  9 juni 2018</vt:lpstr>
      <vt:lpstr>Een terugblik...</vt:lpstr>
      <vt:lpstr>Ambitie voor het Scoutinglandgoed  Zeewolde</vt:lpstr>
      <vt:lpstr>Onderdelen voor het realiseren van de ambitie</vt:lpstr>
      <vt:lpstr>Risico’s voor het Scoutinglandgoed Zeewolde</vt:lpstr>
      <vt:lpstr>Planning voor het Scoutinglandgoed Zeewolde</vt:lpstr>
      <vt:lpstr>Ambities, risico’s en planning Scoutinglandgoed  Zeewolde</vt:lpstr>
    </vt:vector>
  </TitlesOfParts>
  <Company>Scouting Nederland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Scouting Nederland</dc:creator>
  <cp:lastModifiedBy>Philip Komen</cp:lastModifiedBy>
  <cp:revision>85</cp:revision>
  <dcterms:created xsi:type="dcterms:W3CDTF">2010-10-11T10:06:31Z</dcterms:created>
  <dcterms:modified xsi:type="dcterms:W3CDTF">2018-06-09T05:29:58Z</dcterms:modified>
</cp:coreProperties>
</file>