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461" autoAdjust="0"/>
  </p:normalViewPr>
  <p:slideViewPr>
    <p:cSldViewPr snapToGrid="0">
      <p:cViewPr varScale="1">
        <p:scale>
          <a:sx n="60" d="100"/>
          <a:sy n="60" d="100"/>
        </p:scale>
        <p:origin x="1430" y="48"/>
      </p:cViewPr>
      <p:guideLst>
        <p:guide orient="horz" pos="4201"/>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7E118-A56D-4FF8-BDE7-B20EC8029398}" type="datetimeFigureOut">
              <a:rPr lang="nl-NL" smtClean="0"/>
              <a:t>8-6-2018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AFBEC-B4E5-4CBD-A293-58CE0E59F6D5}" type="slidenum">
              <a:rPr lang="nl-NL" smtClean="0"/>
              <a:t>‹nr.›</a:t>
            </a:fld>
            <a:endParaRPr lang="nl-NL"/>
          </a:p>
        </p:txBody>
      </p:sp>
    </p:spTree>
    <p:extLst>
      <p:ext uri="{BB962C8B-B14F-4D97-AF65-F5344CB8AC3E}">
        <p14:creationId xmlns:p14="http://schemas.microsoft.com/office/powerpoint/2010/main" val="288901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smtClean="0"/>
              <a:t>Laatste half jaar ontwerpfase</a:t>
            </a:r>
          </a:p>
          <a:p>
            <a:pPr marL="628650" lvl="1" indent="-171450">
              <a:buFont typeface="Arial" panose="020B0604020202020204" pitchFamily="34" charset="0"/>
              <a:buChar char="•"/>
            </a:pPr>
            <a:r>
              <a:rPr lang="nl-NL" dirty="0" smtClean="0"/>
              <a:t>Participatief proces</a:t>
            </a:r>
          </a:p>
          <a:p>
            <a:pPr marL="628650" lvl="1" indent="-171450">
              <a:buFont typeface="Arial" panose="020B0604020202020204" pitchFamily="34" charset="0"/>
              <a:buChar char="•"/>
            </a:pPr>
            <a:r>
              <a:rPr lang="nl-NL" dirty="0" smtClean="0"/>
              <a:t>Ontwerpen worden hier gepresenteerd</a:t>
            </a:r>
          </a:p>
          <a:p>
            <a:pPr marL="628650" lvl="1" indent="-171450">
              <a:buFont typeface="Arial" panose="020B0604020202020204" pitchFamily="34" charset="0"/>
              <a:buChar char="•"/>
            </a:pPr>
            <a:r>
              <a:rPr lang="nl-NL" dirty="0" smtClean="0"/>
              <a:t>Lustrumtekens</a:t>
            </a:r>
            <a:r>
              <a:rPr lang="nl-NL" baseline="0" dirty="0" smtClean="0"/>
              <a:t> en ereteken volgen later</a:t>
            </a:r>
          </a:p>
          <a:p>
            <a:pPr marL="628650" lvl="1" indent="-171450">
              <a:buFont typeface="Arial" panose="020B0604020202020204" pitchFamily="34" charset="0"/>
              <a:buChar char="•"/>
            </a:pPr>
            <a:r>
              <a:rPr lang="nl-NL" baseline="0" dirty="0" smtClean="0"/>
              <a:t>Bijbehorende certificaten volgen later</a:t>
            </a:r>
          </a:p>
          <a:p>
            <a:pPr marL="628650" lvl="1" indent="-171450">
              <a:buFont typeface="Arial" panose="020B0604020202020204" pitchFamily="34" charset="0"/>
              <a:buChar char="•"/>
            </a:pPr>
            <a:r>
              <a:rPr lang="nl-NL" baseline="0" dirty="0" smtClean="0"/>
              <a:t>Bijbehorende badges volgen later</a:t>
            </a:r>
            <a:endParaRPr lang="nl-NL" dirty="0" smtClean="0"/>
          </a:p>
          <a:p>
            <a:pPr marL="171450" indent="-171450">
              <a:buFont typeface="Arial" panose="020B0604020202020204" pitchFamily="34" charset="0"/>
              <a:buChar char="•"/>
            </a:pPr>
            <a:r>
              <a:rPr lang="nl-NL" dirty="0" smtClean="0"/>
              <a:t>Nu naar productiefase</a:t>
            </a:r>
          </a:p>
          <a:p>
            <a:pPr marL="171450" indent="-171450">
              <a:buFont typeface="Arial" panose="020B0604020202020204" pitchFamily="34" charset="0"/>
              <a:buChar char="•"/>
            </a:pPr>
            <a:r>
              <a:rPr lang="nl-NL" dirty="0" smtClean="0"/>
              <a:t>Kosten van de nieuwe tekens</a:t>
            </a:r>
          </a:p>
          <a:p>
            <a:pPr marL="628650" lvl="1" indent="-171450">
              <a:buFont typeface="Arial" panose="020B0604020202020204" pitchFamily="34" charset="0"/>
              <a:buChar char="•"/>
            </a:pPr>
            <a:r>
              <a:rPr lang="nl-NL" dirty="0" smtClean="0"/>
              <a:t>Lager dan de</a:t>
            </a:r>
            <a:r>
              <a:rPr lang="nl-NL" baseline="0" dirty="0" smtClean="0"/>
              <a:t> laagste verkoopprijs van de huidige tekens, dus max. 39 euro.</a:t>
            </a:r>
          </a:p>
          <a:p>
            <a:pPr marL="171450" indent="-171450">
              <a:buFont typeface="Arial" panose="020B0604020202020204" pitchFamily="34" charset="0"/>
              <a:buChar char="•"/>
            </a:pPr>
            <a:r>
              <a:rPr lang="nl-NL" dirty="0" smtClean="0"/>
              <a:t>Start </a:t>
            </a:r>
            <a:r>
              <a:rPr lang="nl-NL" dirty="0" smtClean="0"/>
              <a:t>uitgifte nieuwe tekens</a:t>
            </a:r>
          </a:p>
          <a:p>
            <a:pPr marL="628650" lvl="1" indent="-171450">
              <a:buFont typeface="Arial" panose="020B0604020202020204" pitchFamily="34" charset="0"/>
              <a:buChar char="•"/>
            </a:pPr>
            <a:r>
              <a:rPr lang="nl-NL" dirty="0" smtClean="0"/>
              <a:t>Daar zijn nog een aantal stappen voor nodig</a:t>
            </a:r>
          </a:p>
          <a:p>
            <a:pPr marL="1085850" lvl="2" indent="-171450">
              <a:buFont typeface="Arial" panose="020B0604020202020204" pitchFamily="34" charset="0"/>
              <a:buChar char="•"/>
            </a:pPr>
            <a:r>
              <a:rPr lang="nl-NL" dirty="0" smtClean="0"/>
              <a:t>Vullen</a:t>
            </a:r>
            <a:r>
              <a:rPr lang="nl-NL" baseline="0" dirty="0" smtClean="0"/>
              <a:t> van de regionale teams</a:t>
            </a:r>
          </a:p>
          <a:p>
            <a:pPr marL="1085850" lvl="2" indent="-171450">
              <a:buFont typeface="Arial" panose="020B0604020202020204" pitchFamily="34" charset="0"/>
              <a:buChar char="•"/>
            </a:pPr>
            <a:r>
              <a:rPr lang="nl-NL" baseline="0" dirty="0" smtClean="0"/>
              <a:t>Training</a:t>
            </a:r>
          </a:p>
          <a:p>
            <a:pPr marL="1085850" lvl="2" indent="-171450">
              <a:buFont typeface="Arial" panose="020B0604020202020204" pitchFamily="34" charset="0"/>
              <a:buChar char="•"/>
            </a:pPr>
            <a:r>
              <a:rPr lang="nl-NL" baseline="0" dirty="0" smtClean="0"/>
              <a:t>Aanvraagformulieren-module</a:t>
            </a:r>
            <a:endParaRPr lang="nl-NL" dirty="0" smtClean="0"/>
          </a:p>
          <a:p>
            <a:pPr marL="628650" lvl="1" indent="-171450">
              <a:buFont typeface="Arial" panose="020B0604020202020204" pitchFamily="34" charset="0"/>
              <a:buChar char="•"/>
            </a:pPr>
            <a:r>
              <a:rPr lang="nl-NL" dirty="0" smtClean="0"/>
              <a:t>Streven startdatum 1 januari 2019</a:t>
            </a:r>
          </a:p>
          <a:p>
            <a:endParaRPr lang="nl-NL" dirty="0"/>
          </a:p>
        </p:txBody>
      </p:sp>
      <p:sp>
        <p:nvSpPr>
          <p:cNvPr id="4" name="Tijdelijke aanduiding voor dianummer 3"/>
          <p:cNvSpPr>
            <a:spLocks noGrp="1"/>
          </p:cNvSpPr>
          <p:nvPr>
            <p:ph type="sldNum" sz="quarter" idx="10"/>
          </p:nvPr>
        </p:nvSpPr>
        <p:spPr/>
        <p:txBody>
          <a:bodyPr/>
          <a:lstStyle/>
          <a:p>
            <a:fld id="{B50AFBEC-B4E5-4CBD-A293-58CE0E59F6D5}" type="slidenum">
              <a:rPr lang="nl-NL" smtClean="0"/>
              <a:t>2</a:t>
            </a:fld>
            <a:endParaRPr lang="nl-NL"/>
          </a:p>
        </p:txBody>
      </p:sp>
    </p:spTree>
    <p:extLst>
      <p:ext uri="{BB962C8B-B14F-4D97-AF65-F5344CB8AC3E}">
        <p14:creationId xmlns:p14="http://schemas.microsoft.com/office/powerpoint/2010/main" val="373317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Ook in de keuze van de diverse linten zit geschiedenis</a:t>
            </a:r>
            <a:r>
              <a:rPr lang="nl-NL" baseline="0" dirty="0" smtClean="0"/>
              <a:t> verwerkt. We gaan ervoor zorgen dat al deze informatie beschikbaar komt als we de nieuwe waarderingstekens introduceren.</a:t>
            </a:r>
            <a:endParaRPr lang="nl-NL" dirty="0"/>
          </a:p>
        </p:txBody>
      </p:sp>
      <p:sp>
        <p:nvSpPr>
          <p:cNvPr id="4" name="Tijdelijke aanduiding voor dianummer 3"/>
          <p:cNvSpPr>
            <a:spLocks noGrp="1"/>
          </p:cNvSpPr>
          <p:nvPr>
            <p:ph type="sldNum" sz="quarter" idx="10"/>
          </p:nvPr>
        </p:nvSpPr>
        <p:spPr/>
        <p:txBody>
          <a:bodyPr/>
          <a:lstStyle/>
          <a:p>
            <a:fld id="{B50AFBEC-B4E5-4CBD-A293-58CE0E59F6D5}" type="slidenum">
              <a:rPr lang="nl-NL" smtClean="0"/>
              <a:t>4</a:t>
            </a:fld>
            <a:endParaRPr lang="nl-NL"/>
          </a:p>
        </p:txBody>
      </p:sp>
    </p:spTree>
    <p:extLst>
      <p:ext uri="{BB962C8B-B14F-4D97-AF65-F5344CB8AC3E}">
        <p14:creationId xmlns:p14="http://schemas.microsoft.com/office/powerpoint/2010/main" val="65882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Vriendschapsteken: Das met een vriendschapsknoop die de waarde van de vriendschap symboliseert</a:t>
            </a:r>
          </a:p>
          <a:p>
            <a:r>
              <a:rPr lang="nl-NL" dirty="0" smtClean="0"/>
              <a:t>Maatschappelijke inzet: Twee linkerhanden die elkaar steunen en samen een verschil maken in onze maatschappij. </a:t>
            </a:r>
          </a:p>
          <a:p>
            <a:r>
              <a:rPr lang="nl-NL" dirty="0" smtClean="0"/>
              <a:t>Bijzondere verdienste: Voor iemand, scouts of niet-scout die met zijn of haar inzet een vlam heeft laten ontbranden en warmte geeft en een bijzondere prestatie heeft neergezet. Dit idee is uit de enquête ontstaan.</a:t>
            </a:r>
          </a:p>
          <a:p>
            <a:r>
              <a:rPr lang="nl-NL" dirty="0" smtClean="0"/>
              <a:t>Teken van moed: Voor iemand, jeugdlid of vrijwilliger,</a:t>
            </a:r>
            <a:r>
              <a:rPr lang="nl-NL" baseline="0" dirty="0" smtClean="0"/>
              <a:t> die binnen of buiten Scouting laat zien dat als het nodig is, diegene echte sterkte kan laten zien. Moedig durft te zijn wanneer het nodig is. Het beeld van een kruis is internationaal veel gebruikt.</a:t>
            </a:r>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B50AFBEC-B4E5-4CBD-A293-58CE0E59F6D5}" type="slidenum">
              <a:rPr lang="nl-NL" smtClean="0"/>
              <a:t>5</a:t>
            </a:fld>
            <a:endParaRPr lang="nl-NL"/>
          </a:p>
        </p:txBody>
      </p:sp>
    </p:spTree>
    <p:extLst>
      <p:ext uri="{BB962C8B-B14F-4D97-AF65-F5344CB8AC3E}">
        <p14:creationId xmlns:p14="http://schemas.microsoft.com/office/powerpoint/2010/main" val="2561268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243668"/>
            <a:ext cx="12203113" cy="2073276"/>
          </a:xfrm>
          <a:prstGeom prst="rect">
            <a:avLst/>
          </a:prstGeom>
        </p:spPr>
      </p:pic>
      <p:sp>
        <p:nvSpPr>
          <p:cNvPr id="2" name="Titel 1"/>
          <p:cNvSpPr>
            <a:spLocks noGrp="1"/>
          </p:cNvSpPr>
          <p:nvPr>
            <p:ph type="ctrTitle"/>
          </p:nvPr>
        </p:nvSpPr>
        <p:spPr>
          <a:xfrm>
            <a:off x="1524000" y="2530477"/>
            <a:ext cx="9144000" cy="749829"/>
          </a:xfrm>
        </p:spPr>
        <p:txBody>
          <a:bodyPr anchor="b">
            <a:normAutofit/>
          </a:bodyPr>
          <a:lstStyle>
            <a:lvl1pPr algn="l">
              <a:defRPr sz="4000">
                <a:latin typeface="Impact" panose="020B0806030902050204" pitchFamily="34"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1524000" y="3280306"/>
            <a:ext cx="9144000" cy="741361"/>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6FA084DF-3D93-4688-84FB-12C754A53BB2}" type="datetimeFigureOut">
              <a:rPr lang="nl-NL" smtClean="0"/>
              <a:t>8-6-2018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3" cstate="print">
            <a:extLst>
              <a:ext uri="{28A0092B-C50C-407E-A947-70E740481C1C}">
                <a14:useLocalDpi xmlns:a14="http://schemas.microsoft.com/office/drawing/2010/main" val="0"/>
              </a:ext>
            </a:extLst>
          </a:blip>
          <a:stretch>
            <a:fillRect/>
          </a:stretch>
        </p:blipFill>
        <p:spPr>
          <a:xfrm>
            <a:off x="9643533" y="2530477"/>
            <a:ext cx="1626859" cy="1527334"/>
          </a:xfrm>
          <a:prstGeom prst="rect">
            <a:avLst/>
          </a:prstGeom>
        </p:spPr>
      </p:pic>
    </p:spTree>
    <p:extLst>
      <p:ext uri="{BB962C8B-B14F-4D97-AF65-F5344CB8AC3E}">
        <p14:creationId xmlns:p14="http://schemas.microsoft.com/office/powerpoint/2010/main" val="9059461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FA084DF-3D93-4688-84FB-12C754A53BB2}" type="datetimeFigureOut">
              <a:rPr lang="nl-NL" smtClean="0"/>
              <a:t>8-6-2018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7"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7156768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FA084DF-3D93-4688-84FB-12C754A53BB2}" type="datetimeFigureOut">
              <a:rPr lang="nl-NL" smtClean="0"/>
              <a:t>8-6-2018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7"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3209191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5124"/>
            <a:ext cx="12192010" cy="639489"/>
          </a:xfrm>
          <a:prstGeom prst="rect">
            <a:avLst/>
          </a:prstGeom>
        </p:spPr>
      </p:pic>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FA084DF-3D93-4688-84FB-12C754A53BB2}" type="datetimeFigureOut">
              <a:rPr lang="nl-NL" smtClean="0"/>
              <a:t>8-6-2018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3"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30718268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FA084DF-3D93-4688-84FB-12C754A53BB2}" type="datetimeFigureOut">
              <a:rPr lang="nl-NL" smtClean="0"/>
              <a:t>8-6-2018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64720-9D41-41ED-BA0B-EC04DD3983EB}" type="slidenum">
              <a:rPr lang="nl-NL" smtClean="0"/>
              <a:t>‹nr.›</a:t>
            </a:fld>
            <a:endParaRPr lang="nl-NL"/>
          </a:p>
        </p:txBody>
      </p:sp>
      <p:pic>
        <p:nvPicPr>
          <p:cNvPr id="7"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31245805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FA084DF-3D93-4688-84FB-12C754A53BB2}" type="datetimeFigureOut">
              <a:rPr lang="nl-NL" smtClean="0"/>
              <a:t>8-6-2018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0883397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FA084DF-3D93-4688-84FB-12C754A53BB2}" type="datetimeFigureOut">
              <a:rPr lang="nl-NL" smtClean="0"/>
              <a:t>8-6-2018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1064720-9D41-41ED-BA0B-EC04DD3983EB}" type="slidenum">
              <a:rPr lang="nl-NL" smtClean="0"/>
              <a:t>‹nr.›</a:t>
            </a:fld>
            <a:endParaRPr lang="nl-NL"/>
          </a:p>
        </p:txBody>
      </p:sp>
      <p:pic>
        <p:nvPicPr>
          <p:cNvPr id="10"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10885675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FA084DF-3D93-4688-84FB-12C754A53BB2}" type="datetimeFigureOut">
              <a:rPr lang="nl-NL" smtClean="0"/>
              <a:t>8-6-2018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1064720-9D41-41ED-BA0B-EC04DD3983EB}" type="slidenum">
              <a:rPr lang="nl-NL" smtClean="0"/>
              <a:t>‹nr.›</a:t>
            </a:fld>
            <a:endParaRPr lang="nl-NL"/>
          </a:p>
        </p:txBody>
      </p:sp>
      <p:pic>
        <p:nvPicPr>
          <p:cNvPr id="6"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0637473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FA084DF-3D93-4688-84FB-12C754A53BB2}" type="datetimeFigureOut">
              <a:rPr lang="nl-NL" smtClean="0"/>
              <a:t>8-6-2018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1064720-9D41-41ED-BA0B-EC04DD3983EB}" type="slidenum">
              <a:rPr lang="nl-NL" smtClean="0"/>
              <a:t>‹nr.›</a:t>
            </a:fld>
            <a:endParaRPr lang="nl-NL"/>
          </a:p>
        </p:txBody>
      </p:sp>
      <p:pic>
        <p:nvPicPr>
          <p:cNvPr id="5"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957507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FA084DF-3D93-4688-84FB-12C754A53BB2}" type="datetimeFigureOut">
              <a:rPr lang="nl-NL" smtClean="0"/>
              <a:t>8-6-2018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20866311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FA084DF-3D93-4688-84FB-12C754A53BB2}" type="datetimeFigureOut">
              <a:rPr lang="nl-NL" smtClean="0"/>
              <a:t>8-6-2018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064720-9D41-41ED-BA0B-EC04DD3983EB}" type="slidenum">
              <a:rPr lang="nl-NL" smtClean="0"/>
              <a:t>‹nr.›</a:t>
            </a:fld>
            <a:endParaRPr lang="nl-NL"/>
          </a:p>
        </p:txBody>
      </p:sp>
      <p:pic>
        <p:nvPicPr>
          <p:cNvPr id="8"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57642"/>
            <a:ext cx="707090" cy="663833"/>
          </a:xfrm>
          <a:prstGeom prst="rect">
            <a:avLst/>
          </a:prstGeom>
        </p:spPr>
      </p:pic>
    </p:spTree>
    <p:extLst>
      <p:ext uri="{BB962C8B-B14F-4D97-AF65-F5344CB8AC3E}">
        <p14:creationId xmlns:p14="http://schemas.microsoft.com/office/powerpoint/2010/main" val="36921156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639489"/>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838200" y="1326092"/>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084DF-3D93-4688-84FB-12C754A53BB2}" type="datetimeFigureOut">
              <a:rPr lang="nl-NL" smtClean="0"/>
              <a:t>8-6-2018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11514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64720-9D41-41ED-BA0B-EC04DD3983EB}" type="slidenum">
              <a:rPr lang="nl-NL" smtClean="0"/>
              <a:t>‹nr.›</a:t>
            </a:fld>
            <a:endParaRPr lang="nl-NL"/>
          </a:p>
        </p:txBody>
      </p:sp>
    </p:spTree>
    <p:extLst>
      <p:ext uri="{BB962C8B-B14F-4D97-AF65-F5344CB8AC3E}">
        <p14:creationId xmlns:p14="http://schemas.microsoft.com/office/powerpoint/2010/main" val="1321050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Waarderingstekens</a:t>
            </a:r>
            <a:endParaRPr lang="nl-NL" dirty="0"/>
          </a:p>
        </p:txBody>
      </p:sp>
      <p:sp>
        <p:nvSpPr>
          <p:cNvPr id="3" name="Ondertitel 2"/>
          <p:cNvSpPr>
            <a:spLocks noGrp="1"/>
          </p:cNvSpPr>
          <p:nvPr>
            <p:ph type="subTitle" idx="1"/>
          </p:nvPr>
        </p:nvSpPr>
        <p:spPr/>
        <p:txBody>
          <a:bodyPr/>
          <a:lstStyle/>
          <a:p>
            <a:r>
              <a:rPr lang="nl-NL" dirty="0" smtClean="0"/>
              <a:t>Ontwerpen en proces</a:t>
            </a:r>
            <a:endParaRPr lang="nl-NL" dirty="0"/>
          </a:p>
        </p:txBody>
      </p:sp>
    </p:spTree>
    <p:extLst>
      <p:ext uri="{BB962C8B-B14F-4D97-AF65-F5344CB8AC3E}">
        <p14:creationId xmlns:p14="http://schemas.microsoft.com/office/powerpoint/2010/main" val="1277820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Proces tot nu toe</a:t>
            </a:r>
            <a:endParaRPr lang="nl-NL" dirty="0"/>
          </a:p>
        </p:txBody>
      </p:sp>
      <p:sp>
        <p:nvSpPr>
          <p:cNvPr id="3" name="Tijdelijke aanduiding voor inhoud 2"/>
          <p:cNvSpPr>
            <a:spLocks noGrp="1"/>
          </p:cNvSpPr>
          <p:nvPr>
            <p:ph idx="1"/>
          </p:nvPr>
        </p:nvSpPr>
        <p:spPr/>
        <p:txBody>
          <a:bodyPr/>
          <a:lstStyle/>
          <a:p>
            <a:r>
              <a:rPr lang="nl-NL" dirty="0" smtClean="0"/>
              <a:t>Ontwerpfase</a:t>
            </a:r>
          </a:p>
          <a:p>
            <a:r>
              <a:rPr lang="nl-NL" dirty="0" smtClean="0"/>
              <a:t>Productiefase</a:t>
            </a:r>
          </a:p>
          <a:p>
            <a:r>
              <a:rPr lang="nl-NL" dirty="0" smtClean="0"/>
              <a:t>Kosten nieuwe tekens</a:t>
            </a:r>
          </a:p>
          <a:p>
            <a:r>
              <a:rPr lang="nl-NL" dirty="0" smtClean="0"/>
              <a:t>Start uitgifte nieuwe tekens</a:t>
            </a:r>
          </a:p>
          <a:p>
            <a:pPr lvl="1"/>
            <a:endParaRPr lang="nl-NL" dirty="0" smtClean="0"/>
          </a:p>
          <a:p>
            <a:endParaRPr lang="nl-NL" dirty="0"/>
          </a:p>
        </p:txBody>
      </p:sp>
    </p:spTree>
    <p:extLst>
      <p:ext uri="{BB962C8B-B14F-4D97-AF65-F5344CB8AC3E}">
        <p14:creationId xmlns:p14="http://schemas.microsoft.com/office/powerpoint/2010/main" val="246106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Ontwerpfase uitgangspunten</a:t>
            </a:r>
            <a:endParaRPr lang="nl-NL" dirty="0"/>
          </a:p>
        </p:txBody>
      </p:sp>
      <p:sp>
        <p:nvSpPr>
          <p:cNvPr id="3" name="Tijdelijke aanduiding voor inhoud 2"/>
          <p:cNvSpPr>
            <a:spLocks noGrp="1"/>
          </p:cNvSpPr>
          <p:nvPr>
            <p:ph idx="1"/>
          </p:nvPr>
        </p:nvSpPr>
        <p:spPr/>
        <p:txBody>
          <a:bodyPr/>
          <a:lstStyle/>
          <a:p>
            <a:r>
              <a:rPr lang="nl-NL" dirty="0" smtClean="0"/>
              <a:t>Aansluiten bij de internationale standaard</a:t>
            </a:r>
          </a:p>
          <a:p>
            <a:r>
              <a:rPr lang="nl-NL" dirty="0" smtClean="0"/>
              <a:t>Participatief</a:t>
            </a:r>
          </a:p>
          <a:p>
            <a:pPr lvl="1"/>
            <a:r>
              <a:rPr lang="nl-NL" dirty="0" smtClean="0"/>
              <a:t>Enquête over de dieren, gebaseerd op de Nederlandse </a:t>
            </a:r>
            <a:r>
              <a:rPr lang="nl-NL" dirty="0" err="1" smtClean="0"/>
              <a:t>wildlife</a:t>
            </a:r>
            <a:endParaRPr lang="nl-NL" dirty="0"/>
          </a:p>
          <a:p>
            <a:pPr lvl="1"/>
            <a:r>
              <a:rPr lang="nl-NL" dirty="0" smtClean="0"/>
              <a:t>Suggesties voor de overige tekens</a:t>
            </a:r>
          </a:p>
          <a:p>
            <a:pPr lvl="1"/>
            <a:r>
              <a:rPr lang="nl-NL" dirty="0" smtClean="0"/>
              <a:t>Consultatie tijdens </a:t>
            </a:r>
            <a:r>
              <a:rPr lang="nl-NL" dirty="0" err="1" smtClean="0"/>
              <a:t>regiovoorzittersoverleg</a:t>
            </a:r>
            <a:endParaRPr lang="nl-NL" dirty="0" smtClean="0"/>
          </a:p>
          <a:p>
            <a:r>
              <a:rPr lang="nl-NL" dirty="0" smtClean="0"/>
              <a:t>Bijdragen aan Trots en zichtbaarheid</a:t>
            </a:r>
            <a:endParaRPr lang="nl-NL" dirty="0"/>
          </a:p>
        </p:txBody>
      </p:sp>
    </p:spTree>
    <p:extLst>
      <p:ext uri="{BB962C8B-B14F-4D97-AF65-F5344CB8AC3E}">
        <p14:creationId xmlns:p14="http://schemas.microsoft.com/office/powerpoint/2010/main" val="252122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3"/>
          <a:srcRect l="21300" t="27155" r="70100" b="23778"/>
          <a:stretch/>
        </p:blipFill>
        <p:spPr>
          <a:xfrm>
            <a:off x="5794247" y="3491601"/>
            <a:ext cx="2117583" cy="3397982"/>
          </a:xfrm>
          <a:prstGeom prst="rect">
            <a:avLst/>
          </a:prstGeom>
        </p:spPr>
      </p:pic>
      <p:pic>
        <p:nvPicPr>
          <p:cNvPr id="8" name="Afbeelding 7"/>
          <p:cNvPicPr>
            <a:picLocks noChangeAspect="1"/>
          </p:cNvPicPr>
          <p:nvPr/>
        </p:nvPicPr>
        <p:blipFill rotWithShape="1">
          <a:blip r:embed="rId4"/>
          <a:srcRect l="21000" t="27155" r="70100" b="23423"/>
          <a:stretch/>
        </p:blipFill>
        <p:spPr>
          <a:xfrm>
            <a:off x="7784592" y="3491362"/>
            <a:ext cx="2191452" cy="3422605"/>
          </a:xfrm>
          <a:prstGeom prst="rect">
            <a:avLst/>
          </a:prstGeom>
        </p:spPr>
      </p:pic>
      <p:sp>
        <p:nvSpPr>
          <p:cNvPr id="2" name="Titel 1"/>
          <p:cNvSpPr>
            <a:spLocks noGrp="1"/>
          </p:cNvSpPr>
          <p:nvPr>
            <p:ph type="title"/>
          </p:nvPr>
        </p:nvSpPr>
        <p:spPr/>
        <p:txBody>
          <a:bodyPr/>
          <a:lstStyle/>
          <a:p>
            <a:r>
              <a:rPr lang="nl-NL" dirty="0" smtClean="0"/>
              <a:t>Waarderingstekens</a:t>
            </a:r>
            <a:endParaRPr lang="nl-NL" dirty="0"/>
          </a:p>
        </p:txBody>
      </p:sp>
      <p:sp>
        <p:nvSpPr>
          <p:cNvPr id="3" name="Tijdelijke aanduiding voor inhoud 2"/>
          <p:cNvSpPr>
            <a:spLocks noGrp="1"/>
          </p:cNvSpPr>
          <p:nvPr>
            <p:ph idx="1"/>
          </p:nvPr>
        </p:nvSpPr>
        <p:spPr>
          <a:xfrm>
            <a:off x="838200" y="1211792"/>
            <a:ext cx="10515600" cy="4351338"/>
          </a:xfrm>
        </p:spPr>
        <p:txBody>
          <a:bodyPr/>
          <a:lstStyle/>
          <a:p>
            <a:r>
              <a:rPr lang="nl-NL" dirty="0" smtClean="0"/>
              <a:t>Gebaseerd op het Nederlandse </a:t>
            </a:r>
            <a:r>
              <a:rPr lang="nl-NL" dirty="0" err="1" smtClean="0"/>
              <a:t>wildlife</a:t>
            </a:r>
            <a:r>
              <a:rPr lang="nl-NL" dirty="0" smtClean="0"/>
              <a:t>, zoals internationaal ook veel gedaan wordt</a:t>
            </a:r>
          </a:p>
          <a:p>
            <a:r>
              <a:rPr lang="nl-NL" dirty="0" smtClean="0"/>
              <a:t>Aangesloten bij het hoogste teken van WOSM: </a:t>
            </a:r>
            <a:r>
              <a:rPr lang="nl-NL" dirty="0" err="1" smtClean="0"/>
              <a:t>Bronze</a:t>
            </a:r>
            <a:r>
              <a:rPr lang="nl-NL" dirty="0" smtClean="0"/>
              <a:t> wolf </a:t>
            </a:r>
          </a:p>
          <a:p>
            <a:r>
              <a:rPr lang="nl-NL" dirty="0" smtClean="0"/>
              <a:t>Oehoe gebaseerd op een oud ontwerp van de kabouters. </a:t>
            </a:r>
          </a:p>
          <a:p>
            <a:r>
              <a:rPr lang="nl-NL" dirty="0"/>
              <a:t>G</a:t>
            </a:r>
            <a:r>
              <a:rPr lang="nl-NL" dirty="0" smtClean="0"/>
              <a:t>ouden Vos, Gouden Oehoe, Gouden Edelhert en Zilveren wolf</a:t>
            </a:r>
          </a:p>
          <a:p>
            <a:endParaRPr lang="nl-NL" dirty="0"/>
          </a:p>
          <a:p>
            <a:pPr marL="0" indent="0">
              <a:buNone/>
            </a:pPr>
            <a:endParaRPr lang="nl-NL" dirty="0"/>
          </a:p>
        </p:txBody>
      </p:sp>
      <p:pic>
        <p:nvPicPr>
          <p:cNvPr id="5" name="Afbeelding 4"/>
          <p:cNvPicPr>
            <a:picLocks noChangeAspect="1"/>
          </p:cNvPicPr>
          <p:nvPr/>
        </p:nvPicPr>
        <p:blipFill rotWithShape="1">
          <a:blip r:embed="rId5"/>
          <a:srcRect l="18800" t="30000" r="76100" b="28044"/>
          <a:stretch/>
        </p:blipFill>
        <p:spPr>
          <a:xfrm>
            <a:off x="2189988" y="3910432"/>
            <a:ext cx="1255776" cy="2905521"/>
          </a:xfrm>
          <a:prstGeom prst="rect">
            <a:avLst/>
          </a:prstGeom>
        </p:spPr>
      </p:pic>
      <p:pic>
        <p:nvPicPr>
          <p:cNvPr id="6" name="Afbeelding 5"/>
          <p:cNvPicPr>
            <a:picLocks noChangeAspect="1"/>
          </p:cNvPicPr>
          <p:nvPr/>
        </p:nvPicPr>
        <p:blipFill rotWithShape="1">
          <a:blip r:embed="rId6"/>
          <a:srcRect l="22700" t="30355" r="72000" b="26978"/>
          <a:stretch/>
        </p:blipFill>
        <p:spPr>
          <a:xfrm>
            <a:off x="4209227" y="3934816"/>
            <a:ext cx="1305022" cy="2954767"/>
          </a:xfrm>
          <a:prstGeom prst="rect">
            <a:avLst/>
          </a:prstGeom>
        </p:spPr>
      </p:pic>
    </p:spTree>
    <p:extLst>
      <p:ext uri="{BB962C8B-B14F-4D97-AF65-F5344CB8AC3E}">
        <p14:creationId xmlns:p14="http://schemas.microsoft.com/office/powerpoint/2010/main" val="217747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Overige tekens</a:t>
            </a:r>
            <a:endParaRPr lang="nl-NL" dirty="0"/>
          </a:p>
        </p:txBody>
      </p:sp>
      <p:sp>
        <p:nvSpPr>
          <p:cNvPr id="3" name="Tijdelijke aanduiding voor inhoud 2"/>
          <p:cNvSpPr>
            <a:spLocks noGrp="1"/>
          </p:cNvSpPr>
          <p:nvPr>
            <p:ph idx="1"/>
          </p:nvPr>
        </p:nvSpPr>
        <p:spPr/>
        <p:txBody>
          <a:bodyPr/>
          <a:lstStyle/>
          <a:p>
            <a:r>
              <a:rPr lang="nl-NL" dirty="0" smtClean="0"/>
              <a:t>Vriendschapsteken: De waarde van de vriendschap</a:t>
            </a:r>
          </a:p>
          <a:p>
            <a:r>
              <a:rPr lang="nl-NL" dirty="0" smtClean="0"/>
              <a:t>Maatschappelijke inzet: Twee linkerhanden die elkaar steunen</a:t>
            </a:r>
          </a:p>
          <a:p>
            <a:r>
              <a:rPr lang="nl-NL" dirty="0" smtClean="0"/>
              <a:t>Bijzondere verdienste: Iemand die een vlam laat ontbranden</a:t>
            </a:r>
          </a:p>
          <a:p>
            <a:r>
              <a:rPr lang="nl-NL" dirty="0" smtClean="0"/>
              <a:t>Teken van moed: Als het nodig is krachtig als een sjorring zijn</a:t>
            </a:r>
          </a:p>
          <a:p>
            <a:endParaRPr lang="nl-NL" dirty="0"/>
          </a:p>
        </p:txBody>
      </p:sp>
      <p:pic>
        <p:nvPicPr>
          <p:cNvPr id="4" name="Afbeelding 3"/>
          <p:cNvPicPr>
            <a:picLocks noChangeAspect="1"/>
          </p:cNvPicPr>
          <p:nvPr/>
        </p:nvPicPr>
        <p:blipFill rotWithShape="1">
          <a:blip r:embed="rId3"/>
          <a:srcRect l="22700" t="29289" r="72000" b="27689"/>
          <a:stretch/>
        </p:blipFill>
        <p:spPr>
          <a:xfrm>
            <a:off x="2912364" y="3440330"/>
            <a:ext cx="1341120" cy="3061802"/>
          </a:xfrm>
          <a:prstGeom prst="rect">
            <a:avLst/>
          </a:prstGeom>
        </p:spPr>
      </p:pic>
      <p:pic>
        <p:nvPicPr>
          <p:cNvPr id="5" name="Afbeelding 4"/>
          <p:cNvPicPr>
            <a:picLocks noChangeAspect="1"/>
          </p:cNvPicPr>
          <p:nvPr/>
        </p:nvPicPr>
        <p:blipFill rotWithShape="1">
          <a:blip r:embed="rId4"/>
          <a:srcRect l="22700" t="30712" r="72000" b="28044"/>
          <a:stretch/>
        </p:blipFill>
        <p:spPr>
          <a:xfrm>
            <a:off x="4528565" y="3530274"/>
            <a:ext cx="1341120" cy="2935282"/>
          </a:xfrm>
          <a:prstGeom prst="rect">
            <a:avLst/>
          </a:prstGeom>
        </p:spPr>
      </p:pic>
      <p:pic>
        <p:nvPicPr>
          <p:cNvPr id="6" name="Afbeelding 5"/>
          <p:cNvPicPr>
            <a:picLocks noChangeAspect="1"/>
          </p:cNvPicPr>
          <p:nvPr/>
        </p:nvPicPr>
        <p:blipFill rotWithShape="1">
          <a:blip r:embed="rId5"/>
          <a:srcRect l="22900" t="30000" r="72200" b="27333"/>
          <a:stretch/>
        </p:blipFill>
        <p:spPr>
          <a:xfrm>
            <a:off x="6205726" y="3480127"/>
            <a:ext cx="1239903" cy="3036497"/>
          </a:xfrm>
          <a:prstGeom prst="rect">
            <a:avLst/>
          </a:prstGeom>
        </p:spPr>
      </p:pic>
      <p:pic>
        <p:nvPicPr>
          <p:cNvPr id="7" name="Afbeelding 6"/>
          <p:cNvPicPr>
            <a:picLocks noChangeAspect="1"/>
          </p:cNvPicPr>
          <p:nvPr/>
        </p:nvPicPr>
        <p:blipFill rotWithShape="1">
          <a:blip r:embed="rId6"/>
          <a:srcRect l="22800" t="30001" r="71900" b="26977"/>
          <a:stretch/>
        </p:blipFill>
        <p:spPr>
          <a:xfrm>
            <a:off x="7891398" y="3479206"/>
            <a:ext cx="1341120" cy="3061802"/>
          </a:xfrm>
          <a:prstGeom prst="rect">
            <a:avLst/>
          </a:prstGeom>
        </p:spPr>
      </p:pic>
    </p:spTree>
    <p:extLst>
      <p:ext uri="{BB962C8B-B14F-4D97-AF65-F5344CB8AC3E}">
        <p14:creationId xmlns:p14="http://schemas.microsoft.com/office/powerpoint/2010/main" val="2586784037"/>
      </p:ext>
    </p:extLst>
  </p:cSld>
  <p:clrMapOvr>
    <a:masterClrMapping/>
  </p:clrMapOvr>
</p:sld>
</file>

<file path=ppt/theme/theme1.xml><?xml version="1.0" encoding="utf-8"?>
<a:theme xmlns:a="http://schemas.openxmlformats.org/drawingml/2006/main" name="Scouting Nederland">
  <a:themeElements>
    <a:clrScheme name="Scouting Nederland">
      <a:dk1>
        <a:sysClr val="windowText" lastClr="000000"/>
      </a:dk1>
      <a:lt1>
        <a:sysClr val="window" lastClr="FFFFFF"/>
      </a:lt1>
      <a:dk2>
        <a:srgbClr val="1A368D"/>
      </a:dk2>
      <a:lt2>
        <a:srgbClr val="FFFFFF"/>
      </a:lt2>
      <a:accent1>
        <a:srgbClr val="FF0000"/>
      </a:accent1>
      <a:accent2>
        <a:srgbClr val="1A368D"/>
      </a:accent2>
      <a:accent3>
        <a:srgbClr val="FFFF00"/>
      </a:accent3>
      <a:accent4>
        <a:srgbClr val="31A529"/>
      </a:accent4>
      <a:accent5>
        <a:srgbClr val="FFBF24"/>
      </a:accent5>
      <a:accent6>
        <a:srgbClr val="8C5A86"/>
      </a:accent6>
      <a:hlink>
        <a:srgbClr val="1A368D"/>
      </a:hlink>
      <a:folHlink>
        <a:srgbClr val="8C5A86"/>
      </a:folHlink>
    </a:clrScheme>
    <a:fontScheme name="Scouting Nederland">
      <a:majorFont>
        <a:latin typeface="Impact"/>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water" id="{2EB2C2BF-4AC0-481E-8820-09BDEF46A733}" vid="{F18B3E98-8874-46CD-A9C7-0607F182F3D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blad</Template>
  <TotalTime>140</TotalTime>
  <Words>352</Words>
  <Application>Microsoft Office PowerPoint</Application>
  <PresentationFormat>Breedbeeld</PresentationFormat>
  <Paragraphs>47</Paragraphs>
  <Slides>5</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Calibri</vt:lpstr>
      <vt:lpstr>Impact</vt:lpstr>
      <vt:lpstr>Scouting Nederland</vt:lpstr>
      <vt:lpstr>Waarderingstekens</vt:lpstr>
      <vt:lpstr>Proces tot nu toe</vt:lpstr>
      <vt:lpstr>Ontwerpfase uitgangspunten</vt:lpstr>
      <vt:lpstr>Waarderingstekens</vt:lpstr>
      <vt:lpstr>Overige tekens</vt:lpstr>
    </vt:vector>
  </TitlesOfParts>
  <Company>Scouting Nederland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Snelders, Yvonne</dc:creator>
  <cp:lastModifiedBy>Snelders, Yvonne</cp:lastModifiedBy>
  <cp:revision>12</cp:revision>
  <dcterms:created xsi:type="dcterms:W3CDTF">2018-06-07T11:00:39Z</dcterms:created>
  <dcterms:modified xsi:type="dcterms:W3CDTF">2018-06-08T08:42:55Z</dcterms:modified>
</cp:coreProperties>
</file>