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8"/>
  </p:notesMasterIdLst>
  <p:handoutMasterIdLst>
    <p:handoutMasterId r:id="rId19"/>
  </p:handoutMasterIdLst>
  <p:sldIdLst>
    <p:sldId id="294" r:id="rId2"/>
    <p:sldId id="295" r:id="rId3"/>
    <p:sldId id="297" r:id="rId4"/>
    <p:sldId id="298" r:id="rId5"/>
    <p:sldId id="302" r:id="rId6"/>
    <p:sldId id="303" r:id="rId7"/>
    <p:sldId id="310" r:id="rId8"/>
    <p:sldId id="304" r:id="rId9"/>
    <p:sldId id="305" r:id="rId10"/>
    <p:sldId id="306" r:id="rId11"/>
    <p:sldId id="307" r:id="rId12"/>
    <p:sldId id="308" r:id="rId13"/>
    <p:sldId id="309" r:id="rId14"/>
    <p:sldId id="299" r:id="rId15"/>
    <p:sldId id="300" r:id="rId16"/>
    <p:sldId id="301" r:id="rId17"/>
  </p:sldIdLst>
  <p:sldSz cx="9144000" cy="6858000" type="screen4x3"/>
  <p:notesSz cx="6888163" cy="10018713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32" autoAdjust="0"/>
    <p:restoredTop sz="94690"/>
  </p:normalViewPr>
  <p:slideViewPr>
    <p:cSldViewPr snapToGrid="0" showGuides="1">
      <p:cViewPr varScale="1">
        <p:scale>
          <a:sx n="66" d="100"/>
          <a:sy n="66" d="100"/>
        </p:scale>
        <p:origin x="106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="" xmlns:a16="http://schemas.microsoft.com/office/drawing/2014/main" id="{7A68478E-6F2D-2848-80A4-7C9FE9D4762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5621" cy="50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01" tIns="46251" rIns="92501" bIns="4625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4755" name="Rectangle 3">
            <a:extLst>
              <a:ext uri="{FF2B5EF4-FFF2-40B4-BE49-F238E27FC236}">
                <a16:creationId xmlns="" xmlns:a16="http://schemas.microsoft.com/office/drawing/2014/main" id="{D37DC899-53F1-034C-8EDF-B39A68ED970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934" y="0"/>
            <a:ext cx="2985621" cy="50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01" tIns="46251" rIns="92501" bIns="4625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4756" name="Rectangle 4">
            <a:extLst>
              <a:ext uri="{FF2B5EF4-FFF2-40B4-BE49-F238E27FC236}">
                <a16:creationId xmlns="" xmlns:a16="http://schemas.microsoft.com/office/drawing/2014/main" id="{03012E6A-AE22-684F-B00F-65BBD0633FC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5615"/>
            <a:ext cx="2985621" cy="50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01" tIns="46251" rIns="92501" bIns="4625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4757" name="Rectangle 5">
            <a:extLst>
              <a:ext uri="{FF2B5EF4-FFF2-40B4-BE49-F238E27FC236}">
                <a16:creationId xmlns="" xmlns:a16="http://schemas.microsoft.com/office/drawing/2014/main" id="{52047AA5-BE95-4B4A-B954-076285EB9E6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934" y="9515615"/>
            <a:ext cx="2985621" cy="50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01" tIns="46251" rIns="92501" bIns="4625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839A828-2B00-BE42-8621-F17696FAAA8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04118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="" xmlns:a16="http://schemas.microsoft.com/office/drawing/2014/main" id="{E4F2C1B5-B61F-4E40-A0AA-8145BD26829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5621" cy="50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01" tIns="46251" rIns="92501" bIns="4625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6803" name="Rectangle 3">
            <a:extLst>
              <a:ext uri="{FF2B5EF4-FFF2-40B4-BE49-F238E27FC236}">
                <a16:creationId xmlns="" xmlns:a16="http://schemas.microsoft.com/office/drawing/2014/main" id="{286B7D7B-6D1C-B54E-98A6-B99575985DE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00934" y="0"/>
            <a:ext cx="2985621" cy="50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01" tIns="46251" rIns="92501" bIns="4625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076" name="Rectangle 4">
            <a:extLst>
              <a:ext uri="{FF2B5EF4-FFF2-40B4-BE49-F238E27FC236}">
                <a16:creationId xmlns="" xmlns:a16="http://schemas.microsoft.com/office/drawing/2014/main" id="{A936484B-54E4-6945-885C-E8D6F941EF5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10150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6805" name="Rectangle 5">
            <a:extLst>
              <a:ext uri="{FF2B5EF4-FFF2-40B4-BE49-F238E27FC236}">
                <a16:creationId xmlns="" xmlns:a16="http://schemas.microsoft.com/office/drawing/2014/main" id="{BC3FF60C-231B-5747-BAB3-00C4FA17971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0104" y="4758609"/>
            <a:ext cx="5507957" cy="450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01" tIns="46251" rIns="92501" bIns="462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noProof="0"/>
              <a:t>Klik om de opmaakprofielen van de modeltekst te bewerken</a:t>
            </a:r>
          </a:p>
          <a:p>
            <a:pPr lvl="1"/>
            <a:r>
              <a:rPr lang="nl-NL" altLang="nl-NL" noProof="0"/>
              <a:t>Tweede niveau</a:t>
            </a:r>
          </a:p>
          <a:p>
            <a:pPr lvl="2"/>
            <a:r>
              <a:rPr lang="nl-NL" altLang="nl-NL" noProof="0"/>
              <a:t>Derde niveau</a:t>
            </a:r>
          </a:p>
          <a:p>
            <a:pPr lvl="3"/>
            <a:r>
              <a:rPr lang="nl-NL" altLang="nl-NL" noProof="0"/>
              <a:t>Vierde niveau</a:t>
            </a:r>
          </a:p>
          <a:p>
            <a:pPr lvl="4"/>
            <a:r>
              <a:rPr lang="nl-NL" altLang="nl-NL" noProof="0"/>
              <a:t>Vijfde niveau</a:t>
            </a:r>
          </a:p>
        </p:txBody>
      </p:sp>
      <p:sp>
        <p:nvSpPr>
          <p:cNvPr id="76806" name="Rectangle 6">
            <a:extLst>
              <a:ext uri="{FF2B5EF4-FFF2-40B4-BE49-F238E27FC236}">
                <a16:creationId xmlns="" xmlns:a16="http://schemas.microsoft.com/office/drawing/2014/main" id="{A4D86399-A7AD-9D4D-AAA6-3A4CCDE995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5615"/>
            <a:ext cx="2985621" cy="50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01" tIns="46251" rIns="92501" bIns="4625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6807" name="Rectangle 7">
            <a:extLst>
              <a:ext uri="{FF2B5EF4-FFF2-40B4-BE49-F238E27FC236}">
                <a16:creationId xmlns="" xmlns:a16="http://schemas.microsoft.com/office/drawing/2014/main" id="{0B66DBD7-7A43-AB45-B259-C895737770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934" y="9515615"/>
            <a:ext cx="2985621" cy="50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01" tIns="46251" rIns="92501" bIns="4625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8185D3B-8193-2E4D-BA7D-99DD6F743F6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741993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185D3B-8193-2E4D-BA7D-99DD6F743F65}" type="slidenum">
              <a:rPr lang="nl-NL" altLang="nl-NL" smtClean="0"/>
              <a:pPr>
                <a:defRPr/>
              </a:pPr>
              <a:t>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00384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185D3B-8193-2E4D-BA7D-99DD6F743F65}" type="slidenum">
              <a:rPr lang="nl-NL" altLang="nl-NL" smtClean="0"/>
              <a:pPr>
                <a:defRPr/>
              </a:pPr>
              <a:t>14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95311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185D3B-8193-2E4D-BA7D-99DD6F743F65}" type="slidenum">
              <a:rPr lang="nl-NL" altLang="nl-NL" smtClean="0"/>
              <a:pPr>
                <a:defRPr/>
              </a:pPr>
              <a:t>15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2443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185D3B-8193-2E4D-BA7D-99DD6F743F65}" type="slidenum">
              <a:rPr lang="nl-NL" altLang="nl-NL" smtClean="0"/>
              <a:pPr>
                <a:defRPr/>
              </a:pPr>
              <a:t>16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4473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185D3B-8193-2E4D-BA7D-99DD6F743F65}" type="slidenum">
              <a:rPr lang="nl-NL" altLang="nl-NL" smtClean="0"/>
              <a:pPr>
                <a:defRPr/>
              </a:pPr>
              <a:t>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1531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185D3B-8193-2E4D-BA7D-99DD6F743F65}" type="slidenum">
              <a:rPr lang="nl-NL" altLang="nl-NL" smtClean="0"/>
              <a:pPr>
                <a:defRPr/>
              </a:pPr>
              <a:t>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99413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185D3B-8193-2E4D-BA7D-99DD6F743F65}" type="slidenum">
              <a:rPr lang="nl-NL" altLang="nl-NL" smtClean="0"/>
              <a:pPr>
                <a:defRPr/>
              </a:pPr>
              <a:t>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74832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185D3B-8193-2E4D-BA7D-99DD6F743F65}" type="slidenum">
              <a:rPr lang="nl-NL" altLang="nl-NL" smtClean="0"/>
              <a:pPr>
                <a:defRPr/>
              </a:pPr>
              <a:t>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23467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185D3B-8193-2E4D-BA7D-99DD6F743F65}" type="slidenum">
              <a:rPr lang="nl-NL" altLang="nl-NL" smtClean="0"/>
              <a:pPr>
                <a:defRPr/>
              </a:pPr>
              <a:t>10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55292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185D3B-8193-2E4D-BA7D-99DD6F743F65}" type="slidenum">
              <a:rPr lang="nl-NL" altLang="nl-NL" smtClean="0"/>
              <a:pPr>
                <a:defRPr/>
              </a:pPr>
              <a:t>11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8092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185D3B-8193-2E4D-BA7D-99DD6F743F65}" type="slidenum">
              <a:rPr lang="nl-NL" altLang="nl-NL" smtClean="0"/>
              <a:pPr>
                <a:defRPr/>
              </a:pPr>
              <a:t>12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34684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185D3B-8193-2E4D-BA7D-99DD6F743F65}" type="slidenum">
              <a:rPr lang="nl-NL" altLang="nl-NL" smtClean="0"/>
              <a:pPr>
                <a:defRPr/>
              </a:pPr>
              <a:t>13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51427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DA008365-DD14-2848-A922-55B22031B8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9 januari 2012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9ED4B2D8-9DCA-444E-BA28-E976E7A89B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LMT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C53D9441-91AF-124B-83EF-0C9958F504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48536-46BD-B144-86D9-687A449BD0D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44286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0908304-E561-7E45-8DE5-830F4D84EF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40E6C4D-9E42-BC46-9740-4F37DD79D4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6B60053-0B63-CB40-A56E-A0262DF09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1603C-1FA8-6B4C-A543-B38E0456CF1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36722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84163"/>
            <a:ext cx="2057400" cy="58420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84163"/>
            <a:ext cx="6019800" cy="58420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E891ACF-504C-7C46-AEDC-4FB2862C22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9B85EEB-A518-BC43-AA61-DB10DC9C92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8125544-5524-6E49-A671-1F3607AD8F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52A68-6C25-EE40-8A9B-ED531B0CFAC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93580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3E05C6C-31D2-0A4C-AE2E-365A1CAF90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1CD8C60-C77E-8742-8183-4731793235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4048E7D-521A-E94D-98AF-C9B7AAB5A7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6A5F1-3AF5-9F4F-8809-101280403A3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0899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C559D9B-1AF4-5F41-9895-E4A79CCC20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E781BD6-082A-5348-886C-C89540AD63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186E7AB-0B25-834E-9520-2BA497D30C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20A1A-0997-164D-B857-D0E48F59C6C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90447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186C7F5-FB5F-DE40-AF39-FF8EDB8A22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F3ED492-C015-014B-92F9-C4680039D7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E23858C-F36D-2442-A83C-BB89A92F62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B713C-904E-3243-83CF-BF24346389F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61224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CA215B1E-41B5-A94A-AEB2-E2BF2D84C9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06DEFAEF-358B-B243-87D5-EE582B119C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64AD887D-A5D2-754F-8E2A-4E7D6CF3BA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C86BB-F427-8546-AFCB-B9FEB7AB46A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6816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A05929FB-727F-B04D-8318-DB4A166ED3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64E5AFA3-A80B-7145-8E98-3B5592A5B6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23EB094F-813A-784F-9F9B-7EC9915D21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07B64-FE30-F345-ABA6-91046827D95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83245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E708D287-2094-5D40-82D3-F964272CDD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19AF724B-FB21-D74D-A087-634BE7E9FD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5DFF4DF2-26EC-E542-8DF9-5C1681EB90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44160-CA8A-4243-BFB5-514584731F3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62411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5791F10-737A-814C-857B-85DF4B4115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716CD4B-45A5-EB43-8866-510B58E333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D4AD0BE-096F-BB45-9239-32D25869A4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86BE-5C67-6D43-BEFA-765C98B2198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19264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4CF536F-6B01-CE44-BCD7-F58FF6B0B9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C3B98A4-C529-A647-BF49-23BD3E8B2C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6E13636-4D3A-5548-B5EB-438463515E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1F943-F969-E34D-9563-46E3C129A58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81742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Hout_footer_ppt">
            <a:extLst>
              <a:ext uri="{FF2B5EF4-FFF2-40B4-BE49-F238E27FC236}">
                <a16:creationId xmlns="" xmlns:a16="http://schemas.microsoft.com/office/drawing/2014/main" id="{46A5300A-8185-EF49-893E-4E7D996B9F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93700"/>
            <a:ext cx="91471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="" xmlns:a16="http://schemas.microsoft.com/office/drawing/2014/main" id="{7308E385-9FE4-0740-BB23-55177243E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841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Aanleiding</a:t>
            </a:r>
            <a:endParaRPr lang="nl-NL" altLang="nl-NL"/>
          </a:p>
        </p:txBody>
      </p:sp>
      <p:sp>
        <p:nvSpPr>
          <p:cNvPr id="1028" name="Rectangle 3">
            <a:extLst>
              <a:ext uri="{FF2B5EF4-FFF2-40B4-BE49-F238E27FC236}">
                <a16:creationId xmlns="" xmlns:a16="http://schemas.microsoft.com/office/drawing/2014/main" id="{33201EB1-FAE9-F549-81AB-2047F36CB0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nl-NL"/>
          </a:p>
          <a:p>
            <a:pPr lvl="0"/>
            <a:r>
              <a:rPr lang="en-US" altLang="nl-NL"/>
              <a:t>Informatie ledenontwikkeling</a:t>
            </a:r>
          </a:p>
          <a:p>
            <a:pPr lvl="0"/>
            <a:endParaRPr lang="en-US" altLang="nl-NL"/>
          </a:p>
          <a:p>
            <a:pPr lvl="0"/>
            <a:r>
              <a:rPr lang="en-US" altLang="nl-NL"/>
              <a:t>Relatie overleefgedrag en risicogroep</a:t>
            </a:r>
          </a:p>
          <a:p>
            <a:pPr lvl="0"/>
            <a:endParaRPr lang="en-US" altLang="nl-NL"/>
          </a:p>
          <a:p>
            <a:pPr lvl="0"/>
            <a:endParaRPr lang="nl-NL" altLang="nl-NL"/>
          </a:p>
        </p:txBody>
      </p:sp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7F6354E8-2A52-BF4B-8326-9BB059EEBC3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7269DC37-76EC-F941-830F-A40EB9DEC55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44CF88BB-1059-3B44-B044-BB1C8272A4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FF40A1-A156-4E41-9306-4C1C0B484A2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2F1F19D9-556A-4948-A270-E7DEBA11EE3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66" y="5619924"/>
            <a:ext cx="1383604" cy="13836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Impac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Impac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Impac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Impac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Impact" pitchFamily="34" charset="0"/>
        </a:defRPr>
      </a:lvl9pPr>
    </p:titleStyle>
    <p:bodyStyle>
      <a:lvl1pPr marL="609600" indent="-609600" algn="l" rtl="0" eaLnBrk="0" fontAlgn="base" hangingPunct="0">
        <a:spcBef>
          <a:spcPct val="20000"/>
        </a:spcBef>
        <a:spcAft>
          <a:spcPct val="0"/>
        </a:spcAft>
        <a:buAutoNum type="arabicPeriod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5334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CBFE5DA7-77C8-DA41-A71B-0DD9DDE2590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700" y="0"/>
            <a:ext cx="12192000" cy="68580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="" xmlns:a16="http://schemas.microsoft.com/office/drawing/2014/main" id="{7577E939-2280-7F4E-A14A-D0D82D4B351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03213" y="4760259"/>
            <a:ext cx="5788305" cy="1573399"/>
          </a:xfrm>
        </p:spPr>
        <p:txBody>
          <a:bodyPr/>
          <a:lstStyle/>
          <a:p>
            <a:r>
              <a:rPr lang="nl-NL" sz="3600" noProof="0" dirty="0">
                <a:solidFill>
                  <a:srgbClr val="FF0000"/>
                </a:solidFill>
              </a:rPr>
              <a:t>ERVARINGEN</a:t>
            </a:r>
            <a:r>
              <a:rPr lang="nl-NL" sz="3600" noProof="0" dirty="0"/>
              <a:t> MET</a:t>
            </a:r>
            <a:br>
              <a:rPr lang="nl-NL" sz="3600" noProof="0" dirty="0"/>
            </a:br>
            <a:r>
              <a:rPr lang="nl-NL" sz="3600" noProof="0" dirty="0"/>
              <a:t>BESTUURS</a:t>
            </a:r>
            <a:r>
              <a:rPr lang="nl-NL" sz="3600" noProof="0" dirty="0">
                <a:solidFill>
                  <a:srgbClr val="FF0000"/>
                </a:solidFill>
              </a:rPr>
              <a:t>ONTWIKKELING</a:t>
            </a:r>
            <a:endParaRPr lang="nl-NL" sz="3600" noProof="0" dirty="0"/>
          </a:p>
        </p:txBody>
      </p:sp>
      <p:pic>
        <p:nvPicPr>
          <p:cNvPr id="3" name="Afbeelding 2">
            <a:extLst>
              <a:ext uri="{FF2B5EF4-FFF2-40B4-BE49-F238E27FC236}">
                <a16:creationId xmlns="" xmlns:a16="http://schemas.microsoft.com/office/drawing/2014/main" id="{B6908517-EFE5-2D4B-A171-093507AB6F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22479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="" xmlns:a16="http://schemas.microsoft.com/office/drawing/2014/main" id="{1AE91E62-0CE9-4C4D-8D96-22FF643D55A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1" y="1225458"/>
            <a:ext cx="8148919" cy="4583767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="" xmlns:a16="http://schemas.microsoft.com/office/drawing/2014/main" id="{BDF8AE4F-DB41-9843-A1F8-1E62B38F31EE}"/>
              </a:ext>
            </a:extLst>
          </p:cNvPr>
          <p:cNvSpPr/>
          <p:nvPr/>
        </p:nvSpPr>
        <p:spPr>
          <a:xfrm>
            <a:off x="537881" y="4432213"/>
            <a:ext cx="8148919" cy="1377012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DF75CBC1-E4EA-2C44-853D-9BF37764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3481"/>
            <a:ext cx="8229600" cy="1143000"/>
          </a:xfrm>
        </p:spPr>
        <p:txBody>
          <a:bodyPr/>
          <a:lstStyle/>
          <a:p>
            <a:r>
              <a:rPr lang="nl-NL" noProof="0" dirty="0"/>
              <a:t>ERVARING </a:t>
            </a:r>
            <a:r>
              <a:rPr lang="nl-NL" dirty="0"/>
              <a:t>VAN ELIANNE ROOKMAAKER </a:t>
            </a:r>
            <a:r>
              <a:rPr lang="nl-NL" dirty="0">
                <a:solidFill>
                  <a:srgbClr val="FF0000"/>
                </a:solidFill>
              </a:rPr>
              <a:t>–</a:t>
            </a:r>
            <a:r>
              <a:rPr lang="nl-NL" dirty="0"/>
              <a:t> </a:t>
            </a:r>
            <a:r>
              <a:rPr lang="nl-NL" dirty="0">
                <a:solidFill>
                  <a:srgbClr val="FF0000"/>
                </a:solidFill>
              </a:rPr>
              <a:t>GROEPSBESTUURDER</a:t>
            </a:r>
            <a:r>
              <a:rPr lang="nl-NL" dirty="0"/>
              <a:t/>
            </a:r>
            <a:br>
              <a:rPr lang="nl-NL" dirty="0"/>
            </a:br>
            <a:r>
              <a:rPr lang="nl-NL" sz="2000" dirty="0"/>
              <a:t>DIE WILTGRAEFF, REGIO NEDER VELUWE </a:t>
            </a:r>
            <a:endParaRPr lang="nl-NL" sz="2000" noProof="0" dirty="0"/>
          </a:p>
        </p:txBody>
      </p:sp>
      <p:sp>
        <p:nvSpPr>
          <p:cNvPr id="4" name="Tekstvak 3">
            <a:extLst>
              <a:ext uri="{FF2B5EF4-FFF2-40B4-BE49-F238E27FC236}">
                <a16:creationId xmlns="" xmlns:a16="http://schemas.microsoft.com/office/drawing/2014/main" id="{64E443A7-22B9-3A40-A2AE-CF0ED5B5BF5B}"/>
              </a:ext>
            </a:extLst>
          </p:cNvPr>
          <p:cNvSpPr txBox="1"/>
          <p:nvPr/>
        </p:nvSpPr>
        <p:spPr>
          <a:xfrm>
            <a:off x="1506069" y="4533811"/>
            <a:ext cx="6535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”Het sluit mooi aan op de trend van ‘leven lang ontwikkelen’, waarin mensen nooit klaar zijn met (van elkaar) leren.“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F75CBC1-E4EA-2C44-853D-9BF37764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034"/>
            <a:ext cx="8229600" cy="1143000"/>
          </a:xfrm>
        </p:spPr>
        <p:txBody>
          <a:bodyPr/>
          <a:lstStyle/>
          <a:p>
            <a:r>
              <a:rPr lang="nl-NL" noProof="0" dirty="0"/>
              <a:t>ERVARING </a:t>
            </a:r>
            <a:r>
              <a:rPr lang="nl-NL" dirty="0"/>
              <a:t>VAN KIRSTEN ROMSWINCKEL</a:t>
            </a:r>
            <a:r>
              <a:rPr lang="nl-NL" dirty="0">
                <a:solidFill>
                  <a:srgbClr val="FF0000"/>
                </a:solidFill>
              </a:rPr>
              <a:t> – REGIOBESTUURDER </a:t>
            </a:r>
            <a:r>
              <a:rPr lang="nl-NL" dirty="0"/>
              <a:t/>
            </a:r>
            <a:br>
              <a:rPr lang="nl-NL" dirty="0"/>
            </a:br>
            <a:r>
              <a:rPr lang="nl-NL" sz="2000" dirty="0"/>
              <a:t>REGIO MAASDELTA</a:t>
            </a:r>
            <a:endParaRPr lang="nl-NL" sz="2000" noProof="0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="" xmlns:a16="http://schemas.microsoft.com/office/drawing/2014/main" id="{B18AD932-EBAA-7F45-9A95-B606441316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nl-NL" sz="2400" dirty="0"/>
              <a:t>Een feestje om vier avonden met verschillende besturen ervaringen te mogen delen</a:t>
            </a:r>
            <a:br>
              <a:rPr lang="nl-NL" sz="2400" dirty="0"/>
            </a:br>
            <a:endParaRPr lang="nl-NL" sz="2400" dirty="0"/>
          </a:p>
          <a:p>
            <a:pPr>
              <a:buFont typeface="Wingdings" pitchFamily="2" charset="2"/>
              <a:buChar char="§"/>
            </a:pPr>
            <a:r>
              <a:rPr lang="nl-NL" sz="2400" dirty="0"/>
              <a:t>Mooi om de diversiteit in onze regio te zien </a:t>
            </a:r>
            <a:br>
              <a:rPr lang="nl-NL" sz="2400" dirty="0"/>
            </a:br>
            <a:r>
              <a:rPr lang="nl-NL" sz="2400" dirty="0"/>
              <a:t>en kwaliteiten met hulpvragen te verbinden </a:t>
            </a:r>
            <a:endParaRPr lang="nl-NL" sz="2400" noProof="0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8D6EB4E6-45BD-2F49-98E7-2916A7F5E4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Afbeelding 7">
            <a:extLst>
              <a:ext uri="{FF2B5EF4-FFF2-40B4-BE49-F238E27FC236}">
                <a16:creationId xmlns="" xmlns:a16="http://schemas.microsoft.com/office/drawing/2014/main" id="{FFBF5058-FBFA-884B-B93E-24E298006F9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638040" y="1600200"/>
            <a:ext cx="420116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0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F75CBC1-E4EA-2C44-853D-9BF37764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565"/>
            <a:ext cx="8229600" cy="1143000"/>
          </a:xfrm>
        </p:spPr>
        <p:txBody>
          <a:bodyPr/>
          <a:lstStyle/>
          <a:p>
            <a:r>
              <a:rPr lang="nl-NL" noProof="0" dirty="0"/>
              <a:t>ERVARING </a:t>
            </a:r>
            <a:r>
              <a:rPr lang="nl-NL" dirty="0"/>
              <a:t>VAN KIRSTEN ROMSWINCKEL </a:t>
            </a:r>
            <a:r>
              <a:rPr lang="nl-NL" dirty="0">
                <a:solidFill>
                  <a:srgbClr val="FF0000"/>
                </a:solidFill>
              </a:rPr>
              <a:t>–</a:t>
            </a:r>
            <a:r>
              <a:rPr lang="nl-NL" dirty="0"/>
              <a:t> </a:t>
            </a:r>
            <a:r>
              <a:rPr lang="nl-NL" dirty="0">
                <a:solidFill>
                  <a:srgbClr val="FF0000"/>
                </a:solidFill>
              </a:rPr>
              <a:t>REGIOBESTUURDER </a:t>
            </a:r>
            <a:br>
              <a:rPr lang="nl-NL" dirty="0">
                <a:solidFill>
                  <a:srgbClr val="FF0000"/>
                </a:solidFill>
              </a:rPr>
            </a:br>
            <a:r>
              <a:rPr lang="nl-NL" sz="2000" dirty="0"/>
              <a:t>REGIO MAASDELTA</a:t>
            </a:r>
            <a:endParaRPr lang="nl-NL" sz="2000" noProof="0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="" xmlns:a16="http://schemas.microsoft.com/office/drawing/2014/main" id="{B18AD932-EBAA-7F45-9A95-B606441316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nl-NL" sz="2400" dirty="0"/>
              <a:t>Inspirerende avonden</a:t>
            </a:r>
            <a:br>
              <a:rPr lang="nl-NL" sz="2400" dirty="0"/>
            </a:br>
            <a:endParaRPr lang="nl-NL" sz="2400" dirty="0"/>
          </a:p>
          <a:p>
            <a:pPr>
              <a:buFont typeface="Wingdings" pitchFamily="2" charset="2"/>
              <a:buChar char="§"/>
            </a:pPr>
            <a:r>
              <a:rPr lang="nl-NL" sz="2400" dirty="0"/>
              <a:t>We slaan een brug tussen groepen &amp;  regiobestuur, maar ook tussen de groepen</a:t>
            </a:r>
            <a:br>
              <a:rPr lang="nl-NL" sz="2400" dirty="0"/>
            </a:br>
            <a:endParaRPr lang="nl-NL" sz="2400" dirty="0"/>
          </a:p>
          <a:p>
            <a:pPr>
              <a:buFont typeface="Wingdings" pitchFamily="2" charset="2"/>
              <a:buChar char="§"/>
            </a:pPr>
            <a:r>
              <a:rPr lang="nl-NL" sz="2400" dirty="0"/>
              <a:t>Trajecten leveren een betere samenwerking op in regio  </a:t>
            </a:r>
            <a:endParaRPr lang="nl-NL" sz="2400" noProof="0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="" xmlns:a16="http://schemas.microsoft.com/office/drawing/2014/main" id="{FABF7BD7-409A-954E-A037-04BA497DBF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5400000">
            <a:off x="5010150" y="2076450"/>
            <a:ext cx="4267200" cy="3314700"/>
          </a:xfrm>
        </p:spPr>
      </p:pic>
    </p:spTree>
    <p:extLst>
      <p:ext uri="{BB962C8B-B14F-4D97-AF65-F5344CB8AC3E}">
        <p14:creationId xmlns:p14="http://schemas.microsoft.com/office/powerpoint/2010/main" val="24309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F75CBC1-E4EA-2C44-853D-9BF37764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079"/>
            <a:ext cx="8229600" cy="1143000"/>
          </a:xfrm>
        </p:spPr>
        <p:txBody>
          <a:bodyPr/>
          <a:lstStyle/>
          <a:p>
            <a:r>
              <a:rPr lang="nl-NL" noProof="0" dirty="0"/>
              <a:t>ERVARING </a:t>
            </a:r>
            <a:r>
              <a:rPr lang="nl-NL" dirty="0"/>
              <a:t>VAN KIRSTEN ROMSWINCKEL</a:t>
            </a:r>
            <a:r>
              <a:rPr lang="nl-NL" dirty="0">
                <a:solidFill>
                  <a:srgbClr val="FF0000"/>
                </a:solidFill>
              </a:rPr>
              <a:t> –</a:t>
            </a:r>
            <a:r>
              <a:rPr lang="nl-NL" dirty="0"/>
              <a:t> </a:t>
            </a:r>
            <a:r>
              <a:rPr lang="nl-NL" dirty="0">
                <a:solidFill>
                  <a:srgbClr val="FF0000"/>
                </a:solidFill>
              </a:rPr>
              <a:t>REGIOBESTUURDER </a:t>
            </a:r>
            <a:br>
              <a:rPr lang="nl-NL" dirty="0">
                <a:solidFill>
                  <a:srgbClr val="FF0000"/>
                </a:solidFill>
              </a:rPr>
            </a:br>
            <a:r>
              <a:rPr lang="nl-NL" sz="2000" dirty="0"/>
              <a:t>REGIO MAASDELTA</a:t>
            </a:r>
            <a:endParaRPr lang="nl-NL" sz="2000" noProof="0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="" xmlns:a16="http://schemas.microsoft.com/office/drawing/2014/main" id="{D88231EC-7DD2-BE44-9EDE-043A3290D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1" b="18996"/>
          <a:stretch/>
        </p:blipFill>
        <p:spPr>
          <a:xfrm rot="10800000">
            <a:off x="536400" y="1223967"/>
            <a:ext cx="8150400" cy="4465633"/>
          </a:xfrm>
        </p:spPr>
      </p:pic>
      <p:sp>
        <p:nvSpPr>
          <p:cNvPr id="9" name="Rechthoek 8">
            <a:extLst>
              <a:ext uri="{FF2B5EF4-FFF2-40B4-BE49-F238E27FC236}">
                <a16:creationId xmlns="" xmlns:a16="http://schemas.microsoft.com/office/drawing/2014/main" id="{30108351-B34D-714E-83D9-A588A4EFAF07}"/>
              </a:ext>
            </a:extLst>
          </p:cNvPr>
          <p:cNvSpPr/>
          <p:nvPr/>
        </p:nvSpPr>
        <p:spPr>
          <a:xfrm>
            <a:off x="537881" y="4789583"/>
            <a:ext cx="8148919" cy="903529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kstvak 9">
            <a:extLst>
              <a:ext uri="{FF2B5EF4-FFF2-40B4-BE49-F238E27FC236}">
                <a16:creationId xmlns="" xmlns:a16="http://schemas.microsoft.com/office/drawing/2014/main" id="{7EF8CB1C-0C06-7045-8C6E-3D86CB1AC76D}"/>
              </a:ext>
            </a:extLst>
          </p:cNvPr>
          <p:cNvSpPr txBox="1"/>
          <p:nvPr/>
        </p:nvSpPr>
        <p:spPr>
          <a:xfrm>
            <a:off x="1331898" y="4824094"/>
            <a:ext cx="6535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” Ik gun iedereen een bestuursontwikkeling''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5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AB6C303-2264-E946-8BED-00A3EE347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034"/>
            <a:ext cx="8229600" cy="1143000"/>
          </a:xfrm>
        </p:spPr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EXTRA </a:t>
            </a:r>
            <a:r>
              <a:rPr lang="nl-NL" noProof="0" dirty="0">
                <a:solidFill>
                  <a:srgbClr val="FF0000"/>
                </a:solidFill>
              </a:rPr>
              <a:t>OPBRENGST  </a:t>
            </a:r>
            <a:r>
              <a:rPr lang="nl-NL" noProof="0" dirty="0"/>
              <a:t>IS VERRASSEND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52233111-0534-5C43-8950-83DB189567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nl-NL" sz="2400" noProof="0" dirty="0"/>
              <a:t>Een hecht netwerk </a:t>
            </a:r>
            <a:br>
              <a:rPr lang="nl-NL" sz="2400" noProof="0" dirty="0"/>
            </a:br>
            <a:r>
              <a:rPr lang="nl-NL" sz="2400" noProof="0" dirty="0"/>
              <a:t>van groepsbestuurders in de regio </a:t>
            </a:r>
            <a:br>
              <a:rPr lang="nl-NL" sz="2400" noProof="0" dirty="0"/>
            </a:br>
            <a:endParaRPr lang="nl-NL" sz="2400" noProof="0" dirty="0"/>
          </a:p>
          <a:p>
            <a:pPr>
              <a:buFont typeface="Wingdings" pitchFamily="2" charset="2"/>
              <a:buChar char="§"/>
            </a:pPr>
            <a:r>
              <a:rPr lang="nl-NL" sz="2400" noProof="0" dirty="0"/>
              <a:t>Er ontstaan spontaan vervolgtrajecten zoals </a:t>
            </a:r>
            <a:r>
              <a:rPr lang="nl-NL" sz="2400" noProof="0" dirty="0" err="1"/>
              <a:t>bestuurscafés</a:t>
            </a:r>
            <a:r>
              <a:rPr lang="nl-NL" sz="2400" noProof="0" dirty="0"/>
              <a:t/>
            </a:r>
            <a:br>
              <a:rPr lang="nl-NL" sz="2400" noProof="0" dirty="0"/>
            </a:br>
            <a:endParaRPr lang="nl-NL" sz="2400" noProof="0" dirty="0"/>
          </a:p>
          <a:p>
            <a:pPr>
              <a:buFont typeface="Wingdings" pitchFamily="2" charset="2"/>
              <a:buChar char="§"/>
            </a:pPr>
            <a:r>
              <a:rPr lang="nl-NL" sz="2400" noProof="0" dirty="0"/>
              <a:t>Vraag naar inwerk-trajecten voor nieuwe bestuurders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B7434B40-F05D-5140-AFE3-771BFA2583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735F71C2-680A-2E49-AF15-B4CA004327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608"/>
          <a:stretch/>
        </p:blipFill>
        <p:spPr>
          <a:xfrm>
            <a:off x="4648200" y="1600200"/>
            <a:ext cx="4038600" cy="269183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="" xmlns:a16="http://schemas.microsoft.com/office/drawing/2014/main" id="{902E8A97-ECD3-44C6-A790-6CA524B9C863}"/>
              </a:ext>
            </a:extLst>
          </p:cNvPr>
          <p:cNvSpPr txBox="1"/>
          <p:nvPr/>
        </p:nvSpPr>
        <p:spPr>
          <a:xfrm>
            <a:off x="5384800" y="4343400"/>
            <a:ext cx="33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Netwerk </a:t>
            </a:r>
            <a:r>
              <a:rPr lang="nl-NL" dirty="0" err="1"/>
              <a:t>bestuurscoaches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in Scouting</a:t>
            </a:r>
          </a:p>
        </p:txBody>
      </p:sp>
    </p:spTree>
    <p:extLst>
      <p:ext uri="{BB962C8B-B14F-4D97-AF65-F5344CB8AC3E}">
        <p14:creationId xmlns:p14="http://schemas.microsoft.com/office/powerpoint/2010/main" val="23117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7D36156-445A-7F46-8DD4-FA0683D0F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034"/>
            <a:ext cx="8229600" cy="1143000"/>
          </a:xfrm>
        </p:spPr>
        <p:txBody>
          <a:bodyPr/>
          <a:lstStyle/>
          <a:p>
            <a:r>
              <a:rPr lang="nl-NL" noProof="0" dirty="0"/>
              <a:t>DE </a:t>
            </a:r>
            <a:r>
              <a:rPr lang="nl-NL" noProof="0" dirty="0">
                <a:solidFill>
                  <a:srgbClr val="FF0000"/>
                </a:solidFill>
              </a:rPr>
              <a:t>OPBRENGST</a:t>
            </a:r>
            <a:r>
              <a:rPr lang="nl-NL" noProof="0" dirty="0"/>
              <a:t> IS </a:t>
            </a:r>
            <a:r>
              <a:rPr lang="nl-NL" noProof="0" dirty="0" smtClean="0"/>
              <a:t>VERRASSEND</a:t>
            </a:r>
            <a:endParaRPr lang="nl-NL" noProof="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EBBD751F-F0D5-5E4F-BF94-ABAA6D250B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nl-NL" sz="2400" noProof="0" dirty="0"/>
              <a:t>Directe meerwaarde voor de besturen die </a:t>
            </a:r>
            <a:br>
              <a:rPr lang="nl-NL" sz="2400" noProof="0" dirty="0"/>
            </a:br>
            <a:r>
              <a:rPr lang="nl-NL" sz="2400" noProof="0" dirty="0"/>
              <a:t>het traject doorlopen</a:t>
            </a:r>
            <a:br>
              <a:rPr lang="nl-NL" sz="2400" noProof="0" dirty="0"/>
            </a:br>
            <a:endParaRPr lang="nl-NL" sz="2400" noProof="0" dirty="0"/>
          </a:p>
          <a:p>
            <a:pPr>
              <a:buFont typeface="Wingdings" pitchFamily="2" charset="2"/>
              <a:buChar char="§"/>
            </a:pPr>
            <a:r>
              <a:rPr lang="nl-NL" sz="2400" dirty="0"/>
              <a:t>M</a:t>
            </a:r>
            <a:r>
              <a:rPr lang="nl-NL" sz="2400" noProof="0" dirty="0"/>
              <a:t>eerwaarde voor regio die Bestuursontwikkeling aanbiedt: hecht netwerk</a:t>
            </a:r>
            <a:br>
              <a:rPr lang="nl-NL" sz="2400" noProof="0" dirty="0"/>
            </a:br>
            <a:endParaRPr lang="nl-NL" sz="2400" noProof="0" dirty="0"/>
          </a:p>
          <a:p>
            <a:pPr>
              <a:buFont typeface="Wingdings" pitchFamily="2" charset="2"/>
              <a:buChar char="§"/>
            </a:pPr>
            <a:r>
              <a:rPr lang="nl-NL" sz="2400" dirty="0"/>
              <a:t>Bestuursontwikkeling ontwikkelt  </a:t>
            </a:r>
            <a:r>
              <a:rPr lang="nl-NL" sz="2400" dirty="0">
                <a:solidFill>
                  <a:srgbClr val="FF0000"/>
                </a:solidFill>
              </a:rPr>
              <a:t>bestuurskracht</a:t>
            </a:r>
            <a:r>
              <a:rPr lang="nl-NL" sz="2400" dirty="0"/>
              <a:t> </a:t>
            </a:r>
            <a:endParaRPr lang="nl-NL" sz="2400" noProof="0" dirty="0"/>
          </a:p>
          <a:p>
            <a:pPr>
              <a:buFont typeface="Wingdings" pitchFamily="2" charset="2"/>
              <a:buChar char="§"/>
            </a:pPr>
            <a:endParaRPr lang="nl-NL" sz="2400" noProof="0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="" xmlns:a16="http://schemas.microsoft.com/office/drawing/2014/main" id="{CCC475C9-7100-7B4F-9740-FF193C98BB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2271712"/>
          </a:xfrm>
        </p:spPr>
      </p:pic>
      <p:sp>
        <p:nvSpPr>
          <p:cNvPr id="5" name="Tekstvak 4">
            <a:extLst>
              <a:ext uri="{FF2B5EF4-FFF2-40B4-BE49-F238E27FC236}">
                <a16:creationId xmlns="" xmlns:a16="http://schemas.microsoft.com/office/drawing/2014/main" id="{3CFF4555-BCA1-9644-8AD9-54419EADD861}"/>
              </a:ext>
            </a:extLst>
          </p:cNvPr>
          <p:cNvSpPr txBox="1"/>
          <p:nvPr/>
        </p:nvSpPr>
        <p:spPr>
          <a:xfrm>
            <a:off x="5384800" y="4112184"/>
            <a:ext cx="33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Netwerk </a:t>
            </a:r>
            <a:r>
              <a:rPr lang="nl-NL" dirty="0" err="1"/>
              <a:t>bestuurscoaches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in Scouting</a:t>
            </a:r>
          </a:p>
        </p:txBody>
      </p:sp>
    </p:spTree>
    <p:extLst>
      <p:ext uri="{BB962C8B-B14F-4D97-AF65-F5344CB8AC3E}">
        <p14:creationId xmlns:p14="http://schemas.microsoft.com/office/powerpoint/2010/main" val="274803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317E7FC-4906-1042-86C0-E8244FC8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3481"/>
            <a:ext cx="8229600" cy="1143000"/>
          </a:xfrm>
        </p:spPr>
        <p:txBody>
          <a:bodyPr/>
          <a:lstStyle/>
          <a:p>
            <a:r>
              <a:rPr lang="nl-NL" noProof="0" dirty="0"/>
              <a:t>TRAJECT </a:t>
            </a:r>
            <a:r>
              <a:rPr lang="nl-NL" noProof="0" dirty="0">
                <a:solidFill>
                  <a:srgbClr val="FF0000"/>
                </a:solidFill>
              </a:rPr>
              <a:t>BESTUURSONTWIKKELING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BA34633F-F7C9-7B4C-8A5C-8C0A52F8B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501900"/>
            <a:ext cx="8001000" cy="1854200"/>
          </a:xfrm>
        </p:spPr>
      </p:pic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4191FC0D-6D35-4B72-A2E0-079597131AD4}"/>
              </a:ext>
            </a:extLst>
          </p:cNvPr>
          <p:cNvSpPr txBox="1"/>
          <p:nvPr/>
        </p:nvSpPr>
        <p:spPr>
          <a:xfrm>
            <a:off x="1276350" y="6136241"/>
            <a:ext cx="659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 Narrow" panose="020B0606020202030204" pitchFamily="34" charset="0"/>
              </a:rPr>
              <a:t>Met dank aan de Scoutingregio’s Het Gooi, Maasdelta &amp; Neder Veluwe!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="" xmlns:a16="http://schemas.microsoft.com/office/drawing/2014/main" id="{000B7AAE-D9A1-41EC-980D-03D907A1BDD1}"/>
              </a:ext>
            </a:extLst>
          </p:cNvPr>
          <p:cNvSpPr txBox="1"/>
          <p:nvPr/>
        </p:nvSpPr>
        <p:spPr>
          <a:xfrm>
            <a:off x="2679700" y="5015338"/>
            <a:ext cx="378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sterbesturen@scouting.nl</a:t>
            </a:r>
          </a:p>
        </p:txBody>
      </p:sp>
    </p:spTree>
    <p:extLst>
      <p:ext uri="{BB962C8B-B14F-4D97-AF65-F5344CB8AC3E}">
        <p14:creationId xmlns:p14="http://schemas.microsoft.com/office/powerpoint/2010/main" val="108488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48B4AC6-3F31-4F44-8486-AE40DA20B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3481"/>
            <a:ext cx="8229600" cy="1143000"/>
          </a:xfrm>
        </p:spPr>
        <p:txBody>
          <a:bodyPr/>
          <a:lstStyle/>
          <a:p>
            <a:r>
              <a:rPr lang="nl-NL" noProof="0" dirty="0"/>
              <a:t>ONTWIKKEL JE </a:t>
            </a:r>
            <a:r>
              <a:rPr lang="nl-NL" noProof="0" dirty="0">
                <a:solidFill>
                  <a:srgbClr val="FF0000"/>
                </a:solidFill>
              </a:rPr>
              <a:t>BESTUURSKRACHT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080DC8F9-4FA6-A046-B055-D91E9B1B6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400" b="1" noProof="0" dirty="0">
                <a:solidFill>
                  <a:srgbClr val="FF0000"/>
                </a:solidFill>
              </a:rPr>
              <a:t>Bestuursontwikkeling </a:t>
            </a:r>
            <a:br>
              <a:rPr lang="nl-NL" sz="2400" b="1" noProof="0" dirty="0">
                <a:solidFill>
                  <a:srgbClr val="FF0000"/>
                </a:solidFill>
              </a:rPr>
            </a:br>
            <a:endParaRPr lang="nl-NL" sz="2400" b="1" noProof="0" dirty="0">
              <a:solidFill>
                <a:srgbClr val="FF0000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nl-NL" sz="2400" noProof="0" dirty="0"/>
              <a:t>Is een ontwikkeltraject voor </a:t>
            </a:r>
            <a:r>
              <a:rPr lang="nl-NL" sz="2400" noProof="0" dirty="0">
                <a:solidFill>
                  <a:srgbClr val="FF0000"/>
                </a:solidFill>
              </a:rPr>
              <a:t>groepsbesturen</a:t>
            </a:r>
            <a:endParaRPr lang="nl-NL" sz="2400" dirty="0">
              <a:solidFill>
                <a:srgbClr val="FF0000"/>
              </a:solidFill>
            </a:endParaRPr>
          </a:p>
          <a:p>
            <a:pPr marL="838200" lvl="1" indent="-457200">
              <a:buFont typeface="Wingdings" pitchFamily="2" charset="2"/>
              <a:buChar char="§"/>
            </a:pPr>
            <a:r>
              <a:rPr lang="nl-NL" sz="2000" noProof="0" dirty="0"/>
              <a:t>4 dagdelen met 4-6 besturen</a:t>
            </a:r>
          </a:p>
          <a:p>
            <a:pPr marL="838200" lvl="1" indent="-457200">
              <a:buFont typeface="Wingdings" pitchFamily="2" charset="2"/>
              <a:buChar char="§"/>
            </a:pPr>
            <a:r>
              <a:rPr lang="nl-NL" sz="2000" noProof="0" dirty="0"/>
              <a:t>Reflecteren op rol van bestuur als team, ervaringen delen</a:t>
            </a:r>
          </a:p>
          <a:p>
            <a:pPr marL="838200" lvl="1" indent="-457200">
              <a:buFont typeface="Wingdings" pitchFamily="2" charset="2"/>
              <a:buChar char="§"/>
            </a:pPr>
            <a:r>
              <a:rPr lang="nl-NL" sz="2000" dirty="0"/>
              <a:t>Waarderend coachen, door </a:t>
            </a:r>
            <a:r>
              <a:rPr lang="nl-NL" sz="2000" i="1" dirty="0"/>
              <a:t>coaches in de regio</a:t>
            </a:r>
            <a:r>
              <a:rPr lang="nl-NL" sz="2000" i="1" noProof="0" dirty="0">
                <a:solidFill>
                  <a:srgbClr val="FF0000"/>
                </a:solidFill>
              </a:rPr>
              <a:t/>
            </a:r>
            <a:br>
              <a:rPr lang="nl-NL" sz="2000" i="1" noProof="0" dirty="0">
                <a:solidFill>
                  <a:srgbClr val="FF0000"/>
                </a:solidFill>
              </a:rPr>
            </a:br>
            <a:endParaRPr lang="nl-NL" sz="2000" i="1" noProof="0" dirty="0">
              <a:solidFill>
                <a:srgbClr val="FF0000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nl-NL" sz="2400" noProof="0" dirty="0"/>
              <a:t>Nu ook een traject voor </a:t>
            </a:r>
            <a:r>
              <a:rPr lang="nl-NL" sz="2400" noProof="0" dirty="0">
                <a:solidFill>
                  <a:srgbClr val="FF0000"/>
                </a:solidFill>
              </a:rPr>
              <a:t>regiobesturen</a:t>
            </a:r>
            <a:r>
              <a:rPr lang="nl-NL" sz="2400" noProof="0" dirty="0"/>
              <a:t/>
            </a:r>
            <a:br>
              <a:rPr lang="nl-NL" sz="2400" noProof="0" dirty="0"/>
            </a:br>
            <a:endParaRPr lang="nl-NL" sz="2400" noProof="0" dirty="0"/>
          </a:p>
          <a:p>
            <a:pPr marL="457200" indent="-457200">
              <a:buFont typeface="Wingdings" pitchFamily="2" charset="2"/>
              <a:buChar char="§"/>
            </a:pPr>
            <a:r>
              <a:rPr lang="nl-NL" sz="2400" noProof="0" dirty="0"/>
              <a:t>Landelijk bestuur heeft ook belangstelling</a:t>
            </a:r>
          </a:p>
        </p:txBody>
      </p:sp>
    </p:spTree>
    <p:extLst>
      <p:ext uri="{BB962C8B-B14F-4D97-AF65-F5344CB8AC3E}">
        <p14:creationId xmlns:p14="http://schemas.microsoft.com/office/powerpoint/2010/main" val="421440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228C18D-6D2D-8B43-A809-E820678A1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3481"/>
            <a:ext cx="8229600" cy="1143000"/>
          </a:xfrm>
        </p:spPr>
        <p:txBody>
          <a:bodyPr/>
          <a:lstStyle/>
          <a:p>
            <a:r>
              <a:rPr lang="nl-NL" noProof="0" dirty="0"/>
              <a:t>KERNGEDACHTE: </a:t>
            </a:r>
            <a:r>
              <a:rPr lang="nl-NL" noProof="0" dirty="0">
                <a:solidFill>
                  <a:srgbClr val="FF0000"/>
                </a:solidFill>
              </a:rPr>
              <a:t>VEELZIJDIGHEID</a:t>
            </a:r>
            <a:r>
              <a:rPr lang="nl-NL" noProof="0" dirty="0"/>
              <a:t> VAN BESTUREN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E5502A2C-9F4B-3842-B76F-D7F189BE4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0863"/>
            <a:ext cx="4409414" cy="4525963"/>
          </a:xfrm>
        </p:spPr>
      </p:pic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F0B5E8E3-CE5C-44F9-AB02-303DA4C016A1}"/>
              </a:ext>
            </a:extLst>
          </p:cNvPr>
          <p:cNvSpPr txBox="1"/>
          <p:nvPr/>
        </p:nvSpPr>
        <p:spPr>
          <a:xfrm>
            <a:off x="5143500" y="1820863"/>
            <a:ext cx="354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</a:rPr>
              <a:t>Vijf rollen van een  STER(K) </a:t>
            </a:r>
            <a:r>
              <a:rPr lang="nl-NL" sz="2400" b="1" dirty="0" err="1">
                <a:solidFill>
                  <a:srgbClr val="FF0000"/>
                </a:solidFill>
              </a:rPr>
              <a:t>bestuursteam</a:t>
            </a:r>
            <a:endParaRPr lang="nl-N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4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A1C6829-807B-9643-B47F-AC1F50FC6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dirty="0"/>
              <a:t>KERNGEDACHTE: DRIE ASPECTEN </a:t>
            </a:r>
            <a:r>
              <a:rPr lang="nl-NL" noProof="0" dirty="0">
                <a:solidFill>
                  <a:srgbClr val="FF0000"/>
                </a:solidFill>
              </a:rPr>
              <a:t>BEPALEN JE VERENIGING</a:t>
            </a:r>
          </a:p>
        </p:txBody>
      </p:sp>
      <p:pic>
        <p:nvPicPr>
          <p:cNvPr id="5" name="Tijdelijke aanduiding voor inhoud 3">
            <a:extLst>
              <a:ext uri="{FF2B5EF4-FFF2-40B4-BE49-F238E27FC236}">
                <a16:creationId xmlns="" xmlns:a16="http://schemas.microsoft.com/office/drawing/2014/main" id="{56DFBC82-D8C4-CB46-8B7F-28A7BDE02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4163"/>
            <a:ext cx="6031227" cy="4525963"/>
          </a:xfrm>
        </p:spPr>
      </p:pic>
      <p:sp>
        <p:nvSpPr>
          <p:cNvPr id="4" name="Tekstvak 3">
            <a:extLst>
              <a:ext uri="{FF2B5EF4-FFF2-40B4-BE49-F238E27FC236}">
                <a16:creationId xmlns="" xmlns:a16="http://schemas.microsoft.com/office/drawing/2014/main" id="{27B93FF1-BDA9-465B-AA99-09C1D01CC020}"/>
              </a:ext>
            </a:extLst>
          </p:cNvPr>
          <p:cNvSpPr txBox="1"/>
          <p:nvPr/>
        </p:nvSpPr>
        <p:spPr>
          <a:xfrm>
            <a:off x="6696635" y="2120900"/>
            <a:ext cx="2133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Bestuur opereert in krachtenveld </a:t>
            </a:r>
            <a:br>
              <a:rPr lang="nl-NL" sz="2400" dirty="0"/>
            </a:br>
            <a:endParaRPr lang="nl-NL" sz="2400" dirty="0"/>
          </a:p>
          <a:p>
            <a:r>
              <a:rPr lang="nl-NL" sz="2400" b="1" dirty="0">
                <a:solidFill>
                  <a:srgbClr val="FF0000"/>
                </a:solidFill>
              </a:rPr>
              <a:t>Cultuur</a:t>
            </a:r>
          </a:p>
          <a:p>
            <a:r>
              <a:rPr lang="nl-NL" sz="2400" b="1" dirty="0">
                <a:solidFill>
                  <a:srgbClr val="FF0000"/>
                </a:solidFill>
              </a:rPr>
              <a:t>Structuur &amp; Strategie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204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F75CBC1-E4EA-2C44-853D-9BF37764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3481"/>
            <a:ext cx="8229600" cy="1143000"/>
          </a:xfrm>
        </p:spPr>
        <p:txBody>
          <a:bodyPr/>
          <a:lstStyle/>
          <a:p>
            <a:r>
              <a:rPr lang="nl-NL" noProof="0" dirty="0"/>
              <a:t>ERVARING DAVID RODA </a:t>
            </a:r>
            <a:r>
              <a:rPr lang="nl-NL" noProof="0" dirty="0">
                <a:solidFill>
                  <a:srgbClr val="FF0000"/>
                </a:solidFill>
              </a:rPr>
              <a:t>–</a:t>
            </a:r>
            <a:r>
              <a:rPr lang="nl-NL" noProof="0" dirty="0"/>
              <a:t> </a:t>
            </a:r>
            <a:r>
              <a:rPr lang="nl-NL" noProof="0" dirty="0">
                <a:solidFill>
                  <a:srgbClr val="FF0000"/>
                </a:solidFill>
              </a:rPr>
              <a:t>BESTUURSCOACH</a:t>
            </a:r>
            <a:r>
              <a:rPr lang="nl-NL" sz="2000" noProof="0" dirty="0"/>
              <a:t> </a:t>
            </a:r>
            <a:br>
              <a:rPr lang="nl-NL" sz="2000" noProof="0" dirty="0"/>
            </a:br>
            <a:r>
              <a:rPr lang="nl-NL" sz="2000" noProof="0" dirty="0"/>
              <a:t>REGIO HET GOOI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="" xmlns:a16="http://schemas.microsoft.com/office/drawing/2014/main" id="{B18AD932-EBAA-7F45-9A95-B606441316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nl-NL" sz="2400" noProof="0" dirty="0"/>
              <a:t>Nieuwe ideeën en andere invalshoeken</a:t>
            </a:r>
            <a:br>
              <a:rPr lang="nl-NL" sz="2400" noProof="0" dirty="0"/>
            </a:br>
            <a:r>
              <a:rPr lang="nl-NL" sz="2400" noProof="0" dirty="0"/>
              <a:t>voor zowel </a:t>
            </a:r>
            <a:r>
              <a:rPr lang="nl-NL" sz="2400" u="sng" noProof="0" dirty="0"/>
              <a:t>beginnende</a:t>
            </a:r>
            <a:r>
              <a:rPr lang="nl-NL" sz="2400" noProof="0" dirty="0"/>
              <a:t> als </a:t>
            </a:r>
            <a:r>
              <a:rPr lang="nl-NL" sz="2400" u="sng" noProof="0" dirty="0"/>
              <a:t>ervaren</a:t>
            </a:r>
            <a:r>
              <a:rPr lang="nl-NL" sz="2400" noProof="0" dirty="0"/>
              <a:t> bestuurder</a:t>
            </a:r>
            <a:br>
              <a:rPr lang="nl-NL" sz="2400" noProof="0" dirty="0"/>
            </a:br>
            <a:endParaRPr lang="nl-NL" sz="2400" noProof="0" dirty="0"/>
          </a:p>
          <a:p>
            <a:pPr>
              <a:buFont typeface="Wingdings" pitchFamily="2" charset="2"/>
              <a:buChar char="§"/>
            </a:pPr>
            <a:r>
              <a:rPr lang="nl-NL" sz="2400" noProof="0" dirty="0"/>
              <a:t>Reflecteren op het eigen doen en laten</a:t>
            </a:r>
            <a:br>
              <a:rPr lang="nl-NL" sz="2400" noProof="0" dirty="0"/>
            </a:br>
            <a:endParaRPr lang="nl-NL" sz="2400" noProof="0" dirty="0"/>
          </a:p>
          <a:p>
            <a:pPr>
              <a:buFont typeface="Wingdings" pitchFamily="2" charset="2"/>
              <a:buChar char="§"/>
            </a:pPr>
            <a:r>
              <a:rPr lang="nl-NL" sz="2400" noProof="0" dirty="0"/>
              <a:t>Aanbieden van tools en informatie om op te pakken in eigen groep     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8D6EB4E6-45BD-2F49-98E7-2916A7F5E4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4201214B-1E7C-4B4A-99B7-18CC90A2EEF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647304" y="1600200"/>
            <a:ext cx="4204596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="" xmlns:a16="http://schemas.microsoft.com/office/drawing/2014/main" id="{B18AD932-EBAA-7F45-9A95-B606441316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nl-NL" sz="2400" dirty="0"/>
              <a:t>Verbinding tussen besturen in de regio vergroten</a:t>
            </a:r>
            <a:br>
              <a:rPr lang="nl-NL" sz="2400" dirty="0"/>
            </a:br>
            <a:endParaRPr lang="nl-NL" sz="2400" dirty="0"/>
          </a:p>
          <a:p>
            <a:pPr>
              <a:buFont typeface="Wingdings" pitchFamily="2" charset="2"/>
              <a:buChar char="§"/>
            </a:pPr>
            <a:r>
              <a:rPr lang="nl-NL" sz="2400" dirty="0"/>
              <a:t>Verbindende ondersteuning vanuit de regio bieden,</a:t>
            </a:r>
            <a:br>
              <a:rPr lang="nl-NL" sz="2400" dirty="0"/>
            </a:br>
            <a:r>
              <a:rPr lang="nl-NL" sz="2400" dirty="0"/>
              <a:t>geeft je als coach energie</a:t>
            </a:r>
            <a:endParaRPr lang="nl-NL" sz="2400" noProof="0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8D6EB4E6-45BD-2F49-98E7-2916A7F5E4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56050C1E-6670-6C45-B4D0-821A5D47806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648200" y="1600200"/>
            <a:ext cx="4241800" cy="31623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="" xmlns:a16="http://schemas.microsoft.com/office/drawing/2014/main" id="{0EBF3B2E-C8B3-614F-82DB-7CD2E931EA67}"/>
              </a:ext>
            </a:extLst>
          </p:cNvPr>
          <p:cNvSpPr txBox="1">
            <a:spLocks/>
          </p:cNvSpPr>
          <p:nvPr/>
        </p:nvSpPr>
        <p:spPr bwMode="auto">
          <a:xfrm>
            <a:off x="457200" y="19003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Impac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Impac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Impac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Impac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Impac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Impac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Impac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Impact" pitchFamily="34" charset="0"/>
              </a:defRPr>
            </a:lvl9pPr>
          </a:lstStyle>
          <a:p>
            <a:r>
              <a:rPr lang="nl-NL" kern="0" dirty="0"/>
              <a:t>ERVARING DAVID RODA </a:t>
            </a:r>
            <a:r>
              <a:rPr lang="nl-NL" kern="0" dirty="0">
                <a:solidFill>
                  <a:srgbClr val="FF0000"/>
                </a:solidFill>
              </a:rPr>
              <a:t>–</a:t>
            </a:r>
            <a:r>
              <a:rPr lang="nl-NL" kern="0" dirty="0"/>
              <a:t> </a:t>
            </a:r>
            <a:r>
              <a:rPr lang="nl-NL" kern="0" dirty="0">
                <a:solidFill>
                  <a:srgbClr val="FF0000"/>
                </a:solidFill>
              </a:rPr>
              <a:t>BESTUURSCOACH</a:t>
            </a:r>
            <a:r>
              <a:rPr lang="nl-NL" sz="2000" kern="0" dirty="0"/>
              <a:t> </a:t>
            </a:r>
          </a:p>
          <a:p>
            <a:r>
              <a:rPr lang="nl-NL" sz="2000" kern="0" dirty="0"/>
              <a:t>REGIO HET GOOI</a:t>
            </a:r>
          </a:p>
        </p:txBody>
      </p:sp>
    </p:spTree>
    <p:extLst>
      <p:ext uri="{BB962C8B-B14F-4D97-AF65-F5344CB8AC3E}">
        <p14:creationId xmlns:p14="http://schemas.microsoft.com/office/powerpoint/2010/main" val="165499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C5A13C1A-3F2B-CA49-95EA-521595EE1B4B}"/>
              </a:ext>
            </a:extLst>
          </p:cNvPr>
          <p:cNvPicPr/>
          <p:nvPr/>
        </p:nvPicPr>
        <p:blipFill rotWithShape="1">
          <a:blip r:embed="rId3"/>
          <a:srcRect t="27001"/>
          <a:stretch/>
        </p:blipFill>
        <p:spPr>
          <a:xfrm>
            <a:off x="537882" y="1346481"/>
            <a:ext cx="8148918" cy="4434738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="" xmlns:a16="http://schemas.microsoft.com/office/drawing/2014/main" id="{BDF8AE4F-DB41-9843-A1F8-1E62B38F31EE}"/>
              </a:ext>
            </a:extLst>
          </p:cNvPr>
          <p:cNvSpPr/>
          <p:nvPr/>
        </p:nvSpPr>
        <p:spPr>
          <a:xfrm>
            <a:off x="537881" y="4212671"/>
            <a:ext cx="8148919" cy="1569660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DF75CBC1-E4EA-2C44-853D-9BF37764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3481"/>
            <a:ext cx="8229600" cy="1143000"/>
          </a:xfrm>
        </p:spPr>
        <p:txBody>
          <a:bodyPr/>
          <a:lstStyle/>
          <a:p>
            <a:r>
              <a:rPr lang="nl-NL" dirty="0"/>
              <a:t>ERVARING DAVID RODA </a:t>
            </a:r>
            <a:r>
              <a:rPr lang="nl-NL" dirty="0">
                <a:solidFill>
                  <a:srgbClr val="FF0000"/>
                </a:solidFill>
              </a:rPr>
              <a:t>– BESTUURSCOACH </a:t>
            </a:r>
            <a:r>
              <a:rPr lang="nl-NL" dirty="0"/>
              <a:t/>
            </a:r>
            <a:br>
              <a:rPr lang="nl-NL" dirty="0"/>
            </a:br>
            <a:r>
              <a:rPr lang="nl-NL" sz="2000" dirty="0"/>
              <a:t>REGIO HET GOOI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="" xmlns:a16="http://schemas.microsoft.com/office/drawing/2014/main" id="{64E443A7-22B9-3A40-A2AE-CF0ED5B5BF5B}"/>
              </a:ext>
            </a:extLst>
          </p:cNvPr>
          <p:cNvSpPr txBox="1"/>
          <p:nvPr/>
        </p:nvSpPr>
        <p:spPr>
          <a:xfrm>
            <a:off x="1506069" y="4264871"/>
            <a:ext cx="6535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”Ik denk dat de kracht van de regio gelijk is aan de mate waarin groepen en besturen samenwerken bij de trainingen en activiteiten"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8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F75CBC1-E4EA-2C44-853D-9BF37764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034"/>
            <a:ext cx="8229600" cy="1143000"/>
          </a:xfrm>
        </p:spPr>
        <p:txBody>
          <a:bodyPr/>
          <a:lstStyle/>
          <a:p>
            <a:r>
              <a:rPr lang="nl-NL" noProof="0" dirty="0"/>
              <a:t>ERVARING </a:t>
            </a:r>
            <a:r>
              <a:rPr lang="nl-NL" dirty="0"/>
              <a:t>ELIANNE ROOKMAAKER </a:t>
            </a:r>
            <a:r>
              <a:rPr lang="nl-NL" dirty="0">
                <a:solidFill>
                  <a:srgbClr val="FF0000"/>
                </a:solidFill>
              </a:rPr>
              <a:t>–</a:t>
            </a:r>
            <a:r>
              <a:rPr lang="nl-NL" dirty="0"/>
              <a:t> </a:t>
            </a:r>
            <a:r>
              <a:rPr lang="nl-NL" dirty="0">
                <a:solidFill>
                  <a:srgbClr val="FF0000"/>
                </a:solidFill>
              </a:rPr>
              <a:t>GROEPSBESTUURDER </a:t>
            </a:r>
            <a:br>
              <a:rPr lang="nl-NL" dirty="0">
                <a:solidFill>
                  <a:srgbClr val="FF0000"/>
                </a:solidFill>
              </a:rPr>
            </a:br>
            <a:r>
              <a:rPr lang="nl-NL" sz="2000" dirty="0"/>
              <a:t>DIE WILTGRAEFF, REGIO NEDER VELUWE </a:t>
            </a:r>
            <a:endParaRPr lang="nl-NL" sz="2000" noProof="0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="" xmlns:a16="http://schemas.microsoft.com/office/drawing/2014/main" id="{B18AD932-EBAA-7F45-9A95-B60644131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nl-NL" sz="2400" dirty="0"/>
              <a:t>Pas op de plaats en reflecteren. </a:t>
            </a:r>
            <a:br>
              <a:rPr lang="nl-NL" sz="2400" dirty="0"/>
            </a:br>
            <a:r>
              <a:rPr lang="nl-NL" sz="2400" dirty="0"/>
              <a:t>Welke rol hebben we?</a:t>
            </a:r>
            <a:br>
              <a:rPr lang="nl-NL" sz="2400" dirty="0"/>
            </a:br>
            <a:endParaRPr lang="nl-NL" sz="1400" dirty="0"/>
          </a:p>
          <a:p>
            <a:pPr>
              <a:buFont typeface="Wingdings" pitchFamily="2" charset="2"/>
              <a:buChar char="§"/>
            </a:pPr>
            <a:r>
              <a:rPr lang="nl-NL" sz="2400" dirty="0"/>
              <a:t>Verdieping in waar we aandacht aan schenken en hoe we dat doen.</a:t>
            </a:r>
            <a:r>
              <a:rPr lang="nl-NL" sz="1400" dirty="0"/>
              <a:t/>
            </a:r>
            <a:br>
              <a:rPr lang="nl-NL" sz="1400" dirty="0"/>
            </a:br>
            <a:endParaRPr lang="nl-NL" sz="1400" dirty="0"/>
          </a:p>
          <a:p>
            <a:pPr>
              <a:buFont typeface="Wingdings" pitchFamily="2" charset="2"/>
              <a:buChar char="§"/>
            </a:pPr>
            <a:r>
              <a:rPr lang="nl-NL" sz="2400" dirty="0"/>
              <a:t>Ervaringen uitwisselen met collega bestuurders</a:t>
            </a:r>
            <a:br>
              <a:rPr lang="nl-NL" sz="2400" dirty="0"/>
            </a:br>
            <a:endParaRPr lang="nl-NL" sz="1400" dirty="0"/>
          </a:p>
          <a:p>
            <a:pPr>
              <a:buFont typeface="Wingdings" pitchFamily="2" charset="2"/>
              <a:buChar char="§"/>
            </a:pPr>
            <a:r>
              <a:rPr lang="nl-NL" sz="2400" dirty="0"/>
              <a:t>Leren aan elkaar en </a:t>
            </a:r>
            <a:br>
              <a:rPr lang="nl-NL" sz="2400" dirty="0"/>
            </a:br>
            <a:r>
              <a:rPr lang="nl-NL" sz="2400" dirty="0"/>
              <a:t>van elkaar</a:t>
            </a:r>
          </a:p>
          <a:p>
            <a:pPr>
              <a:buFont typeface="Wingdings" pitchFamily="2" charset="2"/>
              <a:buChar char="§"/>
            </a:pPr>
            <a:endParaRPr lang="nl-NL" sz="2400" dirty="0"/>
          </a:p>
          <a:p>
            <a:pPr>
              <a:buFont typeface="Wingdings" pitchFamily="2" charset="2"/>
              <a:buChar char="§"/>
            </a:pPr>
            <a:endParaRPr lang="nl-NL" sz="2400" noProof="0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8D6EB4E6-45BD-2F49-98E7-2916A7F5E4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Afbeelding 7">
            <a:extLst>
              <a:ext uri="{FF2B5EF4-FFF2-40B4-BE49-F238E27FC236}">
                <a16:creationId xmlns="" xmlns:a16="http://schemas.microsoft.com/office/drawing/2014/main" id="{FDCA6820-B130-3041-B040-EA99DF1F5051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2799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F75CBC1-E4EA-2C44-853D-9BF37764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034"/>
            <a:ext cx="8229600" cy="1143000"/>
          </a:xfrm>
        </p:spPr>
        <p:txBody>
          <a:bodyPr/>
          <a:lstStyle/>
          <a:p>
            <a:r>
              <a:rPr lang="nl-NL" noProof="0" dirty="0"/>
              <a:t>ERVARING </a:t>
            </a:r>
            <a:r>
              <a:rPr lang="nl-NL" dirty="0"/>
              <a:t>ELIANNE ROOKMAAKER </a:t>
            </a:r>
            <a:r>
              <a:rPr lang="nl-NL" dirty="0">
                <a:solidFill>
                  <a:srgbClr val="FF0000"/>
                </a:solidFill>
              </a:rPr>
              <a:t>–</a:t>
            </a:r>
            <a:r>
              <a:rPr lang="nl-NL" dirty="0"/>
              <a:t> </a:t>
            </a:r>
            <a:r>
              <a:rPr lang="nl-NL" dirty="0">
                <a:solidFill>
                  <a:srgbClr val="FF0000"/>
                </a:solidFill>
              </a:rPr>
              <a:t>GROEPSBESTUURDER </a:t>
            </a:r>
            <a:br>
              <a:rPr lang="nl-NL" dirty="0">
                <a:solidFill>
                  <a:srgbClr val="FF0000"/>
                </a:solidFill>
              </a:rPr>
            </a:br>
            <a:r>
              <a:rPr lang="nl-NL" sz="2000" dirty="0"/>
              <a:t>DIE WILTGRAEFF, REGIO NEDER VELUWE </a:t>
            </a:r>
            <a:endParaRPr lang="nl-NL" sz="2000" noProof="0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="" xmlns:a16="http://schemas.microsoft.com/office/drawing/2014/main" id="{B18AD932-EBAA-7F45-9A95-B60644131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18000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nl-NL" sz="2400" dirty="0"/>
              <a:t>Belangrijk dat onze regio het aanbied</a:t>
            </a:r>
            <a:br>
              <a:rPr lang="nl-NL" sz="2400" dirty="0"/>
            </a:br>
            <a:endParaRPr lang="nl-NL" sz="2400" dirty="0"/>
          </a:p>
          <a:p>
            <a:pPr>
              <a:buFont typeface="Wingdings" pitchFamily="2" charset="2"/>
              <a:buChar char="§"/>
            </a:pPr>
            <a:r>
              <a:rPr lang="nl-NL" sz="2400" dirty="0"/>
              <a:t>STER-bestuur is belangrijk voor goed functionerende leiding</a:t>
            </a:r>
            <a:br>
              <a:rPr lang="nl-NL" sz="2400" dirty="0"/>
            </a:br>
            <a:r>
              <a:rPr lang="nl-NL" sz="2400" dirty="0"/>
              <a:t>&amp; toekomstbestendige groep</a:t>
            </a:r>
            <a:br>
              <a:rPr lang="nl-NL" sz="2400" dirty="0"/>
            </a:br>
            <a:endParaRPr lang="nl-NL" sz="2400" dirty="0"/>
          </a:p>
          <a:p>
            <a:pPr>
              <a:buFont typeface="Wingdings" pitchFamily="2" charset="2"/>
              <a:buChar char="§"/>
            </a:pPr>
            <a:r>
              <a:rPr lang="nl-NL" sz="2400" dirty="0"/>
              <a:t>De leiding vormt de ruggengraat van je groep</a:t>
            </a:r>
            <a:endParaRPr lang="nl-NL" sz="2400" noProof="0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8D6EB4E6-45BD-2F49-98E7-2916A7F5E4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81465A6A-612F-3A47-98F9-6CD8D04058E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1600200"/>
            <a:ext cx="42291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0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PT_Blad2">
  <a:themeElements>
    <a:clrScheme name="PPT_Blad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T_Blad2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T_Blad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Blad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Blad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Blad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Blad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Blad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Blad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Blad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Blad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Blad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Blad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Blad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1242</TotalTime>
  <Words>227</Words>
  <Application>Microsoft Office PowerPoint</Application>
  <PresentationFormat>Diavoorstelling (4:3)</PresentationFormat>
  <Paragraphs>70</Paragraphs>
  <Slides>16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Arial</vt:lpstr>
      <vt:lpstr>Arial Narrow</vt:lpstr>
      <vt:lpstr>Impact</vt:lpstr>
      <vt:lpstr>Wingdings</vt:lpstr>
      <vt:lpstr>PPT_Blad2</vt:lpstr>
      <vt:lpstr>ERVARINGEN MET BESTUURSONTWIKKELING</vt:lpstr>
      <vt:lpstr>ONTWIKKEL JE BESTUURSKRACHT</vt:lpstr>
      <vt:lpstr>KERNGEDACHTE: VEELZIJDIGHEID VAN BESTUREN</vt:lpstr>
      <vt:lpstr>KERNGEDACHTE: DRIE ASPECTEN BEPALEN JE VERENIGING</vt:lpstr>
      <vt:lpstr>ERVARING DAVID RODA – BESTUURSCOACH  REGIO HET GOOI</vt:lpstr>
      <vt:lpstr>PowerPoint-presentatie</vt:lpstr>
      <vt:lpstr>ERVARING DAVID RODA – BESTUURSCOACH  REGIO HET GOOI</vt:lpstr>
      <vt:lpstr>ERVARING ELIANNE ROOKMAAKER – GROEPSBESTUURDER  DIE WILTGRAEFF, REGIO NEDER VELUWE </vt:lpstr>
      <vt:lpstr>ERVARING ELIANNE ROOKMAAKER – GROEPSBESTUURDER  DIE WILTGRAEFF, REGIO NEDER VELUWE </vt:lpstr>
      <vt:lpstr>ERVARING VAN ELIANNE ROOKMAAKER – GROEPSBESTUURDER DIE WILTGRAEFF, REGIO NEDER VELUWE </vt:lpstr>
      <vt:lpstr>ERVARING VAN KIRSTEN ROMSWINCKEL – REGIOBESTUURDER  REGIO MAASDELTA</vt:lpstr>
      <vt:lpstr>ERVARING VAN KIRSTEN ROMSWINCKEL – REGIOBESTUURDER  REGIO MAASDELTA</vt:lpstr>
      <vt:lpstr>ERVARING VAN KIRSTEN ROMSWINCKEL – REGIOBESTUURDER  REGIO MAASDELTA</vt:lpstr>
      <vt:lpstr>EXTRA OPBRENGST  IS VERRASSEND</vt:lpstr>
      <vt:lpstr>DE OPBRENGST IS VERRASSEND</vt:lpstr>
      <vt:lpstr>TRAJECT BESTUURSONTWIKKELING</vt:lpstr>
    </vt:vector>
  </TitlesOfParts>
  <Company>Scouting Nederland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mba</dc:creator>
  <cp:lastModifiedBy>Lepelaar, Eric</cp:lastModifiedBy>
  <cp:revision>95</cp:revision>
  <cp:lastPrinted>2019-05-26T17:08:45Z</cp:lastPrinted>
  <dcterms:created xsi:type="dcterms:W3CDTF">2010-09-07T09:24:07Z</dcterms:created>
  <dcterms:modified xsi:type="dcterms:W3CDTF">2019-06-13T13:02:39Z</dcterms:modified>
</cp:coreProperties>
</file>