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57" r:id="rId4"/>
    <p:sldId id="261" r:id="rId5"/>
    <p:sldId id="265" r:id="rId6"/>
    <p:sldId id="262" r:id="rId7"/>
    <p:sldId id="266" r:id="rId8"/>
    <p:sldId id="263" r:id="rId9"/>
    <p:sldId id="267" r:id="rId10"/>
    <p:sldId id="268" r:id="rId11"/>
    <p:sldId id="272" r:id="rId12"/>
    <p:sldId id="273" r:id="rId13"/>
    <p:sldId id="275" r:id="rId14"/>
    <p:sldId id="276" r:id="rId15"/>
    <p:sldId id="277" r:id="rId16"/>
    <p:sldId id="279" r:id="rId17"/>
    <p:sldId id="269" r:id="rId18"/>
    <p:sldId id="271" r:id="rId19"/>
    <p:sldId id="270" r:id="rId20"/>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D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707" autoAdjust="0"/>
  </p:normalViewPr>
  <p:slideViewPr>
    <p:cSldViewPr snapToGrid="0">
      <p:cViewPr varScale="1">
        <p:scale>
          <a:sx n="110" d="100"/>
          <a:sy n="110" d="100"/>
        </p:scale>
        <p:origin x="852" y="108"/>
      </p:cViewPr>
      <p:guideLst/>
    </p:cSldViewPr>
  </p:slideViewPr>
  <p:notesTextViewPr>
    <p:cViewPr>
      <p:scale>
        <a:sx n="1" d="1"/>
        <a:sy n="1" d="1"/>
      </p:scale>
      <p:origin x="0" y="0"/>
    </p:cViewPr>
  </p:notesTextViewPr>
  <p:notesViewPr>
    <p:cSldViewPr snapToGrid="0">
      <p:cViewPr varScale="1">
        <p:scale>
          <a:sx n="82" d="100"/>
          <a:sy n="82" d="100"/>
        </p:scale>
        <p:origin x="3960" y="9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F9D187B-F7A7-435F-9BA7-56D8E2255D84}" type="datetimeFigureOut">
              <a:rPr lang="nl-NL" smtClean="0"/>
              <a:t>17-6-2019</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BC658F7-0861-45A0-A761-E65E6B04285A}" type="slidenum">
              <a:rPr lang="nl-NL" smtClean="0"/>
              <a:t>‹nr.›</a:t>
            </a:fld>
            <a:endParaRPr lang="nl-NL"/>
          </a:p>
        </p:txBody>
      </p:sp>
    </p:spTree>
    <p:extLst>
      <p:ext uri="{BB962C8B-B14F-4D97-AF65-F5344CB8AC3E}">
        <p14:creationId xmlns:p14="http://schemas.microsoft.com/office/powerpoint/2010/main" val="2754828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outing.nl/downloads/ondersteuning/bestuurlijke-zaken/meerjarenbeleid/5218-meerjarenbeleid-2020-202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landelijke raad heeft op 15 juni 2019 , het meerjarenbeleidsplan 2020 – 2022 vastgesteld., genaamd Durf en doe. Het plan is te vinden op: </a:t>
            </a:r>
            <a:r>
              <a:rPr lang="nl-NL" dirty="0" smtClean="0">
                <a:hlinkClick r:id="rId3"/>
              </a:rPr>
              <a:t>https://www.scouting.nl/downloads/ondersteuning/bestuurlijke-zaken/meerjarenbeleid/5218-meerjarenbeleid-2020-2022</a:t>
            </a:r>
            <a:endParaRPr lang="nl-NL" dirty="0" smtClean="0">
              <a:solidFill>
                <a:srgbClr val="FF0000"/>
              </a:solidFill>
            </a:endParaRPr>
          </a:p>
          <a:p>
            <a:r>
              <a:rPr lang="nl-NL" dirty="0" smtClean="0">
                <a:solidFill>
                  <a:srgbClr val="FF0000"/>
                </a:solidFill>
              </a:rPr>
              <a:t>Aan iedere regio de uitnodiging om aan te geven wat dit voor de groepen in de regio en de regio zelf aan kansen biedt en waar de regio mee aan het werk zou willen.</a:t>
            </a:r>
          </a:p>
          <a:p>
            <a:endParaRPr lang="nl-NL" dirty="0">
              <a:solidFill>
                <a:srgbClr val="FF0000"/>
              </a:solidFill>
            </a:endParaRPr>
          </a:p>
          <a:p>
            <a:r>
              <a:rPr lang="nl-NL" dirty="0" smtClean="0"/>
              <a:t>Durf en doe is de tweede fase om van Toekomstvisie naar de uitvoering stappen te zetten.  We hebben hierin geleerd van eerdere ervaringen en spelen in op nieuwe ontwikkelingen.  Het doel is groepen die ondersteuning te bieden die ze helpt om Toekomstproef te zijn, maar vanuit de landelijke organisatie ook de regio’s hierin weer de begeleiding te bieden, die bijdraagt. Het is belangrijk dat de groep en regio hierin vanuit </a:t>
            </a:r>
          </a:p>
          <a:p>
            <a:endParaRPr lang="nl-NL" dirty="0" smtClean="0"/>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a:t>
            </a:fld>
            <a:endParaRPr lang="nl-NL"/>
          </a:p>
        </p:txBody>
      </p:sp>
    </p:spTree>
    <p:extLst>
      <p:ext uri="{BB962C8B-B14F-4D97-AF65-F5344CB8AC3E}">
        <p14:creationId xmlns:p14="http://schemas.microsoft.com/office/powerpoint/2010/main" val="3194915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10</a:t>
            </a:fld>
            <a:endParaRPr lang="nl-NL"/>
          </a:p>
        </p:txBody>
      </p:sp>
    </p:spTree>
    <p:extLst>
      <p:ext uri="{BB962C8B-B14F-4D97-AF65-F5344CB8AC3E}">
        <p14:creationId xmlns:p14="http://schemas.microsoft.com/office/powerpoint/2010/main" val="977573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Waar is behoefte aan in de regio en bij de groepen in de regio?</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11</a:t>
            </a:fld>
            <a:endParaRPr lang="nl-NL"/>
          </a:p>
        </p:txBody>
      </p:sp>
    </p:spTree>
    <p:extLst>
      <p:ext uri="{BB962C8B-B14F-4D97-AF65-F5344CB8AC3E}">
        <p14:creationId xmlns:p14="http://schemas.microsoft.com/office/powerpoint/2010/main" val="3127638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12</a:t>
            </a:fld>
            <a:endParaRPr lang="nl-NL"/>
          </a:p>
        </p:txBody>
      </p:sp>
    </p:spTree>
    <p:extLst>
      <p:ext uri="{BB962C8B-B14F-4D97-AF65-F5344CB8AC3E}">
        <p14:creationId xmlns:p14="http://schemas.microsoft.com/office/powerpoint/2010/main" val="202293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13</a:t>
            </a:fld>
            <a:endParaRPr lang="nl-NL"/>
          </a:p>
        </p:txBody>
      </p:sp>
    </p:spTree>
    <p:extLst>
      <p:ext uri="{BB962C8B-B14F-4D97-AF65-F5344CB8AC3E}">
        <p14:creationId xmlns:p14="http://schemas.microsoft.com/office/powerpoint/2010/main" val="1193970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14</a:t>
            </a:fld>
            <a:endParaRPr lang="nl-NL"/>
          </a:p>
        </p:txBody>
      </p:sp>
    </p:spTree>
    <p:extLst>
      <p:ext uri="{BB962C8B-B14F-4D97-AF65-F5344CB8AC3E}">
        <p14:creationId xmlns:p14="http://schemas.microsoft.com/office/powerpoint/2010/main" val="1282307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15</a:t>
            </a:fld>
            <a:endParaRPr lang="nl-NL"/>
          </a:p>
        </p:txBody>
      </p:sp>
    </p:spTree>
    <p:extLst>
      <p:ext uri="{BB962C8B-B14F-4D97-AF65-F5344CB8AC3E}">
        <p14:creationId xmlns:p14="http://schemas.microsoft.com/office/powerpoint/2010/main" val="274601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16</a:t>
            </a:fld>
            <a:endParaRPr lang="nl-NL"/>
          </a:p>
        </p:txBody>
      </p:sp>
    </p:spTree>
    <p:extLst>
      <p:ext uri="{BB962C8B-B14F-4D97-AF65-F5344CB8AC3E}">
        <p14:creationId xmlns:p14="http://schemas.microsoft.com/office/powerpoint/2010/main" val="1770562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17</a:t>
            </a:fld>
            <a:endParaRPr lang="nl-NL"/>
          </a:p>
        </p:txBody>
      </p:sp>
    </p:spTree>
    <p:extLst>
      <p:ext uri="{BB962C8B-B14F-4D97-AF65-F5344CB8AC3E}">
        <p14:creationId xmlns:p14="http://schemas.microsoft.com/office/powerpoint/2010/main" val="107210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18</a:t>
            </a:fld>
            <a:endParaRPr lang="nl-NL"/>
          </a:p>
        </p:txBody>
      </p:sp>
    </p:spTree>
    <p:extLst>
      <p:ext uri="{BB962C8B-B14F-4D97-AF65-F5344CB8AC3E}">
        <p14:creationId xmlns:p14="http://schemas.microsoft.com/office/powerpoint/2010/main" val="731286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19</a:t>
            </a:fld>
            <a:endParaRPr lang="nl-NL"/>
          </a:p>
        </p:txBody>
      </p:sp>
    </p:spTree>
    <p:extLst>
      <p:ext uri="{BB962C8B-B14F-4D97-AF65-F5344CB8AC3E}">
        <p14:creationId xmlns:p14="http://schemas.microsoft.com/office/powerpoint/2010/main" val="64258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komende 3 jaar nodigen we groepen en regio’s uit om hier actief mee aan de slag te gaan. De eerste vraag is om hier binnen de regio over te praten. Tijdens de regioraad in het najaar, een besturencafé, of </a:t>
            </a:r>
            <a:r>
              <a:rPr lang="nl-NL" dirty="0" smtClean="0"/>
              <a:t>anderszins.</a:t>
            </a:r>
            <a:endParaRPr lang="nl-NL" dirty="0"/>
          </a:p>
          <a:p>
            <a:endParaRPr lang="nl-NL" dirty="0" smtClean="0"/>
          </a:p>
          <a:p>
            <a:endParaRPr lang="nl-NL" dirty="0"/>
          </a:p>
        </p:txBody>
      </p:sp>
      <p:sp>
        <p:nvSpPr>
          <p:cNvPr id="4" name="Tijdelijke aanduiding voor dianummer 3"/>
          <p:cNvSpPr>
            <a:spLocks noGrp="1"/>
          </p:cNvSpPr>
          <p:nvPr>
            <p:ph type="sldNum" sz="quarter" idx="5"/>
          </p:nvPr>
        </p:nvSpPr>
        <p:spPr/>
        <p:txBody>
          <a:bodyPr/>
          <a:lstStyle/>
          <a:p>
            <a:fld id="{590E80A5-8AE7-4599-8E80-BCC80985BE7E}" type="slidenum">
              <a:rPr lang="nl-NL" smtClean="0"/>
              <a:t>2</a:t>
            </a:fld>
            <a:endParaRPr lang="nl-NL"/>
          </a:p>
        </p:txBody>
      </p:sp>
    </p:spTree>
    <p:extLst>
      <p:ext uri="{BB962C8B-B14F-4D97-AF65-F5344CB8AC3E}">
        <p14:creationId xmlns:p14="http://schemas.microsoft.com/office/powerpoint/2010/main" val="91110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Hoe ziet het meerjarenbeleid eruit?</a:t>
            </a:r>
            <a:endParaRPr lang="nl-NL" dirty="0"/>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3</a:t>
            </a:fld>
            <a:endParaRPr lang="nl-NL"/>
          </a:p>
        </p:txBody>
      </p:sp>
    </p:spTree>
    <p:extLst>
      <p:ext uri="{BB962C8B-B14F-4D97-AF65-F5344CB8AC3E}">
        <p14:creationId xmlns:p14="http://schemas.microsoft.com/office/powerpoint/2010/main" val="183238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4</a:t>
            </a:fld>
            <a:endParaRPr lang="nl-NL"/>
          </a:p>
        </p:txBody>
      </p:sp>
    </p:spTree>
    <p:extLst>
      <p:ext uri="{BB962C8B-B14F-4D97-AF65-F5344CB8AC3E}">
        <p14:creationId xmlns:p14="http://schemas.microsoft.com/office/powerpoint/2010/main" val="133153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5</a:t>
            </a:fld>
            <a:endParaRPr lang="nl-NL"/>
          </a:p>
        </p:txBody>
      </p:sp>
    </p:spTree>
    <p:extLst>
      <p:ext uri="{BB962C8B-B14F-4D97-AF65-F5344CB8AC3E}">
        <p14:creationId xmlns:p14="http://schemas.microsoft.com/office/powerpoint/2010/main" val="113347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6</a:t>
            </a:fld>
            <a:endParaRPr lang="nl-NL"/>
          </a:p>
        </p:txBody>
      </p:sp>
    </p:spTree>
    <p:extLst>
      <p:ext uri="{BB962C8B-B14F-4D97-AF65-F5344CB8AC3E}">
        <p14:creationId xmlns:p14="http://schemas.microsoft.com/office/powerpoint/2010/main" val="75109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7</a:t>
            </a:fld>
            <a:endParaRPr lang="nl-NL"/>
          </a:p>
        </p:txBody>
      </p:sp>
    </p:spTree>
    <p:extLst>
      <p:ext uri="{BB962C8B-B14F-4D97-AF65-F5344CB8AC3E}">
        <p14:creationId xmlns:p14="http://schemas.microsoft.com/office/powerpoint/2010/main" val="15710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8</a:t>
            </a:fld>
            <a:endParaRPr lang="nl-NL"/>
          </a:p>
        </p:txBody>
      </p:sp>
    </p:spTree>
    <p:extLst>
      <p:ext uri="{BB962C8B-B14F-4D97-AF65-F5344CB8AC3E}">
        <p14:creationId xmlns:p14="http://schemas.microsoft.com/office/powerpoint/2010/main" val="4141260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BC658F7-0861-45A0-A761-E65E6B04285A}" type="slidenum">
              <a:rPr lang="nl-NL" smtClean="0"/>
              <a:t>9</a:t>
            </a:fld>
            <a:endParaRPr lang="nl-NL"/>
          </a:p>
        </p:txBody>
      </p:sp>
    </p:spTree>
    <p:extLst>
      <p:ext uri="{BB962C8B-B14F-4D97-AF65-F5344CB8AC3E}">
        <p14:creationId xmlns:p14="http://schemas.microsoft.com/office/powerpoint/2010/main" val="3660594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243668"/>
            <a:ext cx="12203113" cy="2073276"/>
          </a:xfrm>
          <a:prstGeom prst="rect">
            <a:avLst/>
          </a:prstGeom>
        </p:spPr>
      </p:pic>
      <p:sp>
        <p:nvSpPr>
          <p:cNvPr id="2" name="Titel 1"/>
          <p:cNvSpPr>
            <a:spLocks noGrp="1"/>
          </p:cNvSpPr>
          <p:nvPr>
            <p:ph type="ctrTitle"/>
          </p:nvPr>
        </p:nvSpPr>
        <p:spPr>
          <a:xfrm>
            <a:off x="1524000" y="2530477"/>
            <a:ext cx="9144000" cy="749829"/>
          </a:xfrm>
        </p:spPr>
        <p:txBody>
          <a:bodyPr anchor="b">
            <a:normAutofit/>
          </a:bodyPr>
          <a:lstStyle>
            <a:lvl1pPr algn="l">
              <a:defRPr sz="4000">
                <a:latin typeface="Impact" panose="020B0806030902050204" pitchFamily="34" charset="0"/>
              </a:defRPr>
            </a:lvl1pPr>
          </a:lstStyle>
          <a:p>
            <a:r>
              <a:rPr lang="nl-NL" smtClean="0"/>
              <a:t>Klik om de stijl te bewerken</a:t>
            </a:r>
            <a:endParaRPr lang="nl-NL" dirty="0"/>
          </a:p>
        </p:txBody>
      </p:sp>
      <p:sp>
        <p:nvSpPr>
          <p:cNvPr id="3" name="Ondertitel 2"/>
          <p:cNvSpPr>
            <a:spLocks noGrp="1"/>
          </p:cNvSpPr>
          <p:nvPr>
            <p:ph type="subTitle" idx="1"/>
          </p:nvPr>
        </p:nvSpPr>
        <p:spPr>
          <a:xfrm>
            <a:off x="1524000" y="3280306"/>
            <a:ext cx="9144000" cy="741361"/>
          </a:xfrm>
        </p:spPr>
        <p:txBody>
          <a:bodyPr>
            <a:normAutofit/>
          </a:bodyPr>
          <a:lstStyle>
            <a:lvl1pPr marL="0" indent="0" algn="l">
              <a:buNone/>
              <a:defRPr sz="20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6FA084DF-3D93-4688-84FB-12C754A53BB2}" type="datetimeFigureOut">
              <a:rPr lang="nl-NL" smtClean="0"/>
              <a:t>17-6-2019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t>‹nr.›</a:t>
            </a:fld>
            <a:endParaRPr lang="nl-NL"/>
          </a:p>
        </p:txBody>
      </p:sp>
      <p:pic>
        <p:nvPicPr>
          <p:cNvPr id="8"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9643533" y="2530477"/>
            <a:ext cx="1626859" cy="1527334"/>
          </a:xfrm>
          <a:prstGeom prst="rect">
            <a:avLst/>
          </a:prstGeom>
        </p:spPr>
      </p:pic>
    </p:spTree>
    <p:extLst>
      <p:ext uri="{BB962C8B-B14F-4D97-AF65-F5344CB8AC3E}">
        <p14:creationId xmlns:p14="http://schemas.microsoft.com/office/powerpoint/2010/main" val="9059461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FA084DF-3D93-4688-84FB-12C754A53BB2}" type="datetimeFigureOut">
              <a:rPr lang="nl-NL" smtClean="0"/>
              <a:t>17-6-2019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t>‹nr.›</a:t>
            </a:fld>
            <a:endParaRPr lang="nl-NL"/>
          </a:p>
        </p:txBody>
      </p:sp>
      <p:pic>
        <p:nvPicPr>
          <p:cNvPr id="7"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27156768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FA084DF-3D93-4688-84FB-12C754A53BB2}" type="datetimeFigureOut">
              <a:rPr lang="nl-NL" smtClean="0"/>
              <a:t>17-6-2019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t>‹nr.›</a:t>
            </a:fld>
            <a:endParaRPr lang="nl-NL"/>
          </a:p>
        </p:txBody>
      </p:sp>
      <p:pic>
        <p:nvPicPr>
          <p:cNvPr id="7"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23209191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124"/>
            <a:ext cx="12192010" cy="639489"/>
          </a:xfrm>
          <a:prstGeom prst="rect">
            <a:avLst/>
          </a:prstGeom>
        </p:spPr>
      </p:pic>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6FA084DF-3D93-4688-84FB-12C754A53BB2}" type="datetimeFigureOut">
              <a:rPr lang="nl-NL" smtClean="0"/>
              <a:t>17-6-2019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t>‹nr.›</a:t>
            </a:fld>
            <a:endParaRPr lang="nl-NL"/>
          </a:p>
        </p:txBody>
      </p:sp>
      <p:pic>
        <p:nvPicPr>
          <p:cNvPr id="8" name="Picture 3"/>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3071826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6FA084DF-3D93-4688-84FB-12C754A53BB2}" type="datetimeFigureOut">
              <a:rPr lang="nl-NL" smtClean="0"/>
              <a:t>17-6-2019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1064720-9D41-41ED-BA0B-EC04DD3983EB}" type="slidenum">
              <a:rPr lang="nl-NL" smtClean="0"/>
              <a:t>‹nr.›</a:t>
            </a:fld>
            <a:endParaRPr lang="nl-NL"/>
          </a:p>
        </p:txBody>
      </p:sp>
      <p:pic>
        <p:nvPicPr>
          <p:cNvPr id="7"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31245805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6FA084DF-3D93-4688-84FB-12C754A53BB2}" type="datetimeFigureOut">
              <a:rPr lang="nl-NL" smtClean="0"/>
              <a:t>17-6-2019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1064720-9D41-41ED-BA0B-EC04DD3983EB}" type="slidenum">
              <a:rPr lang="nl-NL" smtClean="0"/>
              <a:t>‹nr.›</a:t>
            </a:fld>
            <a:endParaRPr lang="nl-NL"/>
          </a:p>
        </p:txBody>
      </p:sp>
      <p:pic>
        <p:nvPicPr>
          <p:cNvPr id="8"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20883397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6FA084DF-3D93-4688-84FB-12C754A53BB2}" type="datetimeFigureOut">
              <a:rPr lang="nl-NL" smtClean="0"/>
              <a:t>17-6-2019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1064720-9D41-41ED-BA0B-EC04DD3983EB}" type="slidenum">
              <a:rPr lang="nl-NL" smtClean="0"/>
              <a:t>‹nr.›</a:t>
            </a:fld>
            <a:endParaRPr lang="nl-NL"/>
          </a:p>
        </p:txBody>
      </p:sp>
      <p:pic>
        <p:nvPicPr>
          <p:cNvPr id="10"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10885675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6FA084DF-3D93-4688-84FB-12C754A53BB2}" type="datetimeFigureOut">
              <a:rPr lang="nl-NL" smtClean="0"/>
              <a:t>17-6-2019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1064720-9D41-41ED-BA0B-EC04DD3983EB}" type="slidenum">
              <a:rPr lang="nl-NL" smtClean="0"/>
              <a:t>‹nr.›</a:t>
            </a:fld>
            <a:endParaRPr lang="nl-NL"/>
          </a:p>
        </p:txBody>
      </p:sp>
      <p:pic>
        <p:nvPicPr>
          <p:cNvPr id="6"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20637473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FA084DF-3D93-4688-84FB-12C754A53BB2}" type="datetimeFigureOut">
              <a:rPr lang="nl-NL" smtClean="0"/>
              <a:t>17-6-2019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1064720-9D41-41ED-BA0B-EC04DD3983EB}" type="slidenum">
              <a:rPr lang="nl-NL" smtClean="0"/>
              <a:t>‹nr.›</a:t>
            </a:fld>
            <a:endParaRPr lang="nl-NL"/>
          </a:p>
        </p:txBody>
      </p:sp>
      <p:pic>
        <p:nvPicPr>
          <p:cNvPr id="5"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9575074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FA084DF-3D93-4688-84FB-12C754A53BB2}" type="datetimeFigureOut">
              <a:rPr lang="nl-NL" smtClean="0"/>
              <a:t>17-6-2019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1064720-9D41-41ED-BA0B-EC04DD3983EB}" type="slidenum">
              <a:rPr lang="nl-NL" smtClean="0"/>
              <a:t>‹nr.›</a:t>
            </a:fld>
            <a:endParaRPr lang="nl-NL"/>
          </a:p>
        </p:txBody>
      </p:sp>
      <p:pic>
        <p:nvPicPr>
          <p:cNvPr id="8"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20866311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6FA084DF-3D93-4688-84FB-12C754A53BB2}" type="datetimeFigureOut">
              <a:rPr lang="nl-NL" smtClean="0"/>
              <a:t>17-6-2019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1064720-9D41-41ED-BA0B-EC04DD3983EB}" type="slidenum">
              <a:rPr lang="nl-NL" smtClean="0"/>
              <a:t>‹nr.›</a:t>
            </a:fld>
            <a:endParaRPr lang="nl-NL"/>
          </a:p>
        </p:txBody>
      </p:sp>
      <p:pic>
        <p:nvPicPr>
          <p:cNvPr id="8"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057642"/>
            <a:ext cx="707090" cy="663833"/>
          </a:xfrm>
          <a:prstGeom prst="rect">
            <a:avLst/>
          </a:prstGeom>
        </p:spPr>
      </p:pic>
    </p:spTree>
    <p:extLst>
      <p:ext uri="{BB962C8B-B14F-4D97-AF65-F5344CB8AC3E}">
        <p14:creationId xmlns:p14="http://schemas.microsoft.com/office/powerpoint/2010/main" val="36921156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639489"/>
          </a:xfrm>
          <a:prstGeom prst="rect">
            <a:avLst/>
          </a:prstGeom>
        </p:spPr>
        <p:txBody>
          <a:bodyPr vert="horz" lIns="91440" tIns="45720" rIns="91440" bIns="45720"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838200" y="1326092"/>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084DF-3D93-4688-84FB-12C754A53BB2}" type="datetimeFigureOut">
              <a:rPr lang="nl-NL" smtClean="0"/>
              <a:t>17-6-2019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11514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64720-9D41-41ED-BA0B-EC04DD3983EB}" type="slidenum">
              <a:rPr lang="nl-NL" smtClean="0"/>
              <a:t>‹nr.›</a:t>
            </a:fld>
            <a:endParaRPr lang="nl-NL"/>
          </a:p>
        </p:txBody>
      </p:sp>
    </p:spTree>
    <p:extLst>
      <p:ext uri="{BB962C8B-B14F-4D97-AF65-F5344CB8AC3E}">
        <p14:creationId xmlns:p14="http://schemas.microsoft.com/office/powerpoint/2010/main" val="1321050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Onze regio-ondersteuning in de toekomst</a:t>
            </a:r>
          </a:p>
        </p:txBody>
      </p:sp>
      <p:sp>
        <p:nvSpPr>
          <p:cNvPr id="3" name="Ondertitel 2"/>
          <p:cNvSpPr>
            <a:spLocks noGrp="1"/>
          </p:cNvSpPr>
          <p:nvPr>
            <p:ph type="subTitle" idx="1"/>
          </p:nvPr>
        </p:nvSpPr>
        <p:spPr/>
        <p:txBody>
          <a:bodyPr/>
          <a:lstStyle/>
          <a:p>
            <a:r>
              <a:rPr lang="nl-NL" dirty="0"/>
              <a:t>Als regio aan de slag met de 3 focusdoelen uit het MJB</a:t>
            </a:r>
          </a:p>
          <a:p>
            <a:endParaRPr lang="nl-NL" dirty="0"/>
          </a:p>
        </p:txBody>
      </p:sp>
      <p:pic>
        <p:nvPicPr>
          <p:cNvPr id="4" name="Afbeelding 3">
            <a:extLst>
              <a:ext uri="{FF2B5EF4-FFF2-40B4-BE49-F238E27FC236}">
                <a16:creationId xmlns:a16="http://schemas.microsoft.com/office/drawing/2014/main" xmlns="" id="{51914033-2102-C843-AD4E-1035F1217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5099"/>
            <a:ext cx="12192000" cy="2203770"/>
          </a:xfrm>
          <a:prstGeom prst="rect">
            <a:avLst/>
          </a:prstGeom>
        </p:spPr>
      </p:pic>
    </p:spTree>
    <p:extLst>
      <p:ext uri="{BB962C8B-B14F-4D97-AF65-F5344CB8AC3E}">
        <p14:creationId xmlns:p14="http://schemas.microsoft.com/office/powerpoint/2010/main" val="1277820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Focusdoel 3 Duurzaam vrijwilligersbeleid</a:t>
            </a:r>
            <a:endParaRPr lang="nl-NL" dirty="0"/>
          </a:p>
        </p:txBody>
      </p:sp>
      <p:sp>
        <p:nvSpPr>
          <p:cNvPr id="3" name="Tijdelijke aanduiding voor inhoud 2"/>
          <p:cNvSpPr>
            <a:spLocks noGrp="1"/>
          </p:cNvSpPr>
          <p:nvPr>
            <p:ph idx="1"/>
          </p:nvPr>
        </p:nvSpPr>
        <p:spPr/>
        <p:txBody>
          <a:bodyPr>
            <a:normAutofit fontScale="92500" lnSpcReduction="10000"/>
          </a:bodyPr>
          <a:lstStyle/>
          <a:p>
            <a:pPr marL="0" indent="0">
              <a:buNone/>
            </a:pPr>
            <a:r>
              <a:rPr lang="nl-NL" dirty="0" smtClean="0"/>
              <a:t>3. </a:t>
            </a:r>
            <a:r>
              <a:rPr lang="nl-NL" dirty="0"/>
              <a:t>Het verbeteren van </a:t>
            </a:r>
            <a:r>
              <a:rPr lang="nl-NL" b="1" dirty="0"/>
              <a:t>duurzaam vrijwilligersbeleid </a:t>
            </a:r>
            <a:r>
              <a:rPr lang="nl-NL" dirty="0"/>
              <a:t/>
            </a:r>
            <a:br>
              <a:rPr lang="nl-NL" dirty="0"/>
            </a:br>
            <a:r>
              <a:rPr lang="nl-NL" dirty="0"/>
              <a:t>bij groep, regio en land als voorwaarde voor gezonde ledenontwikkeling.</a:t>
            </a:r>
          </a:p>
          <a:p>
            <a:pPr marL="0" indent="0">
              <a:buNone/>
            </a:pPr>
            <a:endParaRPr lang="nl-NL" dirty="0"/>
          </a:p>
          <a:p>
            <a:pPr marL="0" indent="0">
              <a:buNone/>
            </a:pPr>
            <a:r>
              <a:rPr lang="nl-NL" sz="3200" b="1" dirty="0">
                <a:solidFill>
                  <a:srgbClr val="6CDB45"/>
                </a:solidFill>
              </a:rPr>
              <a:t>Subdoelen:</a:t>
            </a:r>
          </a:p>
          <a:p>
            <a:pPr>
              <a:buFontTx/>
              <a:buChar char="-"/>
            </a:pPr>
            <a:r>
              <a:rPr lang="nl-NL" dirty="0">
                <a:solidFill>
                  <a:srgbClr val="6CDB45"/>
                </a:solidFill>
              </a:rPr>
              <a:t>Er wordt een start gemaakt met een aantal regio’s om ervaringen op te doen en praktijkvoorbeelden te delen</a:t>
            </a:r>
          </a:p>
          <a:p>
            <a:pPr>
              <a:buFontTx/>
              <a:buChar char="-"/>
            </a:pPr>
            <a:r>
              <a:rPr lang="nl-NL" dirty="0">
                <a:solidFill>
                  <a:srgbClr val="6CDB45"/>
                </a:solidFill>
              </a:rPr>
              <a:t>Er komt een regionaal ondersteuningsplan op basis van duurzaam vrijwilligersbeleid</a:t>
            </a:r>
          </a:p>
          <a:p>
            <a:pPr>
              <a:buFontTx/>
              <a:buChar char="-"/>
            </a:pPr>
            <a:r>
              <a:rPr lang="nl-NL" dirty="0">
                <a:solidFill>
                  <a:srgbClr val="6CDB45"/>
                </a:solidFill>
              </a:rPr>
              <a:t>Minimaal 50% van de regio’s gaat aan de slag met een concreet plan om vrijwilligers duurzaam te werven en aan zich te binden</a:t>
            </a:r>
          </a:p>
          <a:p>
            <a:endParaRPr lang="nl-NL" dirty="0">
              <a:solidFill>
                <a:srgbClr val="6CDB45"/>
              </a:solidFill>
            </a:endParaRPr>
          </a:p>
        </p:txBody>
      </p:sp>
    </p:spTree>
    <p:extLst>
      <p:ext uri="{BB962C8B-B14F-4D97-AF65-F5344CB8AC3E}">
        <p14:creationId xmlns:p14="http://schemas.microsoft.com/office/powerpoint/2010/main" val="1644063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Commitment: Durf en doe met het meerjarenbeleid!</a:t>
            </a:r>
            <a:endParaRPr lang="nl-NL" dirty="0"/>
          </a:p>
        </p:txBody>
      </p:sp>
      <p:pic>
        <p:nvPicPr>
          <p:cNvPr id="5" name="Tijdelijke aanduiding voor inhou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57855" y="1036890"/>
            <a:ext cx="6102485" cy="6102485"/>
          </a:xfrm>
        </p:spPr>
      </p:pic>
    </p:spTree>
    <p:extLst>
      <p:ext uri="{BB962C8B-B14F-4D97-AF65-F5344CB8AC3E}">
        <p14:creationId xmlns:p14="http://schemas.microsoft.com/office/powerpoint/2010/main" val="3938336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a:stretch>
            <a:fillRect/>
          </a:stretch>
        </p:blipFill>
        <p:spPr>
          <a:xfrm>
            <a:off x="0" y="0"/>
            <a:ext cx="12144670" cy="6831378"/>
          </a:xfrm>
          <a:prstGeom prst="rect">
            <a:avLst/>
          </a:prstGeom>
        </p:spPr>
      </p:pic>
    </p:spTree>
    <p:extLst>
      <p:ext uri="{BB962C8B-B14F-4D97-AF65-F5344CB8AC3E}">
        <p14:creationId xmlns:p14="http://schemas.microsoft.com/office/powerpoint/2010/main" val="3095751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199"/>
                    </a14:imgEffect>
                  </a14:imgLayer>
                </a14:imgProps>
              </a:ext>
              <a:ext uri="{28A0092B-C50C-407E-A947-70E740481C1C}">
                <a14:useLocalDpi xmlns:a14="http://schemas.microsoft.com/office/drawing/2010/main" val="0"/>
              </a:ext>
            </a:extLst>
          </a:blip>
          <a:stretch>
            <a:fillRect/>
          </a:stretch>
        </p:blipFill>
        <p:spPr>
          <a:xfrm>
            <a:off x="0" y="1"/>
            <a:ext cx="12192000" cy="6876974"/>
          </a:xfrm>
          <a:prstGeom prst="rect">
            <a:avLst/>
          </a:prstGeom>
        </p:spPr>
      </p:pic>
      <p:sp>
        <p:nvSpPr>
          <p:cNvPr id="4" name="Titel 3"/>
          <p:cNvSpPr>
            <a:spLocks noGrp="1"/>
          </p:cNvSpPr>
          <p:nvPr>
            <p:ph type="title"/>
          </p:nvPr>
        </p:nvSpPr>
        <p:spPr/>
        <p:txBody>
          <a:bodyPr/>
          <a:lstStyle/>
          <a:p>
            <a:r>
              <a:rPr lang="nl-NL" sz="3200" dirty="0"/>
              <a:t>Focusdoel 1 Toekomstdoelen per groep</a:t>
            </a:r>
          </a:p>
        </p:txBody>
      </p:sp>
      <p:pic>
        <p:nvPicPr>
          <p:cNvPr id="7" name="Afbeelding 6"/>
          <p:cNvPicPr>
            <a:picLocks noChangeAspect="1"/>
          </p:cNvPicPr>
          <p:nvPr/>
        </p:nvPicPr>
        <p:blipFill rotWithShape="1">
          <a:blip r:embed="rId5"/>
          <a:srcRect l="20872" t="21258" r="5755" b="72075"/>
          <a:stretch/>
        </p:blipFill>
        <p:spPr>
          <a:xfrm>
            <a:off x="0" y="388976"/>
            <a:ext cx="12192001" cy="615638"/>
          </a:xfrm>
          <a:prstGeom prst="rect">
            <a:avLst/>
          </a:prstGeom>
        </p:spPr>
      </p:pic>
      <p:pic>
        <p:nvPicPr>
          <p:cNvPr id="10" name="Picture 2" descr="Image result for logo scouting nederla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3513" y="5869513"/>
            <a:ext cx="988487" cy="98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949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78"/>
            <a:ext cx="12192001" cy="6859178"/>
          </a:xfrm>
          <a:prstGeom prst="rect">
            <a:avLst/>
          </a:prstGeom>
        </p:spPr>
      </p:pic>
      <p:sp>
        <p:nvSpPr>
          <p:cNvPr id="2" name="Titel 1"/>
          <p:cNvSpPr>
            <a:spLocks noGrp="1"/>
          </p:cNvSpPr>
          <p:nvPr>
            <p:ph type="title"/>
          </p:nvPr>
        </p:nvSpPr>
        <p:spPr/>
        <p:txBody>
          <a:bodyPr/>
          <a:lstStyle/>
          <a:p>
            <a:r>
              <a:rPr lang="nl-NL" sz="3200" dirty="0"/>
              <a:t> Focusdoel 2 Samenwerken en verbinden</a:t>
            </a:r>
            <a:endParaRPr lang="nl-NL" dirty="0"/>
          </a:p>
        </p:txBody>
      </p:sp>
      <p:pic>
        <p:nvPicPr>
          <p:cNvPr id="5" name="Afbeelding 4"/>
          <p:cNvPicPr>
            <a:picLocks noChangeAspect="1"/>
          </p:cNvPicPr>
          <p:nvPr/>
        </p:nvPicPr>
        <p:blipFill rotWithShape="1">
          <a:blip r:embed="rId4"/>
          <a:srcRect l="20803" t="21384" r="5684" b="72075"/>
          <a:stretch/>
        </p:blipFill>
        <p:spPr>
          <a:xfrm>
            <a:off x="0" y="365124"/>
            <a:ext cx="12192000" cy="639489"/>
          </a:xfrm>
          <a:prstGeom prst="rect">
            <a:avLst/>
          </a:prstGeom>
        </p:spPr>
      </p:pic>
      <p:pic>
        <p:nvPicPr>
          <p:cNvPr id="7" name="Picture 2" descr="Image result for logo scouting neder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3513" y="5869513"/>
            <a:ext cx="988487" cy="98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915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Focusdoel 3 Duurzaam vrijwilligersbeleid</a:t>
            </a:r>
            <a:endParaRPr lang="nl-NL" dirty="0"/>
          </a:p>
        </p:txBody>
      </p:sp>
      <p:pic>
        <p:nvPicPr>
          <p:cNvPr id="4" name="Tijdelijke aanduiding voor inhoud 3"/>
          <p:cNvPicPr>
            <a:picLocks noGrp="1" noChangeAspect="1"/>
          </p:cNvPicPr>
          <p:nvPr>
            <p:ph idx="1"/>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7486419"/>
          </a:xfrm>
        </p:spPr>
      </p:pic>
      <p:pic>
        <p:nvPicPr>
          <p:cNvPr id="5" name="Afbeelding 4"/>
          <p:cNvPicPr>
            <a:picLocks noChangeAspect="1"/>
          </p:cNvPicPr>
          <p:nvPr/>
        </p:nvPicPr>
        <p:blipFill rotWithShape="1">
          <a:blip r:embed="rId5"/>
          <a:srcRect l="20803" t="21557" r="5684" b="71950"/>
          <a:stretch/>
        </p:blipFill>
        <p:spPr>
          <a:xfrm>
            <a:off x="0" y="404446"/>
            <a:ext cx="12192000" cy="600168"/>
          </a:xfrm>
          <a:prstGeom prst="rect">
            <a:avLst/>
          </a:prstGeom>
        </p:spPr>
      </p:pic>
      <p:pic>
        <p:nvPicPr>
          <p:cNvPr id="6" name="Picture 2" descr="Image result for logo scouting nederla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3513" y="5869513"/>
            <a:ext cx="988487" cy="98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064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Commitment: Durf en doe met het meerjarenbeleid!</a:t>
            </a:r>
            <a:endParaRPr lang="nl-NL" dirty="0"/>
          </a:p>
        </p:txBody>
      </p:sp>
      <p:pic>
        <p:nvPicPr>
          <p:cNvPr id="5" name="Tijdelijke aanduiding voor inhou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57855" y="1036890"/>
            <a:ext cx="6102485" cy="6102485"/>
          </a:xfrm>
        </p:spPr>
      </p:pic>
    </p:spTree>
    <p:extLst>
      <p:ext uri="{BB962C8B-B14F-4D97-AF65-F5344CB8AC3E}">
        <p14:creationId xmlns:p14="http://schemas.microsoft.com/office/powerpoint/2010/main" val="4247707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Uitnodiging</a:t>
            </a:r>
            <a:endParaRPr lang="nl-NL" dirty="0"/>
          </a:p>
        </p:txBody>
      </p:sp>
      <p:sp>
        <p:nvSpPr>
          <p:cNvPr id="3" name="Tijdelijke aanduiding voor inhoud 2"/>
          <p:cNvSpPr>
            <a:spLocks noGrp="1"/>
          </p:cNvSpPr>
          <p:nvPr>
            <p:ph idx="1"/>
          </p:nvPr>
        </p:nvSpPr>
        <p:spPr/>
        <p:txBody>
          <a:bodyPr/>
          <a:lstStyle/>
          <a:p>
            <a:pPr marL="0" indent="0">
              <a:buNone/>
            </a:pPr>
            <a:endParaRPr lang="nl-NL" b="1" dirty="0">
              <a:solidFill>
                <a:srgbClr val="6CDB45"/>
              </a:solidFill>
            </a:endParaRPr>
          </a:p>
          <a:p>
            <a:pPr marL="0" indent="0">
              <a:buNone/>
            </a:pPr>
            <a:r>
              <a:rPr lang="nl-NL" sz="2600" dirty="0" smtClean="0">
                <a:solidFill>
                  <a:srgbClr val="6CDB45"/>
                </a:solidFill>
              </a:rPr>
              <a:t>Ga met de groepen in je regio in gesprek.</a:t>
            </a:r>
          </a:p>
          <a:p>
            <a:pPr marL="0" indent="0">
              <a:buNone/>
            </a:pPr>
            <a:endParaRPr lang="nl-NL" sz="2600" dirty="0" smtClean="0">
              <a:solidFill>
                <a:srgbClr val="6CDB45"/>
              </a:solidFill>
            </a:endParaRPr>
          </a:p>
          <a:p>
            <a:pPr marL="0" indent="0">
              <a:buNone/>
            </a:pPr>
            <a:r>
              <a:rPr lang="nl-NL" sz="2600" dirty="0" smtClean="0">
                <a:solidFill>
                  <a:srgbClr val="6CDB45"/>
                </a:solidFill>
              </a:rPr>
              <a:t>Hoe willen de groepen (en jullie als regio) aan </a:t>
            </a:r>
            <a:r>
              <a:rPr lang="nl-NL" sz="2600" dirty="0">
                <a:solidFill>
                  <a:srgbClr val="6CDB45"/>
                </a:solidFill>
              </a:rPr>
              <a:t>de slag </a:t>
            </a:r>
            <a:r>
              <a:rPr lang="nl-NL" sz="2600" dirty="0" smtClean="0">
                <a:solidFill>
                  <a:srgbClr val="6CDB45"/>
                </a:solidFill>
              </a:rPr>
              <a:t>met </a:t>
            </a:r>
            <a:r>
              <a:rPr lang="nl-NL" sz="2600" dirty="0">
                <a:solidFill>
                  <a:srgbClr val="6CDB45"/>
                </a:solidFill>
              </a:rPr>
              <a:t>de </a:t>
            </a:r>
            <a:r>
              <a:rPr lang="nl-NL" sz="2600" dirty="0" smtClean="0">
                <a:solidFill>
                  <a:srgbClr val="6CDB45"/>
                </a:solidFill>
              </a:rPr>
              <a:t>focusdoelen</a:t>
            </a:r>
            <a:r>
              <a:rPr lang="nl-NL" sz="2600" dirty="0">
                <a:solidFill>
                  <a:srgbClr val="6CDB45"/>
                </a:solidFill>
              </a:rPr>
              <a:t>?</a:t>
            </a:r>
          </a:p>
          <a:p>
            <a:pPr marL="0" indent="0">
              <a:buNone/>
            </a:pPr>
            <a:endParaRPr lang="nl-NL" sz="2600" dirty="0" smtClean="0">
              <a:solidFill>
                <a:srgbClr val="6CDB45"/>
              </a:solidFill>
            </a:endParaRPr>
          </a:p>
          <a:p>
            <a:pPr marL="0" indent="0">
              <a:buNone/>
            </a:pPr>
            <a:r>
              <a:rPr lang="nl-NL" sz="2600" dirty="0" smtClean="0">
                <a:solidFill>
                  <a:srgbClr val="6CDB45"/>
                </a:solidFill>
              </a:rPr>
              <a:t>Geef </a:t>
            </a:r>
            <a:r>
              <a:rPr lang="nl-NL" sz="2600" dirty="0">
                <a:solidFill>
                  <a:srgbClr val="6CDB45"/>
                </a:solidFill>
              </a:rPr>
              <a:t>in de volgende dia een impressie in </a:t>
            </a:r>
            <a:r>
              <a:rPr lang="nl-NL" sz="2600" dirty="0" smtClean="0">
                <a:solidFill>
                  <a:srgbClr val="6CDB45"/>
                </a:solidFill>
              </a:rPr>
              <a:t>beeld (-en) of woorden de uitkomst weer.</a:t>
            </a:r>
            <a:endParaRPr lang="nl-NL" sz="2600" dirty="0">
              <a:solidFill>
                <a:srgbClr val="6CDB45"/>
              </a:solidFill>
            </a:endParaRPr>
          </a:p>
        </p:txBody>
      </p:sp>
    </p:spTree>
    <p:extLst>
      <p:ext uri="{BB962C8B-B14F-4D97-AF65-F5344CB8AC3E}">
        <p14:creationId xmlns:p14="http://schemas.microsoft.com/office/powerpoint/2010/main" val="3750294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Impressie van de aanpak van regio </a:t>
            </a:r>
            <a:r>
              <a:rPr lang="nl-NL" dirty="0" smtClean="0">
                <a:solidFill>
                  <a:srgbClr val="FF0000"/>
                </a:solidFill>
              </a:rPr>
              <a:t>(vul hier de naam regio in)</a:t>
            </a:r>
            <a:endParaRPr lang="nl-NL" dirty="0">
              <a:solidFill>
                <a:srgbClr val="FF0000"/>
              </a:solidFill>
            </a:endParaRPr>
          </a:p>
        </p:txBody>
      </p:sp>
      <p:sp>
        <p:nvSpPr>
          <p:cNvPr id="3" name="Tijdelijke aanduiding voor inhoud 2"/>
          <p:cNvSpPr>
            <a:spLocks noGrp="1"/>
          </p:cNvSpPr>
          <p:nvPr>
            <p:ph idx="1"/>
          </p:nvPr>
        </p:nvSpPr>
        <p:spPr/>
        <p:txBody>
          <a:bodyPr/>
          <a:lstStyle/>
          <a:p>
            <a:endParaRPr lang="nl-NL" dirty="0"/>
          </a:p>
        </p:txBody>
      </p:sp>
    </p:spTree>
    <p:extLst>
      <p:ext uri="{BB962C8B-B14F-4D97-AF65-F5344CB8AC3E}">
        <p14:creationId xmlns:p14="http://schemas.microsoft.com/office/powerpoint/2010/main" val="3083529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Insturen</a:t>
            </a:r>
            <a:endParaRPr lang="nl-NL" dirty="0"/>
          </a:p>
        </p:txBody>
      </p:sp>
      <p:sp>
        <p:nvSpPr>
          <p:cNvPr id="3" name="Tijdelijke aanduiding voor inhoud 2"/>
          <p:cNvSpPr>
            <a:spLocks noGrp="1"/>
          </p:cNvSpPr>
          <p:nvPr>
            <p:ph idx="1"/>
          </p:nvPr>
        </p:nvSpPr>
        <p:spPr/>
        <p:txBody>
          <a:bodyPr/>
          <a:lstStyle/>
          <a:p>
            <a:r>
              <a:rPr lang="nl-NL" dirty="0">
                <a:solidFill>
                  <a:srgbClr val="6CDB45"/>
                </a:solidFill>
              </a:rPr>
              <a:t>Stuur deze ingevulde </a:t>
            </a:r>
            <a:r>
              <a:rPr lang="nl-NL" dirty="0" err="1">
                <a:solidFill>
                  <a:srgbClr val="6CDB45"/>
                </a:solidFill>
              </a:rPr>
              <a:t>powerpoint</a:t>
            </a:r>
            <a:r>
              <a:rPr lang="nl-NL" dirty="0">
                <a:solidFill>
                  <a:srgbClr val="6CDB45"/>
                </a:solidFill>
              </a:rPr>
              <a:t> </a:t>
            </a:r>
            <a:r>
              <a:rPr lang="nl-NL" dirty="0" smtClean="0">
                <a:solidFill>
                  <a:srgbClr val="6CDB45"/>
                </a:solidFill>
              </a:rPr>
              <a:t>(of alleen de volgende </a:t>
            </a:r>
            <a:br>
              <a:rPr lang="nl-NL" dirty="0" smtClean="0">
                <a:solidFill>
                  <a:srgbClr val="6CDB45"/>
                </a:solidFill>
              </a:rPr>
            </a:br>
            <a:r>
              <a:rPr lang="nl-NL" dirty="0" smtClean="0">
                <a:solidFill>
                  <a:srgbClr val="6CDB45"/>
                </a:solidFill>
              </a:rPr>
              <a:t>ingevulde dia) vóór </a:t>
            </a:r>
            <a:r>
              <a:rPr lang="nl-NL" dirty="0">
                <a:solidFill>
                  <a:srgbClr val="6CDB45"/>
                </a:solidFill>
              </a:rPr>
              <a:t>1 december </a:t>
            </a:r>
            <a:br>
              <a:rPr lang="nl-NL" dirty="0">
                <a:solidFill>
                  <a:srgbClr val="6CDB45"/>
                </a:solidFill>
              </a:rPr>
            </a:br>
            <a:r>
              <a:rPr lang="nl-NL" dirty="0">
                <a:solidFill>
                  <a:srgbClr val="6CDB45"/>
                </a:solidFill>
              </a:rPr>
              <a:t>toe aan: </a:t>
            </a:r>
            <a:r>
              <a:rPr lang="nl-NL" dirty="0" smtClean="0">
                <a:solidFill>
                  <a:srgbClr val="6CDB45"/>
                </a:solidFill>
              </a:rPr>
              <a:t>landelijkeraad@scouting.nl</a:t>
            </a:r>
            <a:endParaRPr lang="nl-NL" dirty="0">
              <a:solidFill>
                <a:srgbClr val="6CDB45"/>
              </a:solidFill>
            </a:endParaRPr>
          </a:p>
          <a:p>
            <a:endParaRPr lang="nl-NL" dirty="0">
              <a:solidFill>
                <a:srgbClr val="6CDB45"/>
              </a:solidFill>
            </a:endParaRPr>
          </a:p>
          <a:p>
            <a:pPr marL="0" indent="0">
              <a:buNone/>
            </a:pPr>
            <a:endParaRPr lang="nl-NL" dirty="0">
              <a:solidFill>
                <a:srgbClr val="6CDB45"/>
              </a:solidFill>
            </a:endParaRPr>
          </a:p>
          <a:p>
            <a:pPr marL="0" indent="0">
              <a:buNone/>
            </a:pPr>
            <a:endParaRPr lang="nl-NL" dirty="0" smtClean="0">
              <a:solidFill>
                <a:srgbClr val="6CDB45"/>
              </a:solidFill>
            </a:endParaRPr>
          </a:p>
          <a:p>
            <a:pPr marL="0" indent="0">
              <a:buNone/>
            </a:pPr>
            <a:r>
              <a:rPr lang="nl-NL" dirty="0" smtClean="0">
                <a:solidFill>
                  <a:srgbClr val="6CDB45"/>
                </a:solidFill>
              </a:rPr>
              <a:t>Op </a:t>
            </a:r>
            <a:r>
              <a:rPr lang="nl-NL">
                <a:solidFill>
                  <a:srgbClr val="6CDB45"/>
                </a:solidFill>
              </a:rPr>
              <a:t>de </a:t>
            </a:r>
            <a:r>
              <a:rPr lang="nl-NL" smtClean="0">
                <a:solidFill>
                  <a:srgbClr val="6CDB45"/>
                </a:solidFill>
              </a:rPr>
              <a:t>landelijke </a:t>
            </a:r>
            <a:r>
              <a:rPr lang="nl-NL" dirty="0">
                <a:solidFill>
                  <a:srgbClr val="6CDB45"/>
                </a:solidFill>
              </a:rPr>
              <a:t>raad op 14 december 2019 vragen we jullie je ideeën te presenteren. </a:t>
            </a:r>
          </a:p>
          <a:p>
            <a:pPr marL="0" indent="0">
              <a:buNone/>
            </a:pPr>
            <a:endParaRPr lang="nl-NL" dirty="0">
              <a:solidFill>
                <a:srgbClr val="6CDB45"/>
              </a:solidFill>
            </a:endParaRPr>
          </a:p>
          <a:p>
            <a:endParaRPr lang="nl-NL" dirty="0"/>
          </a:p>
        </p:txBody>
      </p:sp>
      <p:pic>
        <p:nvPicPr>
          <p:cNvPr id="4" name="Picture 6" descr="Veilig e-mailen | Tips voor veilig e-mailen | BeveiligMij.n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2255" y="1004614"/>
            <a:ext cx="2264460" cy="227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12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xmlns="" id="{1286F409-6330-9D46-BE62-1A3A53CEC8B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45537" y="1894558"/>
            <a:ext cx="8262980" cy="1534442"/>
          </a:xfrm>
          <a:prstGeom prst="rect">
            <a:avLst/>
          </a:prstGeom>
        </p:spPr>
      </p:pic>
      <p:pic>
        <p:nvPicPr>
          <p:cNvPr id="3" name="Afbeelding 2">
            <a:extLst>
              <a:ext uri="{FF2B5EF4-FFF2-40B4-BE49-F238E27FC236}">
                <a16:creationId xmlns:a16="http://schemas.microsoft.com/office/drawing/2014/main" xmlns="" id="{0D5717A0-7D80-CD4E-885D-DB925375E46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74258" y="714982"/>
            <a:ext cx="9867331" cy="1307592"/>
          </a:xfrm>
          <a:prstGeom prst="rect">
            <a:avLst/>
          </a:prstGeom>
        </p:spPr>
      </p:pic>
      <p:sp>
        <p:nvSpPr>
          <p:cNvPr id="5" name="Rechthoek 4">
            <a:extLst>
              <a:ext uri="{FF2B5EF4-FFF2-40B4-BE49-F238E27FC236}">
                <a16:creationId xmlns:a16="http://schemas.microsoft.com/office/drawing/2014/main" xmlns="" id="{2D395228-2A30-2F48-BB4B-7E7B9F3B2633}"/>
              </a:ext>
            </a:extLst>
          </p:cNvPr>
          <p:cNvSpPr/>
          <p:nvPr/>
        </p:nvSpPr>
        <p:spPr>
          <a:xfrm>
            <a:off x="604403" y="3958264"/>
            <a:ext cx="10607040" cy="1754326"/>
          </a:xfrm>
          <a:prstGeom prst="rect">
            <a:avLst/>
          </a:prstGeom>
        </p:spPr>
        <p:txBody>
          <a:bodyPr wrap="square">
            <a:spAutoFit/>
          </a:bodyPr>
          <a:lstStyle/>
          <a:p>
            <a:pPr lvl="0" algn="ctr"/>
            <a:r>
              <a:rPr lang="nl-NL" sz="3600" b="1" dirty="0">
                <a:solidFill>
                  <a:schemeClr val="bg1"/>
                </a:solidFill>
                <a:latin typeface="Arial" panose="020B0604020202020204" pitchFamily="34" charset="0"/>
              </a:rPr>
              <a:t>Scouting voegt waarde toe aan de samenleving </a:t>
            </a:r>
          </a:p>
          <a:p>
            <a:pPr lvl="0" algn="ctr"/>
            <a:r>
              <a:rPr lang="nl-NL" sz="3600" b="1" dirty="0">
                <a:solidFill>
                  <a:schemeClr val="bg1"/>
                </a:solidFill>
                <a:latin typeface="Arial" panose="020B0604020202020204" pitchFamily="34" charset="0"/>
              </a:rPr>
              <a:t>door scouts uit te dagen zich te ontwikkelen </a:t>
            </a:r>
          </a:p>
          <a:p>
            <a:pPr lvl="0" algn="ctr"/>
            <a:r>
              <a:rPr lang="nl-NL" sz="3600" b="1" dirty="0">
                <a:solidFill>
                  <a:schemeClr val="bg1"/>
                </a:solidFill>
                <a:latin typeface="Arial" panose="020B0604020202020204" pitchFamily="34" charset="0"/>
              </a:rPr>
              <a:t>en daarbij met elkaar veel plezier te beleven</a:t>
            </a:r>
            <a:endParaRPr lang="nl-NL" sz="3600" dirty="0">
              <a:solidFill>
                <a:schemeClr val="bg1"/>
              </a:solidFill>
            </a:endParaRPr>
          </a:p>
        </p:txBody>
      </p:sp>
    </p:spTree>
    <p:extLst>
      <p:ext uri="{BB962C8B-B14F-4D97-AF65-F5344CB8AC3E}">
        <p14:creationId xmlns:p14="http://schemas.microsoft.com/office/powerpoint/2010/main" val="667624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De 2</a:t>
            </a:r>
            <a:r>
              <a:rPr lang="nl-NL" baseline="30000" dirty="0" smtClean="0"/>
              <a:t>e</a:t>
            </a:r>
            <a:r>
              <a:rPr lang="nl-NL" dirty="0" smtClean="0"/>
              <a:t> fase: het </a:t>
            </a:r>
            <a:r>
              <a:rPr lang="nl-NL" dirty="0"/>
              <a:t>meerjarenbeleid 2020 - 2022</a:t>
            </a:r>
          </a:p>
        </p:txBody>
      </p:sp>
      <p:sp>
        <p:nvSpPr>
          <p:cNvPr id="3" name="Tijdelijke aanduiding voor inhoud 2"/>
          <p:cNvSpPr>
            <a:spLocks noGrp="1"/>
          </p:cNvSpPr>
          <p:nvPr>
            <p:ph idx="1"/>
          </p:nvPr>
        </p:nvSpPr>
        <p:spPr/>
        <p:txBody>
          <a:bodyPr/>
          <a:lstStyle/>
          <a:p>
            <a:pPr marL="0" indent="0">
              <a:buNone/>
            </a:pPr>
            <a:r>
              <a:rPr lang="nl-NL" dirty="0"/>
              <a:t>Scouting Nederland heeft zichzelf in het Meerjarenbeleid </a:t>
            </a:r>
            <a:br>
              <a:rPr lang="nl-NL" dirty="0"/>
            </a:br>
            <a:r>
              <a:rPr lang="nl-NL" dirty="0"/>
              <a:t>2020 – 2022 ‘Durf en doe’ 3 focusdoelen gesteld. </a:t>
            </a:r>
          </a:p>
          <a:p>
            <a:pPr marL="0" indent="0">
              <a:buNone/>
            </a:pPr>
            <a:endParaRPr lang="nl-NL" dirty="0"/>
          </a:p>
          <a:p>
            <a:pPr marL="0" indent="0">
              <a:buNone/>
            </a:pPr>
            <a:r>
              <a:rPr lang="nl-NL" dirty="0"/>
              <a:t>De doelen maken duidelijk op welke thema’s en op welke manier we jou als regio met je groepen gaan ondersteunen. Regio’s zijn daarbij zelf ook aan zet. Doe je mee?</a:t>
            </a:r>
          </a:p>
          <a:p>
            <a:endParaRPr lang="nl-NL" dirty="0"/>
          </a:p>
        </p:txBody>
      </p:sp>
    </p:spTree>
    <p:extLst>
      <p:ext uri="{BB962C8B-B14F-4D97-AF65-F5344CB8AC3E}">
        <p14:creationId xmlns:p14="http://schemas.microsoft.com/office/powerpoint/2010/main" val="2467686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3 focusdoelen</a:t>
            </a:r>
            <a:endParaRPr lang="nl-NL" dirty="0"/>
          </a:p>
        </p:txBody>
      </p:sp>
      <p:sp>
        <p:nvSpPr>
          <p:cNvPr id="3" name="Tijdelijke aanduiding voor inhoud 2"/>
          <p:cNvSpPr>
            <a:spLocks noGrp="1"/>
          </p:cNvSpPr>
          <p:nvPr>
            <p:ph idx="1"/>
          </p:nvPr>
        </p:nvSpPr>
        <p:spPr/>
        <p:txBody>
          <a:bodyPr>
            <a:normAutofit fontScale="85000" lnSpcReduction="20000"/>
          </a:bodyPr>
          <a:lstStyle/>
          <a:p>
            <a:pPr marL="514350" indent="-514350">
              <a:buFont typeface="+mj-lt"/>
              <a:buAutoNum type="arabicPeriod"/>
            </a:pPr>
            <a:r>
              <a:rPr lang="nl-NL" dirty="0"/>
              <a:t>Het inspireren en ondersteunen van groepen om hun eigen toekomstdoelen te kiezen en actieplan te maken.</a:t>
            </a:r>
          </a:p>
          <a:p>
            <a:pPr marL="514350" indent="-514350">
              <a:buFont typeface="+mj-lt"/>
              <a:buAutoNum type="arabicPeriod"/>
            </a:pPr>
            <a:endParaRPr lang="nl-NL" dirty="0"/>
          </a:p>
          <a:p>
            <a:pPr marL="514350" indent="-514350">
              <a:buFont typeface="+mj-lt"/>
              <a:buAutoNum type="arabicPeriod"/>
            </a:pPr>
            <a:r>
              <a:rPr lang="nl-NL" dirty="0"/>
              <a:t>Het versterken van de verbinding tussen groepen onderling en tussen groepen en </a:t>
            </a:r>
            <a:r>
              <a:rPr lang="nl-NL" dirty="0" smtClean="0"/>
              <a:t>regio’s. Met als doel </a:t>
            </a:r>
            <a:r>
              <a:rPr lang="nl-NL" dirty="0"/>
              <a:t>om optimale ondersteuning aan groepen te kunnen bieden die bijdraagt aan sterke groepen met gezonde ledenontwikkeling.</a:t>
            </a:r>
          </a:p>
          <a:p>
            <a:pPr marL="514350" indent="-514350">
              <a:buFont typeface="+mj-lt"/>
              <a:buAutoNum type="arabicPeriod"/>
            </a:pPr>
            <a:endParaRPr lang="nl-NL" dirty="0"/>
          </a:p>
          <a:p>
            <a:pPr marL="514350" indent="-514350">
              <a:buFont typeface="+mj-lt"/>
              <a:buAutoNum type="arabicPeriod"/>
            </a:pPr>
            <a:r>
              <a:rPr lang="nl-NL" dirty="0"/>
              <a:t>Het verbeteren van duurzaam vrijwilligersbeleid bij groep, regio en land als voorwaarde voor gezonde ledenontwikkeling.</a:t>
            </a:r>
          </a:p>
          <a:p>
            <a:pPr marL="514350" indent="-514350">
              <a:buFont typeface="+mj-lt"/>
              <a:buAutoNum type="arabicPeriod"/>
            </a:pPr>
            <a:endParaRPr lang="nl-NL" dirty="0"/>
          </a:p>
          <a:p>
            <a:pPr marL="0" indent="0">
              <a:buNone/>
            </a:pPr>
            <a:r>
              <a:rPr lang="nl-NL" i="1" dirty="0"/>
              <a:t>Elk focusdoel heeft naast de verenigingsondersteuning een aantal concrete subdoelen, zie de volgende dia’s.</a:t>
            </a:r>
          </a:p>
          <a:p>
            <a:endParaRPr lang="nl-NL" dirty="0"/>
          </a:p>
        </p:txBody>
      </p:sp>
    </p:spTree>
    <p:extLst>
      <p:ext uri="{BB962C8B-B14F-4D97-AF65-F5344CB8AC3E}">
        <p14:creationId xmlns:p14="http://schemas.microsoft.com/office/powerpoint/2010/main" val="1445119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199"/>
                    </a14:imgEffect>
                  </a14:imgLayer>
                </a14:imgProps>
              </a:ext>
              <a:ext uri="{28A0092B-C50C-407E-A947-70E740481C1C}">
                <a14:useLocalDpi xmlns:a14="http://schemas.microsoft.com/office/drawing/2010/main" val="0"/>
              </a:ext>
            </a:extLst>
          </a:blip>
          <a:stretch>
            <a:fillRect/>
          </a:stretch>
        </p:blipFill>
        <p:spPr>
          <a:xfrm>
            <a:off x="0" y="1"/>
            <a:ext cx="12192000" cy="6876974"/>
          </a:xfrm>
          <a:prstGeom prst="rect">
            <a:avLst/>
          </a:prstGeom>
        </p:spPr>
      </p:pic>
      <p:sp>
        <p:nvSpPr>
          <p:cNvPr id="4" name="Titel 3"/>
          <p:cNvSpPr>
            <a:spLocks noGrp="1"/>
          </p:cNvSpPr>
          <p:nvPr>
            <p:ph type="title"/>
          </p:nvPr>
        </p:nvSpPr>
        <p:spPr/>
        <p:txBody>
          <a:bodyPr/>
          <a:lstStyle/>
          <a:p>
            <a:r>
              <a:rPr lang="nl-NL" sz="3200" dirty="0"/>
              <a:t>Focusdoel 1 Toekomstdoelen per groep</a:t>
            </a:r>
          </a:p>
        </p:txBody>
      </p:sp>
      <p:pic>
        <p:nvPicPr>
          <p:cNvPr id="7" name="Afbeelding 6"/>
          <p:cNvPicPr>
            <a:picLocks noChangeAspect="1"/>
          </p:cNvPicPr>
          <p:nvPr/>
        </p:nvPicPr>
        <p:blipFill rotWithShape="1">
          <a:blip r:embed="rId5"/>
          <a:srcRect l="20872" t="21258" r="5755" b="72075"/>
          <a:stretch/>
        </p:blipFill>
        <p:spPr>
          <a:xfrm>
            <a:off x="0" y="388976"/>
            <a:ext cx="12192001" cy="615638"/>
          </a:xfrm>
          <a:prstGeom prst="rect">
            <a:avLst/>
          </a:prstGeom>
        </p:spPr>
      </p:pic>
      <p:pic>
        <p:nvPicPr>
          <p:cNvPr id="10" name="Picture 2" descr="Image result for logo scouting nederla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3513" y="5869513"/>
            <a:ext cx="988487" cy="98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273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Focusdoel 1 Toekomstdoelen per groep</a:t>
            </a:r>
            <a:endParaRPr lang="nl-NL" dirty="0"/>
          </a:p>
        </p:txBody>
      </p:sp>
      <p:sp>
        <p:nvSpPr>
          <p:cNvPr id="3" name="Tijdelijke aanduiding voor inhoud 2"/>
          <p:cNvSpPr>
            <a:spLocks noGrp="1"/>
          </p:cNvSpPr>
          <p:nvPr>
            <p:ph idx="1"/>
          </p:nvPr>
        </p:nvSpPr>
        <p:spPr/>
        <p:txBody>
          <a:bodyPr/>
          <a:lstStyle/>
          <a:p>
            <a:pPr marL="514350" indent="-514350">
              <a:buFont typeface="+mj-lt"/>
              <a:buAutoNum type="arabicPeriod"/>
            </a:pPr>
            <a:r>
              <a:rPr lang="nl-NL" dirty="0"/>
              <a:t>Het inspireren en ondersteunen van groepen </a:t>
            </a:r>
            <a:br>
              <a:rPr lang="nl-NL" dirty="0"/>
            </a:br>
            <a:r>
              <a:rPr lang="nl-NL" dirty="0"/>
              <a:t>om hun eigen </a:t>
            </a:r>
            <a:r>
              <a:rPr lang="nl-NL" b="1" dirty="0"/>
              <a:t>toekomstdoelen</a:t>
            </a:r>
            <a:r>
              <a:rPr lang="nl-NL" dirty="0"/>
              <a:t> te kiezen en </a:t>
            </a:r>
            <a:br>
              <a:rPr lang="nl-NL" dirty="0"/>
            </a:br>
            <a:r>
              <a:rPr lang="nl-NL" dirty="0"/>
              <a:t>een actieplan te maken.</a:t>
            </a:r>
          </a:p>
          <a:p>
            <a:pPr marL="0" indent="0">
              <a:buNone/>
            </a:pPr>
            <a:endParaRPr lang="nl-NL" b="1" dirty="0">
              <a:solidFill>
                <a:srgbClr val="0070C0"/>
              </a:solidFill>
            </a:endParaRPr>
          </a:p>
          <a:p>
            <a:pPr marL="0" indent="0">
              <a:buNone/>
            </a:pPr>
            <a:r>
              <a:rPr lang="nl-NL" b="1" dirty="0">
                <a:solidFill>
                  <a:srgbClr val="92D050"/>
                </a:solidFill>
              </a:rPr>
              <a:t>Subdoelen</a:t>
            </a:r>
          </a:p>
          <a:p>
            <a:pPr>
              <a:buFontTx/>
              <a:buChar char="-"/>
            </a:pPr>
            <a:r>
              <a:rPr lang="nl-NL" dirty="0">
                <a:solidFill>
                  <a:srgbClr val="92D050"/>
                </a:solidFill>
              </a:rPr>
              <a:t>Er komt een procesmethodiek Maak je groep </a:t>
            </a:r>
            <a:r>
              <a:rPr lang="nl-NL" dirty="0" err="1">
                <a:solidFill>
                  <a:srgbClr val="92D050"/>
                </a:solidFill>
              </a:rPr>
              <a:t>toekomstproof</a:t>
            </a:r>
            <a:r>
              <a:rPr lang="nl-NL" dirty="0">
                <a:solidFill>
                  <a:srgbClr val="92D050"/>
                </a:solidFill>
              </a:rPr>
              <a:t>!</a:t>
            </a:r>
          </a:p>
          <a:p>
            <a:pPr>
              <a:buFontTx/>
              <a:buChar char="-"/>
            </a:pPr>
            <a:r>
              <a:rPr lang="nl-NL" dirty="0">
                <a:solidFill>
                  <a:srgbClr val="92D050"/>
                </a:solidFill>
              </a:rPr>
              <a:t>Regio’s worden ondersteund door de landelijke teams om minimaal 50% van de groepen actief te begeleiden bij dit actieplan.</a:t>
            </a:r>
          </a:p>
          <a:p>
            <a:endParaRPr lang="nl-NL" dirty="0"/>
          </a:p>
        </p:txBody>
      </p:sp>
    </p:spTree>
    <p:extLst>
      <p:ext uri="{BB962C8B-B14F-4D97-AF65-F5344CB8AC3E}">
        <p14:creationId xmlns:p14="http://schemas.microsoft.com/office/powerpoint/2010/main" val="2683430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78"/>
            <a:ext cx="12192001" cy="6859178"/>
          </a:xfrm>
          <a:prstGeom prst="rect">
            <a:avLst/>
          </a:prstGeom>
        </p:spPr>
      </p:pic>
      <p:sp>
        <p:nvSpPr>
          <p:cNvPr id="2" name="Titel 1"/>
          <p:cNvSpPr>
            <a:spLocks noGrp="1"/>
          </p:cNvSpPr>
          <p:nvPr>
            <p:ph type="title"/>
          </p:nvPr>
        </p:nvSpPr>
        <p:spPr/>
        <p:txBody>
          <a:bodyPr/>
          <a:lstStyle/>
          <a:p>
            <a:r>
              <a:rPr lang="nl-NL" sz="3200" dirty="0"/>
              <a:t> Focusdoel 2 Samenwerken en verbinden</a:t>
            </a:r>
            <a:endParaRPr lang="nl-NL" dirty="0"/>
          </a:p>
        </p:txBody>
      </p:sp>
      <p:pic>
        <p:nvPicPr>
          <p:cNvPr id="5" name="Afbeelding 4"/>
          <p:cNvPicPr>
            <a:picLocks noChangeAspect="1"/>
          </p:cNvPicPr>
          <p:nvPr/>
        </p:nvPicPr>
        <p:blipFill rotWithShape="1">
          <a:blip r:embed="rId4"/>
          <a:srcRect l="20803" t="21384" r="5684" b="72075"/>
          <a:stretch/>
        </p:blipFill>
        <p:spPr>
          <a:xfrm>
            <a:off x="0" y="365124"/>
            <a:ext cx="12192000" cy="639489"/>
          </a:xfrm>
          <a:prstGeom prst="rect">
            <a:avLst/>
          </a:prstGeom>
        </p:spPr>
      </p:pic>
      <p:pic>
        <p:nvPicPr>
          <p:cNvPr id="7" name="Picture 2" descr="Image result for logo scouting neder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3513" y="5869513"/>
            <a:ext cx="988487" cy="98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755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200" dirty="0"/>
              <a:t>Focusdoel 2 Samenwerken en verbinden</a:t>
            </a:r>
            <a:endParaRPr lang="nl-NL" dirty="0"/>
          </a:p>
        </p:txBody>
      </p:sp>
      <p:sp>
        <p:nvSpPr>
          <p:cNvPr id="3" name="Tijdelijke aanduiding voor inhoud 2"/>
          <p:cNvSpPr>
            <a:spLocks noGrp="1"/>
          </p:cNvSpPr>
          <p:nvPr>
            <p:ph idx="1"/>
          </p:nvPr>
        </p:nvSpPr>
        <p:spPr/>
        <p:txBody>
          <a:bodyPr>
            <a:normAutofit fontScale="92500" lnSpcReduction="10000"/>
          </a:bodyPr>
          <a:lstStyle/>
          <a:p>
            <a:pPr marL="0" indent="0">
              <a:buNone/>
            </a:pPr>
            <a:r>
              <a:rPr lang="nl-NL" dirty="0"/>
              <a:t>2. Het versterken van de </a:t>
            </a:r>
            <a:r>
              <a:rPr lang="nl-NL" b="1" dirty="0"/>
              <a:t>verbinding</a:t>
            </a:r>
            <a:r>
              <a:rPr lang="nl-NL" dirty="0"/>
              <a:t> en </a:t>
            </a:r>
            <a:r>
              <a:rPr lang="nl-NL" b="1" dirty="0"/>
              <a:t>samenwerking</a:t>
            </a:r>
            <a:r>
              <a:rPr lang="nl-NL" dirty="0"/>
              <a:t> </a:t>
            </a:r>
            <a:br>
              <a:rPr lang="nl-NL" dirty="0"/>
            </a:br>
            <a:r>
              <a:rPr lang="nl-NL" dirty="0"/>
              <a:t>tussen groepen onderling en tussen groepen en regio’s.</a:t>
            </a:r>
          </a:p>
          <a:p>
            <a:pPr marL="0" indent="0">
              <a:buNone/>
            </a:pPr>
            <a:endParaRPr lang="nl-NL" dirty="0"/>
          </a:p>
          <a:p>
            <a:pPr marL="0" indent="0">
              <a:lnSpc>
                <a:spcPct val="100000"/>
              </a:lnSpc>
              <a:buNone/>
            </a:pPr>
            <a:r>
              <a:rPr lang="nl-NL" b="1" dirty="0">
                <a:solidFill>
                  <a:srgbClr val="92D050"/>
                </a:solidFill>
              </a:rPr>
              <a:t>Subdoelen:</a:t>
            </a:r>
          </a:p>
          <a:p>
            <a:pPr>
              <a:lnSpc>
                <a:spcPct val="100000"/>
              </a:lnSpc>
              <a:buFontTx/>
              <a:buChar char="-"/>
            </a:pPr>
            <a:r>
              <a:rPr lang="nl-NL" dirty="0">
                <a:solidFill>
                  <a:srgbClr val="92D050"/>
                </a:solidFill>
              </a:rPr>
              <a:t>Het is voor regio’s helder welke rol ze in de ondersteuning van groepen hebben</a:t>
            </a:r>
          </a:p>
          <a:p>
            <a:pPr>
              <a:lnSpc>
                <a:spcPct val="100000"/>
              </a:lnSpc>
              <a:buFontTx/>
              <a:buChar char="-"/>
            </a:pPr>
            <a:r>
              <a:rPr lang="nl-NL" dirty="0">
                <a:solidFill>
                  <a:srgbClr val="92D050"/>
                </a:solidFill>
              </a:rPr>
              <a:t>Het is voor groepen helder welke ondersteuning ze kunnen vinden (bij andere groepen, regio’s of landelijke teams)</a:t>
            </a:r>
          </a:p>
          <a:p>
            <a:pPr>
              <a:lnSpc>
                <a:spcPct val="100000"/>
              </a:lnSpc>
              <a:buFontTx/>
              <a:buChar char="-"/>
            </a:pPr>
            <a:r>
              <a:rPr lang="nl-NL" dirty="0">
                <a:solidFill>
                  <a:srgbClr val="92D050"/>
                </a:solidFill>
              </a:rPr>
              <a:t>Regio’s krijgen de mogelijkheid begeleid te worden, vanuit de opgedane ervaringen bij pilotregio’s. </a:t>
            </a:r>
          </a:p>
          <a:p>
            <a:endParaRPr lang="nl-NL" dirty="0"/>
          </a:p>
        </p:txBody>
      </p:sp>
    </p:spTree>
    <p:extLst>
      <p:ext uri="{BB962C8B-B14F-4D97-AF65-F5344CB8AC3E}">
        <p14:creationId xmlns:p14="http://schemas.microsoft.com/office/powerpoint/2010/main" val="3347916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Focusdoel 3 Duurzaam vrijwilligersbeleid</a:t>
            </a:r>
            <a:endParaRPr lang="nl-NL" dirty="0"/>
          </a:p>
        </p:txBody>
      </p:sp>
      <p:pic>
        <p:nvPicPr>
          <p:cNvPr id="4" name="Tijdelijke aanduiding voor inhoud 3"/>
          <p:cNvPicPr>
            <a:picLocks noGrp="1" noChangeAspect="1"/>
          </p:cNvPicPr>
          <p:nvPr>
            <p:ph idx="1"/>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7486419"/>
          </a:xfrm>
        </p:spPr>
      </p:pic>
      <p:pic>
        <p:nvPicPr>
          <p:cNvPr id="5" name="Afbeelding 4"/>
          <p:cNvPicPr>
            <a:picLocks noChangeAspect="1"/>
          </p:cNvPicPr>
          <p:nvPr/>
        </p:nvPicPr>
        <p:blipFill rotWithShape="1">
          <a:blip r:embed="rId5"/>
          <a:srcRect l="20803" t="21557" r="5684" b="71950"/>
          <a:stretch/>
        </p:blipFill>
        <p:spPr>
          <a:xfrm>
            <a:off x="0" y="404446"/>
            <a:ext cx="12192000" cy="600168"/>
          </a:xfrm>
          <a:prstGeom prst="rect">
            <a:avLst/>
          </a:prstGeom>
        </p:spPr>
      </p:pic>
      <p:pic>
        <p:nvPicPr>
          <p:cNvPr id="6" name="Picture 2" descr="Image result for logo scouting nederla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3513" y="5869513"/>
            <a:ext cx="988487" cy="98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870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Scouting Nederland">
  <a:themeElements>
    <a:clrScheme name="Scouting Nederland">
      <a:dk1>
        <a:sysClr val="windowText" lastClr="000000"/>
      </a:dk1>
      <a:lt1>
        <a:sysClr val="window" lastClr="FFFFFF"/>
      </a:lt1>
      <a:dk2>
        <a:srgbClr val="1A368D"/>
      </a:dk2>
      <a:lt2>
        <a:srgbClr val="FFFFFF"/>
      </a:lt2>
      <a:accent1>
        <a:srgbClr val="FF0000"/>
      </a:accent1>
      <a:accent2>
        <a:srgbClr val="1A368D"/>
      </a:accent2>
      <a:accent3>
        <a:srgbClr val="FFFF00"/>
      </a:accent3>
      <a:accent4>
        <a:srgbClr val="31A529"/>
      </a:accent4>
      <a:accent5>
        <a:srgbClr val="FFBF24"/>
      </a:accent5>
      <a:accent6>
        <a:srgbClr val="8C5A86"/>
      </a:accent6>
      <a:hlink>
        <a:srgbClr val="1A368D"/>
      </a:hlink>
      <a:folHlink>
        <a:srgbClr val="8C5A86"/>
      </a:folHlink>
    </a:clrScheme>
    <a:fontScheme name="Scouting Nederland">
      <a:majorFont>
        <a:latin typeface="Impact"/>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water" id="{2EB2C2BF-4AC0-481E-8820-09BDEF46A733}" vid="{F18B3E98-8874-46CD-A9C7-0607F182F3DF}"/>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blad</Template>
  <TotalTime>192</TotalTime>
  <Words>523</Words>
  <Application>Microsoft Office PowerPoint</Application>
  <PresentationFormat>Breedbeeld</PresentationFormat>
  <Paragraphs>85</Paragraphs>
  <Slides>19</Slides>
  <Notes>19</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19</vt:i4>
      </vt:variant>
    </vt:vector>
  </HeadingPairs>
  <TitlesOfParts>
    <vt:vector size="23" baseType="lpstr">
      <vt:lpstr>Arial</vt:lpstr>
      <vt:lpstr>Calibri</vt:lpstr>
      <vt:lpstr>Impact</vt:lpstr>
      <vt:lpstr>Scouting Nederland</vt:lpstr>
      <vt:lpstr>Onze regio-ondersteuning in de toekomst</vt:lpstr>
      <vt:lpstr>PowerPoint-presentatie</vt:lpstr>
      <vt:lpstr>De 2e fase: het meerjarenbeleid 2020 - 2022</vt:lpstr>
      <vt:lpstr>3 focusdoelen</vt:lpstr>
      <vt:lpstr>Focusdoel 1 Toekomstdoelen per groep</vt:lpstr>
      <vt:lpstr>Focusdoel 1 Toekomstdoelen per groep</vt:lpstr>
      <vt:lpstr> Focusdoel 2 Samenwerken en verbinden</vt:lpstr>
      <vt:lpstr>Focusdoel 2 Samenwerken en verbinden</vt:lpstr>
      <vt:lpstr>Focusdoel 3 Duurzaam vrijwilligersbeleid</vt:lpstr>
      <vt:lpstr>Focusdoel 3 Duurzaam vrijwilligersbeleid</vt:lpstr>
      <vt:lpstr>Commitment: Durf en doe met het meerjarenbeleid!</vt:lpstr>
      <vt:lpstr>PowerPoint-presentatie</vt:lpstr>
      <vt:lpstr>Focusdoel 1 Toekomstdoelen per groep</vt:lpstr>
      <vt:lpstr> Focusdoel 2 Samenwerken en verbinden</vt:lpstr>
      <vt:lpstr>Focusdoel 3 Duurzaam vrijwilligersbeleid</vt:lpstr>
      <vt:lpstr>Commitment: Durf en doe met het meerjarenbeleid!</vt:lpstr>
      <vt:lpstr>Uitnodiging</vt:lpstr>
      <vt:lpstr>Impressie van de aanpak van regio (vul hier de naam regio in)</vt:lpstr>
      <vt:lpstr>Insturen</vt:lpstr>
    </vt:vector>
  </TitlesOfParts>
  <Company>Scouting Nederland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Onze regio-ondersteuning in de toekomst</dc:title>
  <dc:creator>Iris Brummelhuis</dc:creator>
  <cp:lastModifiedBy>Domino Booij</cp:lastModifiedBy>
  <cp:revision>28</cp:revision>
  <cp:lastPrinted>2019-06-12T12:03:57Z</cp:lastPrinted>
  <dcterms:created xsi:type="dcterms:W3CDTF">2019-06-06T14:57:54Z</dcterms:created>
  <dcterms:modified xsi:type="dcterms:W3CDTF">2019-06-17T15:19:25Z</dcterms:modified>
</cp:coreProperties>
</file>