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0" r:id="rId3"/>
    <p:sldId id="257" r:id="rId4"/>
    <p:sldId id="261" r:id="rId5"/>
    <p:sldId id="265" r:id="rId6"/>
    <p:sldId id="262" r:id="rId7"/>
    <p:sldId id="266" r:id="rId8"/>
    <p:sldId id="263" r:id="rId9"/>
    <p:sldId id="267" r:id="rId10"/>
    <p:sldId id="268" r:id="rId11"/>
    <p:sldId id="272" r:id="rId12"/>
    <p:sldId id="273" r:id="rId13"/>
    <p:sldId id="275" r:id="rId14"/>
    <p:sldId id="276" r:id="rId15"/>
    <p:sldId id="277" r:id="rId16"/>
    <p:sldId id="279" r:id="rId17"/>
    <p:sldId id="269" r:id="rId18"/>
    <p:sldId id="271" r:id="rId19"/>
    <p:sldId id="270" r:id="rId20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D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29" autoAdjust="0"/>
    <p:restoredTop sz="94660"/>
  </p:normalViewPr>
  <p:slideViewPr>
    <p:cSldViewPr snapToGrid="0">
      <p:cViewPr varScale="1">
        <p:scale>
          <a:sx n="70" d="100"/>
          <a:sy n="70" d="100"/>
        </p:scale>
        <p:origin x="6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187B-F7A7-435F-9BA7-56D8E2255D84}" type="datetimeFigureOut">
              <a:rPr lang="nl-NL" smtClean="0"/>
              <a:t>14-6-2019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658F7-0861-45A0-A761-E65E6B0428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4828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Waar brengt deze input ons?</a:t>
            </a:r>
          </a:p>
          <a:p>
            <a:endParaRPr lang="nl-NL" dirty="0" smtClean="0"/>
          </a:p>
          <a:p>
            <a:pPr marL="228600" indent="-228600">
              <a:buAutoNum type="arabicPeriod"/>
            </a:pPr>
            <a:r>
              <a:rPr lang="nl-NL" dirty="0" smtClean="0"/>
              <a:t>Voortbouwen op bestaande</a:t>
            </a:r>
          </a:p>
          <a:p>
            <a:pPr marL="228600" indent="-228600">
              <a:buAutoNum type="arabicPeriod"/>
            </a:pPr>
            <a:r>
              <a:rPr lang="nl-NL" dirty="0" smtClean="0"/>
              <a:t>Verbeteren door: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nl-NL" dirty="0" smtClean="0"/>
              <a:t>Check</a:t>
            </a:r>
            <a:r>
              <a:rPr lang="nl-NL" baseline="0" dirty="0" smtClean="0"/>
              <a:t> met regio’s op afstemming ondersteuning groepen (pilot ondersteuning)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nl-NL" baseline="0" dirty="0" smtClean="0"/>
              <a:t>Focus en concreter uitwerken veelheid meerjarenbeleid =&gt; helderder naar resultaten</a:t>
            </a: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nl-NL" baseline="0" dirty="0" smtClean="0"/>
              <a:t>Groepen zelf regie eigen keuzes, maar gebeurt niet vanzelf</a:t>
            </a:r>
          </a:p>
          <a:p>
            <a:pPr marL="228600" indent="-228600">
              <a:buAutoNum type="arabicPeriod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E80A5-8AE7-4599-8E80-BCC80985BE7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1103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43668"/>
            <a:ext cx="12203113" cy="20732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2530477"/>
            <a:ext cx="9144000" cy="749829"/>
          </a:xfrm>
        </p:spPr>
        <p:txBody>
          <a:bodyPr anchor="b">
            <a:normAutofit/>
          </a:bodyPr>
          <a:lstStyle>
            <a:lvl1pPr algn="l">
              <a:defRPr sz="4000">
                <a:latin typeface="Impact" panose="020B080603090205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280306"/>
            <a:ext cx="9144000" cy="741361"/>
          </a:xfrm>
        </p:spPr>
        <p:txBody>
          <a:bodyPr>
            <a:normAutofit/>
          </a:bodyPr>
          <a:lstStyle>
            <a:lvl1pPr marL="0" indent="0" algn="l">
              <a:buNone/>
              <a:defRPr sz="20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84DF-3D93-4688-84FB-12C754A53BB2}" type="datetimeFigureOut">
              <a:rPr lang="nl-NL" smtClean="0"/>
              <a:t>14-6-2019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4720-9D41-41ED-BA0B-EC04DD3983EB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Picture 3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533" y="2530477"/>
            <a:ext cx="1626859" cy="152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46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84DF-3D93-4688-84FB-12C754A53BB2}" type="datetimeFigureOut">
              <a:rPr lang="nl-NL" smtClean="0"/>
              <a:t>14-6-2019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4720-9D41-41ED-BA0B-EC04DD3983EB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3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57642"/>
            <a:ext cx="707090" cy="66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76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84DF-3D93-4688-84FB-12C754A53BB2}" type="datetimeFigureOut">
              <a:rPr lang="nl-NL" smtClean="0"/>
              <a:t>14-6-2019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4720-9D41-41ED-BA0B-EC04DD3983EB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3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57642"/>
            <a:ext cx="707090" cy="66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19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4"/>
            <a:ext cx="12192010" cy="63948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84DF-3D93-4688-84FB-12C754A53BB2}" type="datetimeFigureOut">
              <a:rPr lang="nl-NL" smtClean="0"/>
              <a:t>14-6-2019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4720-9D41-41ED-BA0B-EC04DD3983EB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Picture 3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57642"/>
            <a:ext cx="707090" cy="66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26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84DF-3D93-4688-84FB-12C754A53BB2}" type="datetimeFigureOut">
              <a:rPr lang="nl-NL" smtClean="0"/>
              <a:t>14-6-2019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4720-9D41-41ED-BA0B-EC04DD3983EB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3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57642"/>
            <a:ext cx="707090" cy="66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80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84DF-3D93-4688-84FB-12C754A53BB2}" type="datetimeFigureOut">
              <a:rPr lang="nl-NL" smtClean="0"/>
              <a:t>14-6-2019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4720-9D41-41ED-BA0B-EC04DD3983EB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Picture 3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57642"/>
            <a:ext cx="707090" cy="66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39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84DF-3D93-4688-84FB-12C754A53BB2}" type="datetimeFigureOut">
              <a:rPr lang="nl-NL" smtClean="0"/>
              <a:t>14-6-2019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4720-9D41-41ED-BA0B-EC04DD3983EB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Picture 3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57642"/>
            <a:ext cx="707090" cy="66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67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84DF-3D93-4688-84FB-12C754A53BB2}" type="datetimeFigureOut">
              <a:rPr lang="nl-NL" smtClean="0"/>
              <a:t>14-6-2019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4720-9D41-41ED-BA0B-EC04DD3983EB}" type="slidenum">
              <a:rPr lang="nl-NL" smtClean="0"/>
              <a:t>‹nr.›</a:t>
            </a:fld>
            <a:endParaRPr lang="nl-NL"/>
          </a:p>
        </p:txBody>
      </p:sp>
      <p:pic>
        <p:nvPicPr>
          <p:cNvPr id="6" name="Picture 3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57642"/>
            <a:ext cx="707090" cy="66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47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84DF-3D93-4688-84FB-12C754A53BB2}" type="datetimeFigureOut">
              <a:rPr lang="nl-NL" smtClean="0"/>
              <a:t>14-6-2019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4720-9D41-41ED-BA0B-EC04DD3983EB}" type="slidenum">
              <a:rPr lang="nl-NL" smtClean="0"/>
              <a:t>‹nr.›</a:t>
            </a:fld>
            <a:endParaRPr lang="nl-NL"/>
          </a:p>
        </p:txBody>
      </p:sp>
      <p:pic>
        <p:nvPicPr>
          <p:cNvPr id="5" name="Picture 3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57642"/>
            <a:ext cx="707090" cy="66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07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84DF-3D93-4688-84FB-12C754A53BB2}" type="datetimeFigureOut">
              <a:rPr lang="nl-NL" smtClean="0"/>
              <a:t>14-6-2019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4720-9D41-41ED-BA0B-EC04DD3983EB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Picture 3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57642"/>
            <a:ext cx="707090" cy="66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31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84DF-3D93-4688-84FB-12C754A53BB2}" type="datetimeFigureOut">
              <a:rPr lang="nl-NL" smtClean="0"/>
              <a:t>14-6-2019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4720-9D41-41ED-BA0B-EC04DD3983EB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Picture 3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57642"/>
            <a:ext cx="707090" cy="66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15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94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32609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084DF-3D93-4688-84FB-12C754A53BB2}" type="datetimeFigureOut">
              <a:rPr lang="nl-NL" smtClean="0"/>
              <a:t>14-6-2019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151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64720-9D41-41ED-BA0B-EC04DD3983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105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Onze regio-ondersteuning in de toekomst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Als regio aan de slag met de 3 focusdoelen uit het MJB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51914033-2102-C843-AD4E-1035F1217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5099"/>
            <a:ext cx="12192000" cy="220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2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Focusdoel 3 Duurzaam vrijwilligersbeleid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 smtClean="0"/>
              <a:t>3. </a:t>
            </a:r>
            <a:r>
              <a:rPr lang="nl-NL" dirty="0"/>
              <a:t>Het verbeteren van </a:t>
            </a:r>
            <a:r>
              <a:rPr lang="nl-NL" b="1" dirty="0"/>
              <a:t>duurzaam vrijwilligersbeleid 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>bij groep, regio en land als voorwaarde voor gezonde ledenontwikkeling.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3200" b="1" dirty="0">
                <a:solidFill>
                  <a:srgbClr val="6CDB45"/>
                </a:solidFill>
              </a:rPr>
              <a:t>Subdoelen:</a:t>
            </a:r>
          </a:p>
          <a:p>
            <a:pPr>
              <a:buFontTx/>
              <a:buChar char="-"/>
            </a:pPr>
            <a:r>
              <a:rPr lang="nl-NL" dirty="0">
                <a:solidFill>
                  <a:srgbClr val="6CDB45"/>
                </a:solidFill>
              </a:rPr>
              <a:t>Er wordt een start gemaakt met een aantal regio’s om ervaringen op te doen en praktijkvoorbeelden te delen</a:t>
            </a:r>
          </a:p>
          <a:p>
            <a:pPr>
              <a:buFontTx/>
              <a:buChar char="-"/>
            </a:pPr>
            <a:r>
              <a:rPr lang="nl-NL" dirty="0">
                <a:solidFill>
                  <a:srgbClr val="6CDB45"/>
                </a:solidFill>
              </a:rPr>
              <a:t>Er komt een regionaal ondersteuningsplan op basis van duurzaam vrijwilligersbeleid</a:t>
            </a:r>
          </a:p>
          <a:p>
            <a:pPr>
              <a:buFontTx/>
              <a:buChar char="-"/>
            </a:pPr>
            <a:r>
              <a:rPr lang="nl-NL" dirty="0">
                <a:solidFill>
                  <a:srgbClr val="6CDB45"/>
                </a:solidFill>
              </a:rPr>
              <a:t>Minimaal 50% van de regio’s gaat aan de slag met een concreet plan om vrijwilligers duurzaam te werven en aan zich te binden</a:t>
            </a:r>
          </a:p>
          <a:p>
            <a:endParaRPr lang="nl-NL" dirty="0">
              <a:solidFill>
                <a:srgbClr val="6CDB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0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Commitment: Durf en doe met het meerjarenbeleid!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55" y="1036890"/>
            <a:ext cx="6102485" cy="6102485"/>
          </a:xfrm>
        </p:spPr>
      </p:pic>
    </p:spTree>
    <p:extLst>
      <p:ext uri="{BB962C8B-B14F-4D97-AF65-F5344CB8AC3E}">
        <p14:creationId xmlns:p14="http://schemas.microsoft.com/office/powerpoint/2010/main" val="393833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44670" cy="683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5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1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76974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/>
              <a:t>Focusdoel 1 Toekomstdoelen per groep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/>
          <a:srcRect l="20872" t="21258" r="5755" b="72075"/>
          <a:stretch/>
        </p:blipFill>
        <p:spPr>
          <a:xfrm>
            <a:off x="0" y="388976"/>
            <a:ext cx="12192001" cy="615638"/>
          </a:xfrm>
          <a:prstGeom prst="rect">
            <a:avLst/>
          </a:prstGeom>
        </p:spPr>
      </p:pic>
      <p:pic>
        <p:nvPicPr>
          <p:cNvPr id="10" name="Picture 2" descr="Image result for logo scouting nederla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513" y="5869513"/>
            <a:ext cx="988487" cy="98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94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8"/>
            <a:ext cx="12192001" cy="685917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/>
              <a:t> Focusdoel 2 Samenwerken en verbinden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20803" t="21384" r="5684" b="72075"/>
          <a:stretch/>
        </p:blipFill>
        <p:spPr>
          <a:xfrm>
            <a:off x="0" y="365124"/>
            <a:ext cx="12192000" cy="639489"/>
          </a:xfrm>
          <a:prstGeom prst="rect">
            <a:avLst/>
          </a:prstGeom>
        </p:spPr>
      </p:pic>
      <p:pic>
        <p:nvPicPr>
          <p:cNvPr id="7" name="Picture 2" descr="Image result for logo scouting nederl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513" y="5869513"/>
            <a:ext cx="988487" cy="98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91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Focusdoel 3 Duurzaam vrijwilligersbeleid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86419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/>
          <a:srcRect l="20803" t="21557" r="5684" b="71950"/>
          <a:stretch/>
        </p:blipFill>
        <p:spPr>
          <a:xfrm>
            <a:off x="0" y="404446"/>
            <a:ext cx="12192000" cy="600168"/>
          </a:xfrm>
          <a:prstGeom prst="rect">
            <a:avLst/>
          </a:prstGeom>
        </p:spPr>
      </p:pic>
      <p:pic>
        <p:nvPicPr>
          <p:cNvPr id="6" name="Picture 2" descr="Image result for logo scouting nederla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513" y="5869513"/>
            <a:ext cx="988487" cy="98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90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Commitment: Durf en doe met het meerjarenbeleid!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55" y="1036890"/>
            <a:ext cx="6102485" cy="6102485"/>
          </a:xfrm>
        </p:spPr>
      </p:pic>
    </p:spTree>
    <p:extLst>
      <p:ext uri="{BB962C8B-B14F-4D97-AF65-F5344CB8AC3E}">
        <p14:creationId xmlns:p14="http://schemas.microsoft.com/office/powerpoint/2010/main" val="424770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Uitnodiging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b="1" dirty="0">
              <a:solidFill>
                <a:srgbClr val="6CDB45"/>
              </a:solidFill>
            </a:endParaRPr>
          </a:p>
          <a:p>
            <a:pPr marL="0" indent="0">
              <a:buNone/>
            </a:pPr>
            <a:r>
              <a:rPr lang="nl-NL" sz="2600" dirty="0" smtClean="0">
                <a:solidFill>
                  <a:srgbClr val="6CDB45"/>
                </a:solidFill>
              </a:rPr>
              <a:t>Ga met de groepen in je regio in gesprek.</a:t>
            </a:r>
          </a:p>
          <a:p>
            <a:pPr marL="0" indent="0">
              <a:buNone/>
            </a:pPr>
            <a:endParaRPr lang="nl-NL" sz="2600" dirty="0" smtClean="0">
              <a:solidFill>
                <a:srgbClr val="6CDB45"/>
              </a:solidFill>
            </a:endParaRPr>
          </a:p>
          <a:p>
            <a:pPr marL="0" indent="0">
              <a:buNone/>
            </a:pPr>
            <a:r>
              <a:rPr lang="nl-NL" sz="2600" dirty="0" smtClean="0">
                <a:solidFill>
                  <a:srgbClr val="6CDB45"/>
                </a:solidFill>
              </a:rPr>
              <a:t>Hoe willen de groepen (en jullie als regio) aan </a:t>
            </a:r>
            <a:r>
              <a:rPr lang="nl-NL" sz="2600" dirty="0">
                <a:solidFill>
                  <a:srgbClr val="6CDB45"/>
                </a:solidFill>
              </a:rPr>
              <a:t>de slag </a:t>
            </a:r>
            <a:r>
              <a:rPr lang="nl-NL" sz="2600" dirty="0" smtClean="0">
                <a:solidFill>
                  <a:srgbClr val="6CDB45"/>
                </a:solidFill>
              </a:rPr>
              <a:t>met </a:t>
            </a:r>
            <a:r>
              <a:rPr lang="nl-NL" sz="2600" dirty="0">
                <a:solidFill>
                  <a:srgbClr val="6CDB45"/>
                </a:solidFill>
              </a:rPr>
              <a:t>de </a:t>
            </a:r>
            <a:r>
              <a:rPr lang="nl-NL" sz="2600" dirty="0" smtClean="0">
                <a:solidFill>
                  <a:srgbClr val="6CDB45"/>
                </a:solidFill>
              </a:rPr>
              <a:t>focusdoelen</a:t>
            </a:r>
            <a:r>
              <a:rPr lang="nl-NL" sz="2600" dirty="0">
                <a:solidFill>
                  <a:srgbClr val="6CDB45"/>
                </a:solidFill>
              </a:rPr>
              <a:t>?</a:t>
            </a:r>
          </a:p>
          <a:p>
            <a:pPr marL="0" indent="0">
              <a:buNone/>
            </a:pPr>
            <a:endParaRPr lang="nl-NL" sz="2600" dirty="0" smtClean="0">
              <a:solidFill>
                <a:srgbClr val="6CDB45"/>
              </a:solidFill>
            </a:endParaRPr>
          </a:p>
          <a:p>
            <a:pPr marL="0" indent="0">
              <a:buNone/>
            </a:pPr>
            <a:r>
              <a:rPr lang="nl-NL" sz="2600" dirty="0" smtClean="0">
                <a:solidFill>
                  <a:srgbClr val="6CDB45"/>
                </a:solidFill>
              </a:rPr>
              <a:t>Geef </a:t>
            </a:r>
            <a:r>
              <a:rPr lang="nl-NL" sz="2600" dirty="0">
                <a:solidFill>
                  <a:srgbClr val="6CDB45"/>
                </a:solidFill>
              </a:rPr>
              <a:t>in de volgende dia een impressie in </a:t>
            </a:r>
            <a:r>
              <a:rPr lang="nl-NL" sz="2600" dirty="0" smtClean="0">
                <a:solidFill>
                  <a:srgbClr val="6CDB45"/>
                </a:solidFill>
              </a:rPr>
              <a:t>beeld (-en) of woorden de uitkomst weer.</a:t>
            </a:r>
            <a:endParaRPr lang="nl-NL" sz="2600" dirty="0">
              <a:solidFill>
                <a:srgbClr val="6CDB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9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Impressie van de aanpak van regio </a:t>
            </a:r>
            <a:r>
              <a:rPr lang="nl-NL" dirty="0" smtClean="0">
                <a:solidFill>
                  <a:srgbClr val="FF0000"/>
                </a:solidFill>
              </a:rPr>
              <a:t>(vul hier de naam regio in)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352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Insturen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solidFill>
                  <a:srgbClr val="6CDB45"/>
                </a:solidFill>
              </a:rPr>
              <a:t>Stuur deze ingevulde </a:t>
            </a:r>
            <a:r>
              <a:rPr lang="nl-NL" dirty="0" err="1">
                <a:solidFill>
                  <a:srgbClr val="6CDB45"/>
                </a:solidFill>
              </a:rPr>
              <a:t>powerpoint</a:t>
            </a:r>
            <a:r>
              <a:rPr lang="nl-NL" dirty="0">
                <a:solidFill>
                  <a:srgbClr val="6CDB45"/>
                </a:solidFill>
              </a:rPr>
              <a:t> vóór 1 december </a:t>
            </a:r>
            <a:br>
              <a:rPr lang="nl-NL" dirty="0">
                <a:solidFill>
                  <a:srgbClr val="6CDB45"/>
                </a:solidFill>
              </a:rPr>
            </a:br>
            <a:r>
              <a:rPr lang="nl-NL" dirty="0">
                <a:solidFill>
                  <a:srgbClr val="6CDB45"/>
                </a:solidFill>
              </a:rPr>
              <a:t>toe aan: coordinatieteam@scouting.nl</a:t>
            </a:r>
          </a:p>
          <a:p>
            <a:endParaRPr lang="nl-NL" dirty="0">
              <a:solidFill>
                <a:srgbClr val="6CDB45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6CDB45"/>
              </a:solidFill>
            </a:endParaRPr>
          </a:p>
          <a:p>
            <a:pPr marL="0" indent="0">
              <a:buNone/>
            </a:pPr>
            <a:endParaRPr lang="nl-NL" dirty="0" smtClean="0">
              <a:solidFill>
                <a:srgbClr val="6CDB45"/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rgbClr val="6CDB45"/>
                </a:solidFill>
              </a:rPr>
              <a:t>Op </a:t>
            </a:r>
            <a:r>
              <a:rPr lang="nl-NL" dirty="0">
                <a:solidFill>
                  <a:srgbClr val="6CDB45"/>
                </a:solidFill>
              </a:rPr>
              <a:t>de Landelijke raad op 14 december 2019 vragen we jullie je ideeën te presenteren. </a:t>
            </a:r>
          </a:p>
          <a:p>
            <a:pPr marL="0" indent="0">
              <a:buNone/>
            </a:pPr>
            <a:endParaRPr lang="nl-NL" dirty="0">
              <a:solidFill>
                <a:srgbClr val="6CDB45"/>
              </a:solidFill>
            </a:endParaRPr>
          </a:p>
          <a:p>
            <a:endParaRPr lang="nl-NL" dirty="0"/>
          </a:p>
        </p:txBody>
      </p:sp>
      <p:pic>
        <p:nvPicPr>
          <p:cNvPr id="4" name="Picture 6" descr="Veilig e-mailen | Tips voor veilig e-mailen | BeveiligMij.n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276" y="1004614"/>
            <a:ext cx="2264460" cy="227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11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1286F409-6330-9D46-BE62-1A3A53CEC8B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7" y="1894558"/>
            <a:ext cx="8262980" cy="153444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0D5717A0-7D80-CD4E-885D-DB925375E46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58" y="714982"/>
            <a:ext cx="9867331" cy="1307592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xmlns="" id="{2D395228-2A30-2F48-BB4B-7E7B9F3B2633}"/>
              </a:ext>
            </a:extLst>
          </p:cNvPr>
          <p:cNvSpPr/>
          <p:nvPr/>
        </p:nvSpPr>
        <p:spPr>
          <a:xfrm>
            <a:off x="604403" y="3958264"/>
            <a:ext cx="106070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nl-NL" sz="3600" b="1" dirty="0">
                <a:solidFill>
                  <a:schemeClr val="bg1"/>
                </a:solidFill>
                <a:latin typeface="Arial" panose="020B0604020202020204" pitchFamily="34" charset="0"/>
              </a:rPr>
              <a:t>Scouting voegt waarde toe aan de samenleving </a:t>
            </a:r>
          </a:p>
          <a:p>
            <a:pPr lvl="0" algn="ctr"/>
            <a:r>
              <a:rPr lang="nl-NL" sz="3600" b="1" dirty="0">
                <a:solidFill>
                  <a:schemeClr val="bg1"/>
                </a:solidFill>
                <a:latin typeface="Arial" panose="020B0604020202020204" pitchFamily="34" charset="0"/>
              </a:rPr>
              <a:t>door scouts uit te dagen zich te ontwikkelen </a:t>
            </a:r>
          </a:p>
          <a:p>
            <a:pPr lvl="0" algn="ctr"/>
            <a:r>
              <a:rPr lang="nl-NL" sz="3600" b="1" dirty="0">
                <a:solidFill>
                  <a:schemeClr val="bg1"/>
                </a:solidFill>
                <a:latin typeface="Arial" panose="020B0604020202020204" pitchFamily="34" charset="0"/>
              </a:rPr>
              <a:t>en daarbij met elkaar veel plezier te beleven</a:t>
            </a:r>
            <a:endParaRPr lang="nl-NL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2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2</a:t>
            </a:r>
            <a:r>
              <a:rPr lang="nl-NL" baseline="30000" dirty="0" smtClean="0"/>
              <a:t>e</a:t>
            </a:r>
            <a:r>
              <a:rPr lang="nl-NL" dirty="0" smtClean="0"/>
              <a:t> fase: het </a:t>
            </a:r>
            <a:r>
              <a:rPr lang="nl-NL" dirty="0"/>
              <a:t>meerjarenbeleid 2020 - 2022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Scouting Nederland heeft zichzelf in het Meerjarenbeleid </a:t>
            </a:r>
            <a:br>
              <a:rPr lang="nl-NL" dirty="0"/>
            </a:br>
            <a:r>
              <a:rPr lang="nl-NL" dirty="0"/>
              <a:t>2020 – 2022 ‘Durf en doe’ 3 focusdoelen gesteld.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De doelen maken duidelijk op welke thema’s en op welke manier we jou als regio met je groepen gaan ondersteunen. Regio’s zijn daarbij zelf ook aan zet. Doe je mee?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6768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 focusdoelen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Het inspireren en ondersteunen van groepen om hun eigen toekomstdoelen te kiezen en actieplan te maken.</a:t>
            </a:r>
          </a:p>
          <a:p>
            <a:pPr marL="514350" indent="-514350">
              <a:buFont typeface="+mj-lt"/>
              <a:buAutoNum type="arabicPeriod"/>
            </a:pP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Het versterken van de verbinding tussen groepen onderling en tussen groepen en </a:t>
            </a:r>
            <a:r>
              <a:rPr lang="nl-NL" dirty="0" smtClean="0"/>
              <a:t>regio’s. Met als doel </a:t>
            </a:r>
            <a:r>
              <a:rPr lang="nl-NL" dirty="0"/>
              <a:t>om optimale ondersteuning aan groepen te kunnen bieden die bijdraagt aan sterke groepen met gezonde ledenontwikkeling.</a:t>
            </a:r>
          </a:p>
          <a:p>
            <a:pPr marL="514350" indent="-514350">
              <a:buFont typeface="+mj-lt"/>
              <a:buAutoNum type="arabicPeriod"/>
            </a:pP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Het verbeteren van duurzaam vrijwilligersbeleid bij groep, regio en land als voorwaarde voor gezonde ledenontwikkeling.</a:t>
            </a:r>
          </a:p>
          <a:p>
            <a:pPr marL="514350" indent="-514350">
              <a:buFont typeface="+mj-lt"/>
              <a:buAutoNum type="arabicPeriod"/>
            </a:pPr>
            <a:endParaRPr lang="nl-NL" dirty="0"/>
          </a:p>
          <a:p>
            <a:pPr marL="0" indent="0">
              <a:buNone/>
            </a:pPr>
            <a:r>
              <a:rPr lang="nl-NL" i="1" dirty="0"/>
              <a:t>Elk focusdoel heeft naast de verenigingsondersteuning een aantal concrete subdoelen, zie de volgende dia’s.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511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1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76974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/>
              <a:t>Focusdoel 1 Toekomstdoelen per groep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/>
          <a:srcRect l="20872" t="21258" r="5755" b="72075"/>
          <a:stretch/>
        </p:blipFill>
        <p:spPr>
          <a:xfrm>
            <a:off x="0" y="388976"/>
            <a:ext cx="12192001" cy="615638"/>
          </a:xfrm>
          <a:prstGeom prst="rect">
            <a:avLst/>
          </a:prstGeom>
        </p:spPr>
      </p:pic>
      <p:pic>
        <p:nvPicPr>
          <p:cNvPr id="10" name="Picture 2" descr="Image result for logo scouting nederla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513" y="5869513"/>
            <a:ext cx="988487" cy="98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27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Focusdoel 1 Toekomstdoelen per groep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Het inspireren en ondersteunen van groepen </a:t>
            </a:r>
            <a:br>
              <a:rPr lang="nl-NL" dirty="0"/>
            </a:br>
            <a:r>
              <a:rPr lang="nl-NL" dirty="0"/>
              <a:t>om hun eigen </a:t>
            </a:r>
            <a:r>
              <a:rPr lang="nl-NL" b="1" dirty="0"/>
              <a:t>toekomstdoelen</a:t>
            </a:r>
            <a:r>
              <a:rPr lang="nl-NL" dirty="0"/>
              <a:t> te kiezen en </a:t>
            </a:r>
            <a:br>
              <a:rPr lang="nl-NL" dirty="0"/>
            </a:br>
            <a:r>
              <a:rPr lang="nl-NL" dirty="0"/>
              <a:t>een actieplan te maken.</a:t>
            </a:r>
          </a:p>
          <a:p>
            <a:pPr marL="0" indent="0">
              <a:buNone/>
            </a:pPr>
            <a:endParaRPr lang="nl-NL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nl-NL" b="1" dirty="0">
                <a:solidFill>
                  <a:srgbClr val="92D050"/>
                </a:solidFill>
              </a:rPr>
              <a:t>Subdoelen</a:t>
            </a:r>
          </a:p>
          <a:p>
            <a:pPr>
              <a:buFontTx/>
              <a:buChar char="-"/>
            </a:pPr>
            <a:r>
              <a:rPr lang="nl-NL" dirty="0">
                <a:solidFill>
                  <a:srgbClr val="92D050"/>
                </a:solidFill>
              </a:rPr>
              <a:t>Er komt een procesmethodiek Maak je groep </a:t>
            </a:r>
            <a:r>
              <a:rPr lang="nl-NL" dirty="0" err="1">
                <a:solidFill>
                  <a:srgbClr val="92D050"/>
                </a:solidFill>
              </a:rPr>
              <a:t>toekomstproof</a:t>
            </a:r>
            <a:r>
              <a:rPr lang="nl-NL" dirty="0">
                <a:solidFill>
                  <a:srgbClr val="92D050"/>
                </a:solidFill>
              </a:rPr>
              <a:t>!</a:t>
            </a:r>
          </a:p>
          <a:p>
            <a:pPr>
              <a:buFontTx/>
              <a:buChar char="-"/>
            </a:pPr>
            <a:r>
              <a:rPr lang="nl-NL" dirty="0">
                <a:solidFill>
                  <a:srgbClr val="92D050"/>
                </a:solidFill>
              </a:rPr>
              <a:t>Regio’s worden ondersteund door de landelijke teams om minimaal 50% van de groepen actief te begeleiden bij dit actieplan.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8343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8"/>
            <a:ext cx="12192001" cy="685917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/>
              <a:t> Focusdoel 2 Samenwerken en verbinden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20803" t="21384" r="5684" b="72075"/>
          <a:stretch/>
        </p:blipFill>
        <p:spPr>
          <a:xfrm>
            <a:off x="0" y="365124"/>
            <a:ext cx="12192000" cy="639489"/>
          </a:xfrm>
          <a:prstGeom prst="rect">
            <a:avLst/>
          </a:prstGeom>
        </p:spPr>
      </p:pic>
      <p:pic>
        <p:nvPicPr>
          <p:cNvPr id="7" name="Picture 2" descr="Image result for logo scouting nederl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513" y="5869513"/>
            <a:ext cx="988487" cy="98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75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/>
              <a:t>Focusdoel 2 Samenwerken en verbinden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/>
              <a:t>2. Het versterken van de </a:t>
            </a:r>
            <a:r>
              <a:rPr lang="nl-NL" b="1" dirty="0"/>
              <a:t>verbinding</a:t>
            </a:r>
            <a:r>
              <a:rPr lang="nl-NL" dirty="0"/>
              <a:t> en </a:t>
            </a:r>
            <a:r>
              <a:rPr lang="nl-NL" b="1" dirty="0"/>
              <a:t>samenwerking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tussen groepen onderling en tussen groepen en regio’s.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lnSpc>
                <a:spcPct val="100000"/>
              </a:lnSpc>
              <a:buNone/>
            </a:pPr>
            <a:r>
              <a:rPr lang="nl-NL" b="1" dirty="0">
                <a:solidFill>
                  <a:srgbClr val="92D050"/>
                </a:solidFill>
              </a:rPr>
              <a:t>Subdoelen: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dirty="0">
                <a:solidFill>
                  <a:srgbClr val="92D050"/>
                </a:solidFill>
              </a:rPr>
              <a:t>Het is voor regio’s helder welke rol ze in de ondersteuning van groepen hebben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dirty="0">
                <a:solidFill>
                  <a:srgbClr val="92D050"/>
                </a:solidFill>
              </a:rPr>
              <a:t>Het is voor groepen helder welke ondersteuning ze kunnen vinden (bij andere groepen, regio’s of landelijke teams)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nl-NL" dirty="0">
                <a:solidFill>
                  <a:srgbClr val="92D050"/>
                </a:solidFill>
              </a:rPr>
              <a:t>Regio’s krijgen de mogelijkheid begeleid te worden, vanuit de opgedane ervaringen bij pilotregio’s.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791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Focusdoel 3 Duurzaam vrijwilligersbeleid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86419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/>
          <a:srcRect l="20803" t="21557" r="5684" b="71950"/>
          <a:stretch/>
        </p:blipFill>
        <p:spPr>
          <a:xfrm>
            <a:off x="0" y="404446"/>
            <a:ext cx="12192000" cy="600168"/>
          </a:xfrm>
          <a:prstGeom prst="rect">
            <a:avLst/>
          </a:prstGeom>
        </p:spPr>
      </p:pic>
      <p:pic>
        <p:nvPicPr>
          <p:cNvPr id="6" name="Picture 2" descr="Image result for logo scouting nederla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513" y="5869513"/>
            <a:ext cx="988487" cy="98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87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outing Nederland">
  <a:themeElements>
    <a:clrScheme name="Scouting Nederland">
      <a:dk1>
        <a:sysClr val="windowText" lastClr="000000"/>
      </a:dk1>
      <a:lt1>
        <a:sysClr val="window" lastClr="FFFFFF"/>
      </a:lt1>
      <a:dk2>
        <a:srgbClr val="1A368D"/>
      </a:dk2>
      <a:lt2>
        <a:srgbClr val="FFFFFF"/>
      </a:lt2>
      <a:accent1>
        <a:srgbClr val="FF0000"/>
      </a:accent1>
      <a:accent2>
        <a:srgbClr val="1A368D"/>
      </a:accent2>
      <a:accent3>
        <a:srgbClr val="FFFF00"/>
      </a:accent3>
      <a:accent4>
        <a:srgbClr val="31A529"/>
      </a:accent4>
      <a:accent5>
        <a:srgbClr val="FFBF24"/>
      </a:accent5>
      <a:accent6>
        <a:srgbClr val="8C5A86"/>
      </a:accent6>
      <a:hlink>
        <a:srgbClr val="1A368D"/>
      </a:hlink>
      <a:folHlink>
        <a:srgbClr val="8C5A86"/>
      </a:folHlink>
    </a:clrScheme>
    <a:fontScheme name="Scouting Nederland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water" id="{2EB2C2BF-4AC0-481E-8820-09BDEF46A733}" vid="{F18B3E98-8874-46CD-A9C7-0607F182F3DF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blad</Template>
  <TotalTime>107</TotalTime>
  <Words>338</Words>
  <Application>Microsoft Office PowerPoint</Application>
  <PresentationFormat>Breedbeeld</PresentationFormat>
  <Paragraphs>67</Paragraphs>
  <Slides>19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4" baseType="lpstr">
      <vt:lpstr>Arial</vt:lpstr>
      <vt:lpstr>Calibri</vt:lpstr>
      <vt:lpstr>Impact</vt:lpstr>
      <vt:lpstr>Wingdings</vt:lpstr>
      <vt:lpstr>Scouting Nederland</vt:lpstr>
      <vt:lpstr>Onze regio-ondersteuning in de toekomst</vt:lpstr>
      <vt:lpstr>PowerPoint-presentatie</vt:lpstr>
      <vt:lpstr>De 2e fase: het meerjarenbeleid 2020 - 2022</vt:lpstr>
      <vt:lpstr>3 focusdoelen</vt:lpstr>
      <vt:lpstr>Focusdoel 1 Toekomstdoelen per groep</vt:lpstr>
      <vt:lpstr>Focusdoel 1 Toekomstdoelen per groep</vt:lpstr>
      <vt:lpstr> Focusdoel 2 Samenwerken en verbinden</vt:lpstr>
      <vt:lpstr>Focusdoel 2 Samenwerken en verbinden</vt:lpstr>
      <vt:lpstr>Focusdoel 3 Duurzaam vrijwilligersbeleid</vt:lpstr>
      <vt:lpstr>Focusdoel 3 Duurzaam vrijwilligersbeleid</vt:lpstr>
      <vt:lpstr>Commitment: Durf en doe met het meerjarenbeleid!</vt:lpstr>
      <vt:lpstr>PowerPoint-presentatie</vt:lpstr>
      <vt:lpstr>Focusdoel 1 Toekomstdoelen per groep</vt:lpstr>
      <vt:lpstr> Focusdoel 2 Samenwerken en verbinden</vt:lpstr>
      <vt:lpstr>Focusdoel 3 Duurzaam vrijwilligersbeleid</vt:lpstr>
      <vt:lpstr>Commitment: Durf en doe met het meerjarenbeleid!</vt:lpstr>
      <vt:lpstr>Uitnodiging</vt:lpstr>
      <vt:lpstr>Impressie van de aanpak van regio (vul hier de naam regio in)</vt:lpstr>
      <vt:lpstr>Insturen</vt:lpstr>
    </vt:vector>
  </TitlesOfParts>
  <Company>Scouting Nederland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Onze regio-ondersteuning in de toekomst</dc:title>
  <dc:creator>Iris Brummelhuis</dc:creator>
  <cp:lastModifiedBy>Lepelaar, Eric</cp:lastModifiedBy>
  <cp:revision>17</cp:revision>
  <cp:lastPrinted>2019-06-12T12:03:57Z</cp:lastPrinted>
  <dcterms:created xsi:type="dcterms:W3CDTF">2019-06-06T14:57:54Z</dcterms:created>
  <dcterms:modified xsi:type="dcterms:W3CDTF">2019-06-14T10:03:28Z</dcterms:modified>
</cp:coreProperties>
</file>