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2" r:id="rId2"/>
    <p:sldId id="285" r:id="rId3"/>
    <p:sldId id="294" r:id="rId4"/>
    <p:sldId id="286" r:id="rId5"/>
    <p:sldId id="295" r:id="rId6"/>
    <p:sldId id="275" r:id="rId7"/>
    <p:sldId id="288" r:id="rId8"/>
    <p:sldId id="296" r:id="rId9"/>
    <p:sldId id="276" r:id="rId10"/>
    <p:sldId id="278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672F"/>
    <a:srgbClr val="00FFFF"/>
    <a:srgbClr val="568013"/>
    <a:srgbClr val="008040"/>
    <a:srgbClr val="00FF00"/>
    <a:srgbClr val="FF0080"/>
    <a:srgbClr val="204470"/>
    <a:srgbClr val="9BD3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9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FC3AD-6E38-4FF4-91E8-E41AC21A9F35}" type="datetimeFigureOut">
              <a:rPr lang="nl-NL" smtClean="0"/>
              <a:t>31-10-2014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0B81F-EF3B-49E5-B063-6435C9BE77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7436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2F2101-053D-0242-B5F6-CC69D9764390}" type="datetimeFigureOut">
              <a:rPr lang="nl-NL"/>
              <a:pPr>
                <a:defRPr/>
              </a:pPr>
              <a:t>31-10-2014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Klik om de tekststijl van het model te bewerken</a:t>
            </a:r>
          </a:p>
          <a:p>
            <a:pPr lvl="1"/>
            <a:r>
              <a:rPr lang="en-US" noProof="0" smtClean="0"/>
              <a:t>Tweede niveau</a:t>
            </a:r>
          </a:p>
          <a:p>
            <a:pPr lvl="2"/>
            <a:r>
              <a:rPr lang="en-US" noProof="0" smtClean="0"/>
              <a:t>Derde niveau</a:t>
            </a:r>
          </a:p>
          <a:p>
            <a:pPr lvl="3"/>
            <a:r>
              <a:rPr lang="en-US" noProof="0" smtClean="0"/>
              <a:t>Vierde niveau</a:t>
            </a:r>
          </a:p>
          <a:p>
            <a:pPr lvl="4"/>
            <a:r>
              <a:rPr lang="en-US" noProof="0" smtClean="0"/>
              <a:t>Vijfde niveau</a:t>
            </a:r>
            <a:endParaRPr lang="nl-NL" noProof="0" smtClean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B9F8E6D-1B68-A649-BF2B-D0CE5301049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0238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4225"/>
            <a:ext cx="91440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41538"/>
            <a:ext cx="5814753" cy="14700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nl-NL" noProof="0" dirty="0" smtClean="0"/>
              <a:t>Klik om het opmaakprofiel te bewerken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8976F3A-FEE1-4749-86BC-042FCFFDBC9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8538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24652-6B26-1A42-8E5A-2CFE947922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7303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C0BD0-0C21-F24B-A0D4-C7DB4D608F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9925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A8702-F12B-BB41-9245-C9667F80CF4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380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EF1F7-39F5-B242-A775-EEF392AD127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828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18664-B5AB-904A-AAF4-912F87CF50A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6682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F2258-6DB1-C341-8A17-6CF59E46AF4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636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94CAE-AF43-A147-8F2C-C11BFBCDD13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0473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8696-AB33-7141-B403-C7AD5B5B2A3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407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12D4B-2BF3-414D-8FD7-99EA9B216A8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852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37B87-CD79-8644-AF9C-3C8D1CC1C2B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490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ft_water2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2125"/>
            <a:ext cx="91440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9" descr="ft_water2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2838"/>
            <a:ext cx="91440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0CB0B44-00AD-204B-88C0-38DE21CE497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nl-NL" altLang="nl-NL" dirty="0" smtClean="0"/>
              <a:t>brainstorm</a:t>
            </a:r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/>
              <a:t>w</a:t>
            </a:r>
            <a:r>
              <a:rPr lang="nl-NL" altLang="nl-NL" dirty="0" smtClean="0"/>
              <a:t>oensdag 10 september 2014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4121"/>
            <a:ext cx="9189492" cy="6892121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373" y="2201856"/>
            <a:ext cx="6029467" cy="1469263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039861" y="4316361"/>
            <a:ext cx="73082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Arial Rounded MT Bold" panose="020F0704030504030204" pitchFamily="34" charset="0"/>
              </a:rPr>
              <a:t>Wat verwacht de moderne </a:t>
            </a:r>
            <a:r>
              <a:rPr lang="nl-NL" dirty="0" err="1" smtClean="0">
                <a:latin typeface="Arial Rounded MT Bold" panose="020F0704030504030204" pitchFamily="34" charset="0"/>
              </a:rPr>
              <a:t>WaterScout</a:t>
            </a:r>
            <a:r>
              <a:rPr lang="nl-NL" dirty="0" smtClean="0">
                <a:latin typeface="Arial Rounded MT Bold" panose="020F0704030504030204" pitchFamily="34" charset="0"/>
              </a:rPr>
              <a:t>?</a:t>
            </a:r>
            <a:br>
              <a:rPr lang="nl-NL" dirty="0" smtClean="0">
                <a:latin typeface="Arial Rounded MT Bold" panose="020F0704030504030204" pitchFamily="34" charset="0"/>
              </a:rPr>
            </a:br>
            <a:endParaRPr lang="nl-NL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nl-NL" dirty="0" smtClean="0">
                <a:latin typeface="Arial Rounded MT Bold" panose="020F0704030504030204" pitchFamily="34" charset="0"/>
              </a:rPr>
              <a:t>Alexander Haccou</a:t>
            </a:r>
            <a:endParaRPr lang="nl-NL" dirty="0" smtClean="0">
              <a:latin typeface="Arial Rounded MT Bold" panose="020F0704030504030204" pitchFamily="34" charset="0"/>
            </a:endParaRP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232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 Rounded MT Bold" panose="020F0704030504030204" pitchFamily="34" charset="0"/>
              </a:rPr>
              <a:t>Randvoorwaarden voor succes</a:t>
            </a:r>
            <a:endParaRPr lang="nl-NL" dirty="0">
              <a:latin typeface="Arial Rounded MT Bold" panose="020F0704030504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>
                <a:latin typeface="Arial Rounded MT Bold" panose="020F0704030504030204" pitchFamily="34" charset="0"/>
              </a:rPr>
              <a:t>opdracht verstrekt door </a:t>
            </a:r>
            <a:r>
              <a:rPr lang="nl-NL" sz="2400" dirty="0" smtClean="0">
                <a:latin typeface="Arial Rounded MT Bold" panose="020F0704030504030204" pitchFamily="34" charset="0"/>
              </a:rPr>
              <a:t>landelijk bestuur</a:t>
            </a:r>
            <a:endParaRPr lang="nl-NL" sz="2400" dirty="0" smtClean="0">
              <a:latin typeface="Arial Rounded MT Bold" panose="020F0704030504030204" pitchFamily="34" charset="0"/>
            </a:endParaRPr>
          </a:p>
          <a:p>
            <a:r>
              <a:rPr lang="nl-NL" sz="2400" dirty="0" smtClean="0">
                <a:latin typeface="Arial Rounded MT Bold" panose="020F0704030504030204" pitchFamily="34" charset="0"/>
              </a:rPr>
              <a:t>commitment leden LA &amp; RA</a:t>
            </a:r>
          </a:p>
          <a:p>
            <a:r>
              <a:rPr lang="nl-NL" sz="2400" dirty="0" smtClean="0">
                <a:latin typeface="Arial Rounded MT Bold" panose="020F0704030504030204" pitchFamily="34" charset="0"/>
              </a:rPr>
              <a:t>budget </a:t>
            </a:r>
          </a:p>
          <a:p>
            <a:r>
              <a:rPr lang="nl-NL" sz="2400" dirty="0" smtClean="0">
                <a:latin typeface="Arial Rounded MT Bold" panose="020F0704030504030204" pitchFamily="34" charset="0"/>
              </a:rPr>
              <a:t>ondersteuning LSC</a:t>
            </a:r>
          </a:p>
          <a:p>
            <a:r>
              <a:rPr lang="nl-NL" sz="2400" dirty="0" smtClean="0">
                <a:latin typeface="Arial Rounded MT Bold" panose="020F0704030504030204" pitchFamily="34" charset="0"/>
              </a:rPr>
              <a:t>betrokken vrijwilligers</a:t>
            </a:r>
            <a:r>
              <a:rPr lang="nl-NL" sz="2800" dirty="0" smtClean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/>
            </a:r>
            <a:br>
              <a:rPr lang="nl-NL" sz="2800" dirty="0" smtClean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endParaRPr lang="nl-NL" sz="2800" dirty="0" smtClean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8215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rial Rounded MT Bold" panose="020F0704030504030204" pitchFamily="34" charset="0"/>
              </a:rPr>
              <a:t>Huidige status </a:t>
            </a:r>
            <a:r>
              <a:rPr lang="nl-NL" dirty="0" smtClean="0">
                <a:latin typeface="Arial Rounded MT Bold" panose="020F0704030504030204" pitchFamily="34" charset="0"/>
              </a:rPr>
              <a:t>Waterwerk binnen Scouting Nederland</a:t>
            </a:r>
            <a:endParaRPr lang="nl-NL" dirty="0">
              <a:latin typeface="Arial Rounded MT Bold" panose="020F0704030504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 smtClean="0">
                <a:latin typeface="Arial Rounded MT Bold" panose="020F0704030504030204" pitchFamily="34" charset="0"/>
              </a:rPr>
              <a:t>Watergroep is gem 2/3 van landgroep</a:t>
            </a:r>
          </a:p>
          <a:p>
            <a:r>
              <a:rPr lang="nl-NL" sz="2000" dirty="0" smtClean="0">
                <a:latin typeface="Arial Rounded MT Bold" panose="020F0704030504030204" pitchFamily="34" charset="0"/>
              </a:rPr>
              <a:t>Contributie is 20% hoger bij watergroepen</a:t>
            </a:r>
          </a:p>
          <a:p>
            <a:r>
              <a:rPr lang="nl-NL" sz="2000" dirty="0" smtClean="0">
                <a:latin typeface="Arial Rounded MT Bold" panose="020F0704030504030204" pitchFamily="34" charset="0"/>
              </a:rPr>
              <a:t>Admiraliteiten verdeeld over diverse Regio’s </a:t>
            </a:r>
            <a:br>
              <a:rPr lang="nl-NL" sz="2000" dirty="0" smtClean="0">
                <a:latin typeface="Arial Rounded MT Bold" panose="020F0704030504030204" pitchFamily="34" charset="0"/>
              </a:rPr>
            </a:br>
            <a:r>
              <a:rPr lang="nl-NL" sz="2000" dirty="0" smtClean="0">
                <a:latin typeface="Arial Rounded MT Bold" panose="020F0704030504030204" pitchFamily="34" charset="0"/>
              </a:rPr>
              <a:t>(RA8 </a:t>
            </a:r>
            <a:r>
              <a:rPr lang="nl-NL" sz="2000" dirty="0" err="1" smtClean="0">
                <a:latin typeface="Arial Rounded MT Bold" panose="020F0704030504030204" pitchFamily="34" charset="0"/>
              </a:rPr>
              <a:t>Biesbosch</a:t>
            </a:r>
            <a:r>
              <a:rPr lang="nl-NL" sz="2000" dirty="0" smtClean="0">
                <a:latin typeface="Arial Rounded MT Bold" panose="020F0704030504030204" pitchFamily="34" charset="0"/>
              </a:rPr>
              <a:t> = 7 regio’s)</a:t>
            </a:r>
          </a:p>
          <a:p>
            <a:r>
              <a:rPr lang="nl-NL" sz="2000" dirty="0" smtClean="0">
                <a:latin typeface="Arial Rounded MT Bold" panose="020F0704030504030204" pitchFamily="34" charset="0"/>
              </a:rPr>
              <a:t>Afvaardiging Landelijke Raad is ongestructureerd</a:t>
            </a:r>
          </a:p>
          <a:p>
            <a:r>
              <a:rPr lang="nl-NL" sz="2000" dirty="0" smtClean="0">
                <a:latin typeface="Arial Rounded MT Bold" panose="020F0704030504030204" pitchFamily="34" charset="0"/>
              </a:rPr>
              <a:t>Diversiteit in dienstverlening </a:t>
            </a:r>
            <a:r>
              <a:rPr lang="nl-NL" sz="2000" dirty="0">
                <a:latin typeface="Arial Rounded MT Bold" panose="020F0704030504030204" pitchFamily="34" charset="0"/>
              </a:rPr>
              <a:t>van </a:t>
            </a:r>
            <a:r>
              <a:rPr lang="nl-NL" sz="2000" dirty="0" err="1" smtClean="0">
                <a:latin typeface="Arial Rounded MT Bold" panose="020F0704030504030204" pitchFamily="34" charset="0"/>
              </a:rPr>
              <a:t>RA’s</a:t>
            </a:r>
            <a:endParaRPr lang="nl-NL" sz="2000" dirty="0" smtClean="0">
              <a:latin typeface="Arial Rounded MT Bold" panose="020F0704030504030204" pitchFamily="34" charset="0"/>
            </a:endParaRPr>
          </a:p>
          <a:p>
            <a:r>
              <a:rPr lang="nl-NL" sz="2000" dirty="0" smtClean="0">
                <a:latin typeface="Arial Rounded MT Bold" panose="020F0704030504030204" pitchFamily="34" charset="0"/>
              </a:rPr>
              <a:t>Nauwelijks </a:t>
            </a:r>
            <a:r>
              <a:rPr lang="nl-NL" sz="2000" dirty="0">
                <a:latin typeface="Arial Rounded MT Bold" panose="020F0704030504030204" pitchFamily="34" charset="0"/>
              </a:rPr>
              <a:t>borging van deskundigheid en beleid (</a:t>
            </a:r>
            <a:r>
              <a:rPr lang="nl-NL" sz="2000" dirty="0" err="1">
                <a:latin typeface="Arial Rounded MT Bold" panose="020F0704030504030204" pitchFamily="34" charset="0"/>
              </a:rPr>
              <a:t>oa</a:t>
            </a:r>
            <a:r>
              <a:rPr lang="nl-NL" sz="2000" dirty="0">
                <a:latin typeface="Arial Rounded MT Bold" panose="020F0704030504030204" pitchFamily="34" charset="0"/>
              </a:rPr>
              <a:t>. W&amp;R)</a:t>
            </a:r>
          </a:p>
          <a:p>
            <a:r>
              <a:rPr lang="nl-NL" sz="2000" dirty="0">
                <a:latin typeface="Arial Rounded MT Bold" panose="020F0704030504030204" pitchFamily="34" charset="0"/>
              </a:rPr>
              <a:t>Gering animo gebruik landelijk aangeboden Spel </a:t>
            </a:r>
          </a:p>
          <a:p>
            <a:r>
              <a:rPr lang="nl-NL" sz="2000" dirty="0">
                <a:latin typeface="Arial Rounded MT Bold" panose="020F0704030504030204" pitchFamily="34" charset="0"/>
              </a:rPr>
              <a:t>Nauwelijks ondersteuning vanuit LSC</a:t>
            </a:r>
          </a:p>
          <a:p>
            <a:r>
              <a:rPr lang="nl-NL" sz="2000" dirty="0">
                <a:latin typeface="Arial Rounded MT Bold" panose="020F0704030504030204" pitchFamily="34" charset="0"/>
              </a:rPr>
              <a:t>Moeizame relaties Regio – Admiraliteit</a:t>
            </a:r>
          </a:p>
          <a:p>
            <a:r>
              <a:rPr lang="nl-NL" sz="2000" dirty="0">
                <a:latin typeface="Arial Rounded MT Bold" panose="020F0704030504030204" pitchFamily="34" charset="0"/>
              </a:rPr>
              <a:t>Langzame integratie Scouting Academy</a:t>
            </a:r>
          </a:p>
          <a:p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212880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 Rounded MT Bold" panose="020F0704030504030204" pitchFamily="34" charset="0"/>
              </a:rPr>
              <a:t>Stellingen 1: de relatie Regio – Admiraliteit - Land</a:t>
            </a:r>
            <a:endParaRPr lang="nl-NL" dirty="0">
              <a:latin typeface="Arial Rounded MT Bold" panose="020F0704030504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1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Schrijf op een geeltje jouw persoonlijke reactie per nummer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>
                <a:latin typeface="Arial Rounded MT Bold" panose="020F0704030504030204" pitchFamily="34" charset="0"/>
              </a:rPr>
              <a:t>Waterwerk is ook Scouting: </a:t>
            </a:r>
            <a:br>
              <a:rPr lang="nl-NL" sz="2400" dirty="0" smtClean="0">
                <a:latin typeface="Arial Rounded MT Bold" panose="020F0704030504030204" pitchFamily="34" charset="0"/>
              </a:rPr>
            </a:br>
            <a:r>
              <a:rPr lang="nl-NL" sz="2400" dirty="0" smtClean="0">
                <a:latin typeface="Arial Rounded MT Bold" panose="020F0704030504030204" pitchFamily="34" charset="0"/>
              </a:rPr>
              <a:t>bos-trompet-paard-boot: het maakt niet uit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>
                <a:latin typeface="Arial Rounded MT Bold" panose="020F0704030504030204" pitchFamily="34" charset="0"/>
              </a:rPr>
              <a:t>De Regio moet zich gewoon meer profileren, dan sluiten de waterwerkgroepen wel aan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>
                <a:latin typeface="Arial Rounded MT Bold" panose="020F0704030504030204" pitchFamily="34" charset="0"/>
              </a:rPr>
              <a:t>De Regio is voor algemene zaken als Spel, leeftijdseigene, trainingen (SA) en activiteiten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>
                <a:latin typeface="Arial Rounded MT Bold" panose="020F0704030504030204" pitchFamily="34" charset="0"/>
              </a:rPr>
              <a:t>De Regionale Admiraliteiten hebben geen rol meer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>
                <a:latin typeface="Arial Rounded MT Bold" panose="020F0704030504030204" pitchFamily="34" charset="0"/>
              </a:rPr>
              <a:t>Het Land is nodig bij problemen en geschillen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>
                <a:latin typeface="Arial Rounded MT Bold" panose="020F0704030504030204" pitchFamily="34" charset="0"/>
              </a:rPr>
              <a:t>Kennis halen de watergroepen wel daar waar het is</a:t>
            </a:r>
            <a:br>
              <a:rPr lang="nl-NL" sz="2400" dirty="0" smtClean="0">
                <a:latin typeface="Arial Rounded MT Bold" panose="020F0704030504030204" pitchFamily="34" charset="0"/>
              </a:rPr>
            </a:b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90895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rial Rounded MT Bold" panose="020F0704030504030204" pitchFamily="34" charset="0"/>
              </a:rPr>
              <a:t>Huidige status </a:t>
            </a:r>
            <a:r>
              <a:rPr lang="nl-NL" dirty="0" smtClean="0">
                <a:latin typeface="Arial Rounded MT Bold" panose="020F0704030504030204" pitchFamily="34" charset="0"/>
              </a:rPr>
              <a:t>Waterwerk (2)</a:t>
            </a:r>
            <a:endParaRPr lang="nl-NL" dirty="0">
              <a:latin typeface="Arial Rounded MT Bold" panose="020F0704030504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>
                <a:latin typeface="Arial Rounded MT Bold" panose="020F0704030504030204" pitchFamily="34" charset="0"/>
              </a:rPr>
              <a:t>Waterwerk is technisch </a:t>
            </a:r>
          </a:p>
          <a:p>
            <a:r>
              <a:rPr lang="nl-NL" sz="2400" dirty="0" smtClean="0">
                <a:latin typeface="Arial Rounded MT Bold" panose="020F0704030504030204" pitchFamily="34" charset="0"/>
              </a:rPr>
              <a:t>Nauwelijks borging van deskundigheid en beleid (</a:t>
            </a:r>
            <a:r>
              <a:rPr lang="nl-NL" sz="2400" dirty="0" err="1" smtClean="0">
                <a:latin typeface="Arial Rounded MT Bold" panose="020F0704030504030204" pitchFamily="34" charset="0"/>
              </a:rPr>
              <a:t>oa</a:t>
            </a:r>
            <a:r>
              <a:rPr lang="nl-NL" sz="2400" dirty="0" smtClean="0">
                <a:latin typeface="Arial Rounded MT Bold" panose="020F0704030504030204" pitchFamily="34" charset="0"/>
              </a:rPr>
              <a:t>. W&amp;R)</a:t>
            </a:r>
          </a:p>
          <a:p>
            <a:r>
              <a:rPr lang="nl-NL" sz="2400" dirty="0" smtClean="0">
                <a:latin typeface="Arial Rounded MT Bold" panose="020F0704030504030204" pitchFamily="34" charset="0"/>
              </a:rPr>
              <a:t>Gering animo gebruik landelijk aangeboden Spel </a:t>
            </a:r>
          </a:p>
          <a:p>
            <a:r>
              <a:rPr lang="nl-NL" sz="2400" dirty="0" smtClean="0">
                <a:latin typeface="Arial Rounded MT Bold" panose="020F0704030504030204" pitchFamily="34" charset="0"/>
              </a:rPr>
              <a:t>Nauwelijks ondersteuning vanuit LSC</a:t>
            </a:r>
          </a:p>
          <a:p>
            <a:r>
              <a:rPr lang="nl-NL" sz="2400" dirty="0" smtClean="0">
                <a:latin typeface="Arial Rounded MT Bold" panose="020F0704030504030204" pitchFamily="34" charset="0"/>
              </a:rPr>
              <a:t>Moeizame relaties Regio – Admiraliteit</a:t>
            </a:r>
          </a:p>
          <a:p>
            <a:r>
              <a:rPr lang="nl-NL" sz="2400" dirty="0" smtClean="0">
                <a:latin typeface="Arial Rounded MT Bold" panose="020F0704030504030204" pitchFamily="34" charset="0"/>
              </a:rPr>
              <a:t>Langzame integratie Scouting Academy</a:t>
            </a:r>
          </a:p>
          <a:p>
            <a:r>
              <a:rPr lang="nl-NL" sz="2400" dirty="0" smtClean="0">
                <a:latin typeface="Arial Rounded MT Bold" panose="020F0704030504030204" pitchFamily="34" charset="0"/>
              </a:rPr>
              <a:t>Waterwerk vereist deskundigheid (veiligheid en regelgeving)</a:t>
            </a:r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14981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 Rounded MT Bold" panose="020F0704030504030204" pitchFamily="34" charset="0"/>
              </a:rPr>
              <a:t>Stellingen </a:t>
            </a:r>
            <a:r>
              <a:rPr lang="nl-NL" dirty="0" smtClean="0">
                <a:latin typeface="Arial Rounded MT Bold" panose="020F0704030504030204" pitchFamily="34" charset="0"/>
              </a:rPr>
              <a:t>2: </a:t>
            </a:r>
            <a:r>
              <a:rPr lang="nl-NL" dirty="0" smtClean="0">
                <a:latin typeface="Arial Rounded MT Bold" panose="020F0704030504030204" pitchFamily="34" charset="0"/>
              </a:rPr>
              <a:t>de rol van de RA</a:t>
            </a:r>
            <a:endParaRPr lang="nl-NL" dirty="0">
              <a:latin typeface="Arial Rounded MT Bold" panose="020F0704030504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Bepaal aan welke kant van de lijn je staat</a:t>
            </a:r>
          </a:p>
          <a:p>
            <a:r>
              <a:rPr lang="nl-NL" sz="2000" dirty="0" smtClean="0">
                <a:latin typeface="Arial Rounded MT Bold" panose="020F0704030504030204" pitchFamily="34" charset="0"/>
              </a:rPr>
              <a:t>Links: RA is democratische afvaardiging </a:t>
            </a:r>
            <a:br>
              <a:rPr lang="nl-NL" sz="2000" dirty="0" smtClean="0">
                <a:latin typeface="Arial Rounded MT Bold" panose="020F0704030504030204" pitchFamily="34" charset="0"/>
              </a:rPr>
            </a:br>
            <a:r>
              <a:rPr lang="nl-NL" sz="2000" dirty="0" smtClean="0">
                <a:latin typeface="Arial Rounded MT Bold" panose="020F0704030504030204" pitchFamily="34" charset="0"/>
              </a:rPr>
              <a:t>Rechts: RA is samengesteld uit hen die willen</a:t>
            </a:r>
          </a:p>
          <a:p>
            <a:pPr marL="0" indent="0">
              <a:buNone/>
            </a:pPr>
            <a:r>
              <a:rPr lang="nl-NL" sz="2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Overtuig je opponent en haal hem over: eerst linkse argumenten, daarna rechtse: wie stapt over?</a:t>
            </a:r>
            <a:br>
              <a:rPr lang="nl-NL" sz="2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endParaRPr lang="nl-NL" sz="2000" dirty="0" smtClean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nl-NL" sz="2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Bepaal aan welke kant van de lijn je staat</a:t>
            </a:r>
          </a:p>
          <a:p>
            <a:r>
              <a:rPr lang="nl-NL" sz="2000" dirty="0" smtClean="0">
                <a:latin typeface="Arial Rounded MT Bold" panose="020F0704030504030204" pitchFamily="34" charset="0"/>
              </a:rPr>
              <a:t>Links: RA via KVR bepaalt beleid en benoemt LA-afvaardiging en leiding activiteiten</a:t>
            </a:r>
            <a:br>
              <a:rPr lang="nl-NL" sz="2000" dirty="0" smtClean="0">
                <a:latin typeface="Arial Rounded MT Bold" panose="020F0704030504030204" pitchFamily="34" charset="0"/>
              </a:rPr>
            </a:br>
            <a:r>
              <a:rPr lang="nl-NL" sz="2000" dirty="0" smtClean="0">
                <a:latin typeface="Arial Rounded MT Bold" panose="020F0704030504030204" pitchFamily="34" charset="0"/>
              </a:rPr>
              <a:t>Rechts: Regio bepaalt beleid en benoemt</a:t>
            </a:r>
          </a:p>
          <a:p>
            <a:pPr marL="0" indent="0">
              <a:buNone/>
            </a:pPr>
            <a:r>
              <a:rPr lang="nl-NL" sz="2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Overtuig je opponent en haal hem over: eerst </a:t>
            </a:r>
            <a:r>
              <a:rPr lang="nl-NL" sz="2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linkse </a:t>
            </a:r>
            <a:r>
              <a:rPr lang="nl-NL" sz="2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argumenten, daarna rechtse: wie stapt over?</a:t>
            </a:r>
            <a:r>
              <a:rPr lang="nl-NL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/>
            </a:r>
            <a:br>
              <a:rPr lang="nl-NL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endParaRPr lang="nl-NL" sz="24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nl-NL" sz="24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/>
            </a:r>
            <a:br>
              <a:rPr lang="nl-NL" sz="24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r>
              <a:rPr lang="nl-NL" sz="24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/>
            </a:r>
            <a:br>
              <a:rPr lang="nl-NL" sz="24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07287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rial Rounded MT Bold" panose="020F0704030504030204" pitchFamily="34" charset="0"/>
              </a:rPr>
              <a:t>O</a:t>
            </a:r>
            <a:r>
              <a:rPr lang="nl-NL" dirty="0" smtClean="0">
                <a:latin typeface="Arial Rounded MT Bold" panose="020F0704030504030204" pitchFamily="34" charset="0"/>
              </a:rPr>
              <a:t>orspronkelijke projectopdracht</a:t>
            </a:r>
            <a:endParaRPr lang="nl-NL" dirty="0">
              <a:latin typeface="Arial Rounded MT Bold" panose="020F0704030504030204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15430"/>
            <a:ext cx="8335076" cy="323481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9626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 Rounded MT Bold" panose="020F0704030504030204" pitchFamily="34" charset="0"/>
              </a:rPr>
              <a:t>Stellingen 3: project ter verbeteringen</a:t>
            </a:r>
            <a:endParaRPr lang="nl-NL" dirty="0">
              <a:latin typeface="Arial Rounded MT Bold" panose="020F0704030504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4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Wat is jouw reactie op: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>
                <a:latin typeface="Arial Rounded MT Bold" panose="020F0704030504030204" pitchFamily="34" charset="0"/>
              </a:rPr>
              <a:t>Het hebben van goede vrijwilligers is voldoende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>
                <a:latin typeface="Arial Rounded MT Bold" panose="020F0704030504030204" pitchFamily="34" charset="0"/>
              </a:rPr>
              <a:t>Het LSC is voor de landscouts, de admiraliteit voor de waterscouts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>
                <a:latin typeface="Arial Rounded MT Bold" panose="020F0704030504030204" pitchFamily="34" charset="0"/>
              </a:rPr>
              <a:t>Eén </a:t>
            </a:r>
            <a:r>
              <a:rPr lang="nl-NL" sz="2400" dirty="0" smtClean="0">
                <a:latin typeface="Arial Rounded MT Bold" panose="020F0704030504030204" pitchFamily="34" charset="0"/>
              </a:rPr>
              <a:t>admiraliteit zorgt voor HISWA een </a:t>
            </a:r>
            <a:r>
              <a:rPr lang="nl-NL" sz="2400" dirty="0" err="1" smtClean="0">
                <a:latin typeface="Arial Rounded MT Bold" panose="020F0704030504030204" pitchFamily="34" charset="0"/>
              </a:rPr>
              <a:t>ándere</a:t>
            </a:r>
            <a:r>
              <a:rPr lang="nl-NL" sz="2400" dirty="0" smtClean="0">
                <a:latin typeface="Arial Rounded MT Bold" panose="020F0704030504030204" pitchFamily="34" charset="0"/>
              </a:rPr>
              <a:t> </a:t>
            </a:r>
            <a:r>
              <a:rPr lang="nl-NL" sz="2400" dirty="0" smtClean="0">
                <a:latin typeface="Arial Rounded MT Bold" panose="020F0704030504030204" pitchFamily="34" charset="0"/>
              </a:rPr>
              <a:t>voor WSV, de </a:t>
            </a:r>
            <a:r>
              <a:rPr lang="nl-NL" sz="2400" dirty="0" err="1" smtClean="0">
                <a:latin typeface="Arial Rounded MT Bold" panose="020F0704030504030204" pitchFamily="34" charset="0"/>
              </a:rPr>
              <a:t>vólgende</a:t>
            </a:r>
            <a:r>
              <a:rPr lang="nl-NL" sz="2400" dirty="0" smtClean="0">
                <a:latin typeface="Arial Rounded MT Bold" panose="020F0704030504030204" pitchFamily="34" charset="0"/>
              </a:rPr>
              <a:t> </a:t>
            </a:r>
            <a:r>
              <a:rPr lang="nl-NL" sz="2400" dirty="0" smtClean="0">
                <a:latin typeface="Arial Rounded MT Bold" panose="020F0704030504030204" pitchFamily="34" charset="0"/>
              </a:rPr>
              <a:t>voor LSZW, voor boekwerken </a:t>
            </a:r>
            <a:r>
              <a:rPr lang="nl-NL" sz="2400" dirty="0" err="1" smtClean="0">
                <a:latin typeface="Arial Rounded MT Bold" panose="020F0704030504030204" pitchFamily="34" charset="0"/>
              </a:rPr>
              <a:t>etc</a:t>
            </a:r>
            <a:endParaRPr lang="nl-NL" sz="2400" dirty="0" smtClean="0">
              <a:latin typeface="Arial Rounded MT Bold" panose="020F07040305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>
                <a:latin typeface="Arial Rounded MT Bold" panose="020F0704030504030204" pitchFamily="34" charset="0"/>
              </a:rPr>
              <a:t>De KVR is dé plek voor inhoudelijke afstemming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>
                <a:latin typeface="Arial Rounded MT Bold" panose="020F0704030504030204" pitchFamily="34" charset="0"/>
              </a:rPr>
              <a:t>De boodschap is dat het waterwerk zijn eigen aandacht moet krijgen</a:t>
            </a:r>
          </a:p>
          <a:p>
            <a:pPr marL="457200" indent="-457200">
              <a:buFont typeface="+mj-lt"/>
              <a:buAutoNum type="arabicPeriod"/>
            </a:pPr>
            <a:endParaRPr lang="nl-NL" sz="2400" dirty="0" smtClean="0">
              <a:latin typeface="Arial Rounded MT Bold" panose="020F07040305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nl-NL" sz="1600" dirty="0" smtClean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37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Samenvattende stellingen (terugkoppeling vd workshops)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Waterwerk is ook Scouting: bos-trompet-paard-boot: het maakt niet uit</a:t>
            </a:r>
          </a:p>
          <a:p>
            <a:r>
              <a:rPr lang="nl-NL" dirty="0" smtClean="0"/>
              <a:t>De Regionale Admiraliteit is voor de nautisch technische zaken, de regio is voor de bestuurlijke zaken</a:t>
            </a:r>
          </a:p>
          <a:p>
            <a:r>
              <a:rPr lang="nl-NL" dirty="0" smtClean="0"/>
              <a:t>Met ondersteuning van het LSC, neemt de KVR inhoudelijke nautisch technische besluiten, welke het landelijk bestuur bekrachtigen.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657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 Rounded MT Bold" panose="020F0704030504030204" pitchFamily="34" charset="0"/>
              </a:rPr>
              <a:t>Aanvullingen </a:t>
            </a:r>
            <a:r>
              <a:rPr lang="nl-NL" dirty="0" smtClean="0">
                <a:latin typeface="Arial Rounded MT Bold" panose="020F0704030504030204" pitchFamily="34" charset="0"/>
              </a:rPr>
              <a:t>op oorspronkelijke </a:t>
            </a:r>
            <a:r>
              <a:rPr lang="nl-NL" dirty="0" err="1" smtClean="0">
                <a:latin typeface="Arial Rounded MT Bold" panose="020F0704030504030204" pitchFamily="34" charset="0"/>
              </a:rPr>
              <a:t>ProjectOpdracht</a:t>
            </a:r>
            <a:endParaRPr lang="nl-NL" dirty="0">
              <a:latin typeface="Arial Rounded MT Bold" panose="020F0704030504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>
                <a:latin typeface="Arial Rounded MT Bold" panose="020F0704030504030204" pitchFamily="34" charset="0"/>
              </a:rPr>
              <a:t>Continueer/Hergebruik-uitbouwen: </a:t>
            </a:r>
            <a:r>
              <a:rPr lang="nl-NL" sz="2800" dirty="0" smtClean="0">
                <a:latin typeface="Arial Rounded MT Bold" panose="020F0704030504030204" pitchFamily="34" charset="0"/>
              </a:rPr>
              <a:t/>
            </a:r>
            <a:br>
              <a:rPr lang="nl-NL" sz="2800" dirty="0" smtClean="0">
                <a:latin typeface="Arial Rounded MT Bold" panose="020F0704030504030204" pitchFamily="34" charset="0"/>
              </a:rPr>
            </a:br>
            <a:r>
              <a:rPr lang="nl-NL" sz="1600" dirty="0" smtClean="0">
                <a:latin typeface="Arial Rounded MT Bold" panose="020F0704030504030204" pitchFamily="34" charset="0"/>
              </a:rPr>
              <a:t>Veiligheid, opleidingen, middelen (roeiboek, zeilboek </a:t>
            </a:r>
            <a:r>
              <a:rPr lang="nl-NL" sz="1600" dirty="0" err="1" smtClean="0">
                <a:latin typeface="Arial Rounded MT Bold" panose="020F0704030504030204" pitchFamily="34" charset="0"/>
              </a:rPr>
              <a:t>etc</a:t>
            </a:r>
            <a:r>
              <a:rPr lang="nl-NL" sz="1600" dirty="0" smtClean="0">
                <a:latin typeface="Arial Rounded MT Bold" panose="020F0704030504030204" pitchFamily="34" charset="0"/>
              </a:rPr>
              <a:t>), Waterproof</a:t>
            </a:r>
          </a:p>
          <a:p>
            <a:r>
              <a:rPr lang="nl-NL" sz="2400" dirty="0" smtClean="0">
                <a:latin typeface="Arial Rounded MT Bold" panose="020F0704030504030204" pitchFamily="34" charset="0"/>
              </a:rPr>
              <a:t>Creëer kennis-focus-ingang bij LSC</a:t>
            </a:r>
          </a:p>
          <a:p>
            <a:r>
              <a:rPr lang="nl-NL" sz="2400" dirty="0" smtClean="0">
                <a:latin typeface="Arial Rounded MT Bold" panose="020F0704030504030204" pitchFamily="34" charset="0"/>
              </a:rPr>
              <a:t>Breng duidelijkheid in KVR/LA/RA/LR/Regio</a:t>
            </a:r>
            <a:r>
              <a:rPr lang="nl-NL" sz="2800" dirty="0" smtClean="0">
                <a:latin typeface="Arial Rounded MT Bold" panose="020F0704030504030204" pitchFamily="34" charset="0"/>
              </a:rPr>
              <a:t/>
            </a:r>
            <a:br>
              <a:rPr lang="nl-NL" sz="2800" dirty="0" smtClean="0">
                <a:latin typeface="Arial Rounded MT Bold" panose="020F0704030504030204" pitchFamily="34" charset="0"/>
              </a:rPr>
            </a:br>
            <a:r>
              <a:rPr lang="nl-NL" sz="1600" dirty="0" smtClean="0">
                <a:latin typeface="Arial Rounded MT Bold" panose="020F0704030504030204" pitchFamily="34" charset="0"/>
              </a:rPr>
              <a:t>taken, verantwoordelijkheden, zeggenschap/mandaat</a:t>
            </a:r>
            <a:endParaRPr lang="nl-NL" sz="1600" dirty="0">
              <a:latin typeface="Arial Rounded MT Bold" panose="020F0704030504030204" pitchFamily="34" charset="0"/>
            </a:endParaRPr>
          </a:p>
          <a:p>
            <a:r>
              <a:rPr lang="nl-NL" sz="2400" dirty="0" smtClean="0">
                <a:latin typeface="Arial Rounded MT Bold" panose="020F0704030504030204" pitchFamily="34" charset="0"/>
              </a:rPr>
              <a:t>Schep samenhang in nautische activiteiten</a:t>
            </a:r>
            <a:r>
              <a:rPr lang="nl-NL" sz="2800" dirty="0" smtClean="0">
                <a:latin typeface="Arial Rounded MT Bold" panose="020F0704030504030204" pitchFamily="34" charset="0"/>
              </a:rPr>
              <a:t/>
            </a:r>
            <a:br>
              <a:rPr lang="nl-NL" sz="2800" dirty="0" smtClean="0">
                <a:latin typeface="Arial Rounded MT Bold" panose="020F0704030504030204" pitchFamily="34" charset="0"/>
              </a:rPr>
            </a:br>
            <a:r>
              <a:rPr lang="nl-NL" sz="1600" dirty="0" smtClean="0">
                <a:latin typeface="Arial Rounded MT Bold" panose="020F0704030504030204" pitchFamily="34" charset="0"/>
              </a:rPr>
              <a:t>Zeilschool, LSZW, </a:t>
            </a:r>
            <a:r>
              <a:rPr lang="nl-NL" sz="1600" dirty="0" err="1" smtClean="0">
                <a:latin typeface="Arial Rounded MT Bold" panose="020F0704030504030204" pitchFamily="34" charset="0"/>
              </a:rPr>
              <a:t>Kaagcup</a:t>
            </a:r>
            <a:r>
              <a:rPr lang="nl-NL" sz="1600" dirty="0" smtClean="0">
                <a:latin typeface="Arial Rounded MT Bold" panose="020F0704030504030204" pitchFamily="34" charset="0"/>
              </a:rPr>
              <a:t>, MTC, Nawaka, innovatie schepen </a:t>
            </a:r>
            <a:r>
              <a:rPr lang="nl-NL" sz="1600" dirty="0">
                <a:latin typeface="Arial Rounded MT Bold" panose="020F0704030504030204" pitchFamily="34" charset="0"/>
              </a:rPr>
              <a:t>en hun </a:t>
            </a:r>
            <a:r>
              <a:rPr lang="nl-NL" sz="1600" dirty="0" smtClean="0">
                <a:latin typeface="Arial Rounded MT Bold" panose="020F0704030504030204" pitchFamily="34" charset="0"/>
              </a:rPr>
              <a:t>onderhoud</a:t>
            </a:r>
          </a:p>
          <a:p>
            <a:r>
              <a:rPr lang="nl-NL" sz="2400" dirty="0" smtClean="0">
                <a:latin typeface="Arial Rounded MT Bold" panose="020F0704030504030204" pitchFamily="34" charset="0"/>
              </a:rPr>
              <a:t>Profileer Waterwerk </a:t>
            </a:r>
            <a:r>
              <a:rPr lang="nl-NL" sz="1600" dirty="0" smtClean="0">
                <a:latin typeface="Arial Rounded MT Bold" panose="020F0704030504030204" pitchFamily="34" charset="0"/>
              </a:rPr>
              <a:t>(marketing &amp; communicatie intern en extern)</a:t>
            </a:r>
          </a:p>
          <a:p>
            <a:r>
              <a:rPr lang="nl-NL" sz="2400" dirty="0" smtClean="0">
                <a:latin typeface="Arial Rounded MT Bold" panose="020F0704030504030204" pitchFamily="34" charset="0"/>
              </a:rPr>
              <a:t>Ruimte </a:t>
            </a:r>
            <a:r>
              <a:rPr lang="nl-NL" sz="2400" smtClean="0">
                <a:latin typeface="Arial Rounded MT Bold" panose="020F0704030504030204" pitchFamily="34" charset="0"/>
              </a:rPr>
              <a:t>voor (nieuwe) vrijwilligers</a:t>
            </a:r>
            <a:r>
              <a:rPr lang="nl-NL" sz="2400" dirty="0" smtClean="0">
                <a:latin typeface="Arial Rounded MT Bold" panose="020F0704030504030204" pitchFamily="34" charset="0"/>
              </a:rPr>
              <a:t/>
            </a:r>
            <a:br>
              <a:rPr lang="nl-NL" sz="2400" dirty="0" smtClean="0">
                <a:latin typeface="Arial Rounded MT Bold" panose="020F0704030504030204" pitchFamily="34" charset="0"/>
              </a:rPr>
            </a:br>
            <a:r>
              <a:rPr lang="nl-NL" sz="1600" dirty="0" smtClean="0">
                <a:latin typeface="Arial Rounded MT Bold" panose="020F0704030504030204" pitchFamily="34" charset="0"/>
              </a:rPr>
              <a:t>ontdekken, ontplooien</a:t>
            </a:r>
            <a:r>
              <a:rPr lang="nl-NL" sz="1600" smtClean="0">
                <a:latin typeface="Arial Rounded MT Bold" panose="020F0704030504030204" pitchFamily="34" charset="0"/>
              </a:rPr>
              <a:t>, ontwikkelen</a:t>
            </a:r>
            <a:endParaRPr lang="nl-NL" sz="1600" dirty="0" smtClean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12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Blad">
  <a:themeElements>
    <a:clrScheme name="PPT_Bla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_Blad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_Bla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Bla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Bla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Bla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Bla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Bla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Bla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Bla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Bla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Bla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Bla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Bla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16586</TotalTime>
  <Words>278</Words>
  <Application>Microsoft Office PowerPoint</Application>
  <PresentationFormat>Diavoorstelling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PPT_Blad</vt:lpstr>
      <vt:lpstr>PowerPoint-presentatie</vt:lpstr>
      <vt:lpstr>Huidige status Waterwerk binnen Scouting Nederland</vt:lpstr>
      <vt:lpstr>Stellingen 1: de relatie Regio – Admiraliteit - Land</vt:lpstr>
      <vt:lpstr>Huidige status Waterwerk (2)</vt:lpstr>
      <vt:lpstr>Stellingen 2: de rol van de RA</vt:lpstr>
      <vt:lpstr>Oorspronkelijke projectopdracht</vt:lpstr>
      <vt:lpstr>Stellingen 3: project ter verbeteringen</vt:lpstr>
      <vt:lpstr>Samenvattende stellingen (terugkoppeling vd workshops)</vt:lpstr>
      <vt:lpstr>Aanvullingen op oorspronkelijke ProjectOpdracht</vt:lpstr>
      <vt:lpstr>Randvoorwaarden voor succes</vt:lpstr>
    </vt:vector>
  </TitlesOfParts>
  <Company>Scouting Nederland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Scouting Nederland</dc:creator>
  <cp:lastModifiedBy>Alexander</cp:lastModifiedBy>
  <cp:revision>173</cp:revision>
  <cp:lastPrinted>2014-09-15T14:25:14Z</cp:lastPrinted>
  <dcterms:created xsi:type="dcterms:W3CDTF">2010-09-07T09:24:07Z</dcterms:created>
  <dcterms:modified xsi:type="dcterms:W3CDTF">2014-10-31T15:01:27Z</dcterms:modified>
</cp:coreProperties>
</file>