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83" r:id="rId4"/>
  </p:sldMasterIdLst>
  <p:notesMasterIdLst>
    <p:notesMasterId r:id="rId16"/>
  </p:notesMasterIdLst>
  <p:handoutMasterIdLst>
    <p:handoutMasterId r:id="rId17"/>
  </p:handoutMasterIdLst>
  <p:sldIdLst>
    <p:sldId id="663" r:id="rId5"/>
    <p:sldId id="748" r:id="rId6"/>
    <p:sldId id="720" r:id="rId7"/>
    <p:sldId id="741" r:id="rId8"/>
    <p:sldId id="742" r:id="rId9"/>
    <p:sldId id="743" r:id="rId10"/>
    <p:sldId id="744" r:id="rId11"/>
    <p:sldId id="745" r:id="rId12"/>
    <p:sldId id="746" r:id="rId13"/>
    <p:sldId id="750" r:id="rId14"/>
    <p:sldId id="749" r:id="rId15"/>
  </p:sldIdLst>
  <p:sldSz cx="9906000" cy="6858000" type="A4"/>
  <p:notesSz cx="6858000" cy="97345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24">
          <p15:clr>
            <a:srgbClr val="A4A3A4"/>
          </p15:clr>
        </p15:guide>
        <p15:guide id="2" orient="horz" pos="629">
          <p15:clr>
            <a:srgbClr val="A4A3A4"/>
          </p15:clr>
        </p15:guide>
        <p15:guide id="3" orient="horz" pos="346">
          <p15:clr>
            <a:srgbClr val="A4A3A4"/>
          </p15:clr>
        </p15:guide>
        <p15:guide id="4" orient="horz" pos="176">
          <p15:clr>
            <a:srgbClr val="A4A3A4"/>
          </p15:clr>
        </p15:guide>
        <p15:guide id="5" orient="horz" pos="4230">
          <p15:clr>
            <a:srgbClr val="A4A3A4"/>
          </p15:clr>
        </p15:guide>
        <p15:guide id="6" orient="horz" pos="4059">
          <p15:clr>
            <a:srgbClr val="A4A3A4"/>
          </p15:clr>
        </p15:guide>
        <p15:guide id="7" pos="455">
          <p15:clr>
            <a:srgbClr val="A4A3A4"/>
          </p15:clr>
        </p15:guide>
        <p15:guide id="8" pos="5842">
          <p15:clr>
            <a:srgbClr val="A4A3A4"/>
          </p15:clr>
        </p15:guide>
        <p15:guide id="9" pos="31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3366"/>
    <a:srgbClr val="00FF00"/>
    <a:srgbClr val="00AB4E"/>
    <a:srgbClr val="D9D9D9"/>
    <a:srgbClr val="FF9900"/>
    <a:srgbClr val="2780FF"/>
    <a:srgbClr val="004CBA"/>
    <a:srgbClr val="D4E6FF"/>
    <a:srgbClr val="93B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9184" autoAdjust="0"/>
    <p:restoredTop sz="94686" autoAdjust="0"/>
  </p:normalViewPr>
  <p:slideViewPr>
    <p:cSldViewPr>
      <p:cViewPr varScale="1">
        <p:scale>
          <a:sx n="112" d="100"/>
          <a:sy n="112" d="100"/>
        </p:scale>
        <p:origin x="132" y="108"/>
      </p:cViewPr>
      <p:guideLst>
        <p:guide orient="horz" pos="1224"/>
        <p:guide orient="horz" pos="629"/>
        <p:guide orient="horz" pos="346"/>
        <p:guide orient="horz" pos="176"/>
        <p:guide orient="horz" pos="4230"/>
        <p:guide orient="horz" pos="4059"/>
        <p:guide pos="455"/>
        <p:guide pos="5842"/>
        <p:guide pos="314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1439" y="9361"/>
            <a:ext cx="2952681" cy="446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9268" tIns="0" rIns="19268" bIns="0" numCol="1" anchor="t" anchorCtr="0" compatLnSpc="1">
            <a:prstTxWarp prst="textNoShape">
              <a:avLst/>
            </a:prstTxWarp>
          </a:bodyPr>
          <a:lstStyle>
            <a:lvl1pPr algn="l" defTabSz="927100" eaLnBrk="0" hangingPunct="0">
              <a:spcBef>
                <a:spcPct val="0"/>
              </a:spcBef>
              <a:buFontTx/>
              <a:buNone/>
              <a:defRPr sz="10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2246" y="9361"/>
            <a:ext cx="2952682" cy="446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9268" tIns="0" rIns="19268" bIns="0" numCol="1" anchor="t" anchorCtr="0" compatLnSpc="1">
            <a:prstTxWarp prst="textNoShape">
              <a:avLst/>
            </a:prstTxWarp>
          </a:bodyPr>
          <a:lstStyle>
            <a:lvl1pPr algn="r" defTabSz="927100" eaLnBrk="0" hangingPunct="0">
              <a:spcBef>
                <a:spcPct val="0"/>
              </a:spcBef>
              <a:buFontTx/>
              <a:buNone/>
              <a:defRPr sz="10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1439" y="9277464"/>
            <a:ext cx="2952681" cy="446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9268" tIns="0" rIns="19268" bIns="0" numCol="1" anchor="b" anchorCtr="0" compatLnSpc="1">
            <a:prstTxWarp prst="textNoShape">
              <a:avLst/>
            </a:prstTxWarp>
          </a:bodyPr>
          <a:lstStyle>
            <a:lvl1pPr algn="l" defTabSz="927100" eaLnBrk="0" hangingPunct="0">
              <a:spcBef>
                <a:spcPct val="0"/>
              </a:spcBef>
              <a:buFontTx/>
              <a:buNone/>
              <a:defRPr sz="10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2246" y="9277464"/>
            <a:ext cx="2952682" cy="446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9268" tIns="0" rIns="19268" bIns="0" numCol="1" anchor="b" anchorCtr="0" compatLnSpc="1">
            <a:prstTxWarp prst="textNoShape">
              <a:avLst/>
            </a:prstTxWarp>
          </a:bodyPr>
          <a:lstStyle>
            <a:lvl1pPr algn="r" defTabSz="927100" eaLnBrk="0" hangingPunct="0">
              <a:spcBef>
                <a:spcPct val="0"/>
              </a:spcBef>
              <a:buFontTx/>
              <a:buNone/>
              <a:defRPr sz="1000" i="1"/>
            </a:lvl1pPr>
          </a:lstStyle>
          <a:p>
            <a:pPr>
              <a:defRPr/>
            </a:pPr>
            <a:fld id="{A99D79AD-BB9C-4BC4-A7E9-421995062E08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7956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634" y="10921"/>
            <a:ext cx="2972290" cy="463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9268" tIns="0" rIns="19268" bIns="0" numCol="1" anchor="t" anchorCtr="0" compatLnSpc="1">
            <a:prstTxWarp prst="textNoShape">
              <a:avLst/>
            </a:prstTxWarp>
          </a:bodyPr>
          <a:lstStyle>
            <a:lvl1pPr algn="l" defTabSz="927100" eaLnBrk="0" hangingPunct="0">
              <a:spcBef>
                <a:spcPct val="0"/>
              </a:spcBef>
              <a:buFontTx/>
              <a:buNone/>
              <a:defRPr sz="10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5710" y="10921"/>
            <a:ext cx="2972290" cy="463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9268" tIns="0" rIns="19268" bIns="0" numCol="1" anchor="t" anchorCtr="0" compatLnSpc="1">
            <a:prstTxWarp prst="textNoShape">
              <a:avLst/>
            </a:prstTxWarp>
          </a:bodyPr>
          <a:lstStyle>
            <a:lvl1pPr algn="r" defTabSz="927100" eaLnBrk="0" hangingPunct="0">
              <a:spcBef>
                <a:spcPct val="0"/>
              </a:spcBef>
              <a:buFontTx/>
              <a:buNone/>
              <a:defRPr sz="10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63588" y="709613"/>
            <a:ext cx="5326062" cy="36861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5054" y="4633272"/>
            <a:ext cx="5026258" cy="4397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36" tIns="46571" rIns="93136" bIns="465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-1634" y="9258744"/>
            <a:ext cx="2972290" cy="464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9268" tIns="0" rIns="19268" bIns="0" numCol="1" anchor="b" anchorCtr="0" compatLnSpc="1">
            <a:prstTxWarp prst="textNoShape">
              <a:avLst/>
            </a:prstTxWarp>
          </a:bodyPr>
          <a:lstStyle>
            <a:lvl1pPr algn="l" defTabSz="927100" eaLnBrk="0" hangingPunct="0">
              <a:spcBef>
                <a:spcPct val="0"/>
              </a:spcBef>
              <a:buFontTx/>
              <a:buNone/>
              <a:defRPr sz="10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5710" y="9258744"/>
            <a:ext cx="2972290" cy="464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9268" tIns="0" rIns="19268" bIns="0" numCol="1" anchor="b" anchorCtr="0" compatLnSpc="1">
            <a:prstTxWarp prst="textNoShape">
              <a:avLst/>
            </a:prstTxWarp>
          </a:bodyPr>
          <a:lstStyle>
            <a:lvl1pPr algn="r" defTabSz="927100" eaLnBrk="0" hangingPunct="0">
              <a:spcBef>
                <a:spcPct val="0"/>
              </a:spcBef>
              <a:buFontTx/>
              <a:buNone/>
              <a:defRPr sz="1000" i="1"/>
            </a:lvl1pPr>
          </a:lstStyle>
          <a:p>
            <a:pPr>
              <a:defRPr/>
            </a:pPr>
            <a:fld id="{8CE7E109-38EA-4A7A-925F-AAA7C1FDFF15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623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47E583-3ECD-7C4C-B219-94EF746C510E}" type="slidenum">
              <a:rPr lang="en-US" smtClean="0"/>
              <a:pPr/>
              <a:t>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3992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sz="1200" spc="0" dirty="0" smtClean="0">
              <a:latin typeface="Meta Offc Book"/>
              <a:cs typeface="Meta Offc Book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47E583-3ECD-7C4C-B219-94EF746C510E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2262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sz="1200" spc="0" dirty="0" smtClean="0">
              <a:latin typeface="Meta Offc Book"/>
              <a:cs typeface="Meta Offc Book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47E583-3ECD-7C4C-B219-94EF746C510E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2262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sz="1200" spc="0" dirty="0" smtClean="0">
              <a:latin typeface="Meta Offc Book"/>
              <a:cs typeface="Meta Offc Book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47E583-3ECD-7C4C-B219-94EF746C510E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2262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sz="1200" spc="0" dirty="0" smtClean="0">
              <a:latin typeface="Meta Offc Book"/>
              <a:cs typeface="Meta Offc Book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47E583-3ECD-7C4C-B219-94EF746C510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2262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sz="1200" spc="0" dirty="0" smtClean="0">
              <a:latin typeface="Meta Offc Book"/>
              <a:cs typeface="Meta Offc Book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47E583-3ECD-7C4C-B219-94EF746C510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2262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sz="1200" spc="0" dirty="0" smtClean="0">
              <a:latin typeface="Meta Offc Book"/>
              <a:cs typeface="Meta Offc Book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47E583-3ECD-7C4C-B219-94EF746C510E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2262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sz="1200" spc="0" dirty="0" smtClean="0">
              <a:latin typeface="Meta Offc Book"/>
              <a:cs typeface="Meta Offc Book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47E583-3ECD-7C4C-B219-94EF746C510E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2262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sz="1200" spc="0" dirty="0" smtClean="0">
              <a:latin typeface="Meta Offc Book"/>
              <a:cs typeface="Meta Offc Book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47E583-3ECD-7C4C-B219-94EF746C510E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2262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sz="1200" spc="0" dirty="0" smtClean="0">
              <a:latin typeface="Meta Offc Book"/>
              <a:cs typeface="Meta Offc Book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47E583-3ECD-7C4C-B219-94EF746C510E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2262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sz="1200" spc="0" dirty="0" smtClean="0">
              <a:latin typeface="Meta Offc Book"/>
              <a:cs typeface="Meta Offc Book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47E583-3ECD-7C4C-B219-94EF746C510E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2262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307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849313" y="2755900"/>
            <a:ext cx="3567112" cy="647700"/>
          </a:xfrm>
        </p:spPr>
        <p:txBody>
          <a:bodyPr/>
          <a:lstStyle>
            <a:lvl1pPr>
              <a:defRPr sz="2200" noProof="1"/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482308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49313" y="3403600"/>
            <a:ext cx="3567112" cy="817563"/>
          </a:xfrm>
          <a:ln w="12700">
            <a:headEnd type="none" w="sm" len="sm"/>
            <a:tailEnd type="none" w="sm" len="sm"/>
          </a:ln>
        </p:spPr>
        <p:txBody>
          <a:bodyPr tIns="36000"/>
          <a:lstStyle>
            <a:lvl1pPr>
              <a:defRPr sz="1600" b="1" noProof="1"/>
            </a:lvl1pPr>
          </a:lstStyle>
          <a:p>
            <a:r>
              <a:rPr lang="en-US" noProof="1" smtClean="0"/>
              <a:t>Click to edit Master subtitle style</a:t>
            </a:r>
            <a:endParaRPr lang="en-US" noProof="1"/>
          </a:p>
        </p:txBody>
      </p:sp>
      <p:sp>
        <p:nvSpPr>
          <p:cNvPr id="482309" name="Rectangle 5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849313" y="4581525"/>
            <a:ext cx="3641725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FontTx/>
              <a:buNone/>
              <a:defRPr b="1"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207F3E6-A15C-4F06-982B-CF0769B8DEF3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  <p:transition spd="med"/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5638" y="260350"/>
            <a:ext cx="2051050" cy="5905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49313" y="260350"/>
            <a:ext cx="6003925" cy="5905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4BB1F6B-46D6-4FC4-97E3-39B2FB670AF9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  <p:transition spd="med"/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74200D-454E-4E19-BA7E-68670CBA9EFE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33F0FC-3D71-48D7-BA63-11BDF04B14D4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  <p:transition spd="med"/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9313" y="1268413"/>
            <a:ext cx="4027487" cy="4897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268413"/>
            <a:ext cx="4027488" cy="4897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0496CDB-77C4-4BA6-A690-6D6B453D301A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  <p:transition spd="med"/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F661D0-24D9-423C-A611-A3588157C2CC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  <p:transition spd="med"/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F876F5-F238-469F-900F-EF1DEB161B26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2CA81D-26CD-4337-8101-34CA9CBA5C5E}" type="slidenum">
              <a:rPr lang="en-US" smtClean="0"/>
              <a:pPr>
                <a:defRPr/>
              </a:pPr>
              <a:t>‹nr.›</a:t>
            </a:fld>
            <a:endParaRPr lang="en-US" dirty="0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779C9E8-6672-4ACC-B7C2-059C92EDAA91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  <p:transition spd="med"/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26B179A-8654-46BC-9A5D-5C4261F07689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  <p:transition spd="med"/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7" name="Line 17"/>
          <p:cNvSpPr>
            <a:spLocks noChangeShapeType="1"/>
          </p:cNvSpPr>
          <p:nvPr/>
        </p:nvSpPr>
        <p:spPr bwMode="gray">
          <a:xfrm>
            <a:off x="849313" y="908050"/>
            <a:ext cx="8207375" cy="1588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endParaRPr lang="en-US" dirty="0"/>
          </a:p>
        </p:txBody>
      </p:sp>
      <p:sp>
        <p:nvSpPr>
          <p:cNvPr id="481284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849313" y="260350"/>
            <a:ext cx="8207375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1" smtClean="0"/>
              <a:t>Click to edit Master title style</a:t>
            </a:r>
          </a:p>
        </p:txBody>
      </p:sp>
      <p:sp>
        <p:nvSpPr>
          <p:cNvPr id="481285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849313" y="1268413"/>
            <a:ext cx="8207375" cy="489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</a:p>
        </p:txBody>
      </p:sp>
      <p:sp>
        <p:nvSpPr>
          <p:cNvPr id="48128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77188" y="6348413"/>
            <a:ext cx="192881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FontTx/>
              <a:buNone/>
              <a:defRPr>
                <a:solidFill>
                  <a:srgbClr val="000066"/>
                </a:solidFill>
              </a:defRPr>
            </a:lvl1pPr>
          </a:lstStyle>
          <a:p>
            <a:fld id="{B639B759-02C5-40D5-BE80-0A376DFB5DE9}" type="slidenum">
              <a:rPr lang="en-GB" smtClean="0"/>
              <a:pPr/>
              <a:t>‹nr.›</a:t>
            </a:fld>
            <a:endParaRPr lang="en-GB" dirty="0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21352" y="6309320"/>
            <a:ext cx="1270720" cy="537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0" y="762000"/>
            <a:ext cx="9906000" cy="0"/>
          </a:xfrm>
          <a:prstGeom prst="line">
            <a:avLst/>
          </a:prstGeom>
          <a:noFill/>
          <a:ln w="9525">
            <a:solidFill>
              <a:srgbClr val="172F37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pPr eaLnBrk="0" hangingPunct="0">
              <a:defRPr/>
            </a:pPr>
            <a:endParaRPr kumimoji="1" lang="nl-NL" sz="1300">
              <a:solidFill>
                <a:srgbClr val="000000"/>
              </a:solidFill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ransition spd="med"/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00066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00066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00066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00066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00066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00066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00066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00066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00066"/>
          </a:solidFill>
          <a:latin typeface="Verdana" pitchFamily="34" charset="0"/>
        </a:defRPr>
      </a:lvl9pPr>
    </p:titleStyle>
    <p:bodyStyle>
      <a:lvl1pPr algn="l" rtl="0" eaLnBrk="1" fontAlgn="base" hangingPunct="1">
        <a:spcBef>
          <a:spcPct val="25000"/>
        </a:spcBef>
        <a:spcAft>
          <a:spcPct val="25000"/>
        </a:spcAft>
        <a:buClr>
          <a:schemeClr val="tx1"/>
        </a:buClr>
        <a:buFont typeface="Verdana" pitchFamily="34" charset="0"/>
        <a:defRPr sz="1400">
          <a:solidFill>
            <a:srgbClr val="000066"/>
          </a:solidFill>
          <a:latin typeface="+mn-lt"/>
          <a:ea typeface="+mn-ea"/>
          <a:cs typeface="+mn-cs"/>
        </a:defRPr>
      </a:lvl1pPr>
      <a:lvl2pPr marL="290513" indent="-288925" algn="l" rtl="0" eaLnBrk="1" fontAlgn="base" hangingPunct="1">
        <a:spcBef>
          <a:spcPct val="25000"/>
        </a:spcBef>
        <a:spcAft>
          <a:spcPct val="25000"/>
        </a:spcAft>
        <a:buClr>
          <a:srgbClr val="000066"/>
        </a:buClr>
        <a:buFont typeface="Verdana" pitchFamily="34" charset="0"/>
        <a:buChar char="•"/>
        <a:defRPr sz="1400">
          <a:solidFill>
            <a:srgbClr val="000066"/>
          </a:solidFill>
          <a:latin typeface="+mn-lt"/>
        </a:defRPr>
      </a:lvl2pPr>
      <a:lvl3pPr marL="569913" indent="-277813" algn="l" rtl="0" eaLnBrk="1" fontAlgn="base" hangingPunct="1">
        <a:spcBef>
          <a:spcPct val="0"/>
        </a:spcBef>
        <a:spcAft>
          <a:spcPct val="25000"/>
        </a:spcAft>
        <a:buClr>
          <a:srgbClr val="000066"/>
        </a:buClr>
        <a:buChar char="–"/>
        <a:defRPr sz="1400">
          <a:solidFill>
            <a:srgbClr val="000066"/>
          </a:solidFill>
          <a:latin typeface="+mn-lt"/>
        </a:defRPr>
      </a:lvl3pPr>
      <a:lvl4pPr marL="862013" indent="-290513" algn="l" rtl="0" eaLnBrk="1" fontAlgn="base" hangingPunct="1">
        <a:spcBef>
          <a:spcPct val="0"/>
        </a:spcBef>
        <a:spcAft>
          <a:spcPct val="25000"/>
        </a:spcAft>
        <a:buClr>
          <a:srgbClr val="000066"/>
        </a:buClr>
        <a:buFont typeface="Verdana" pitchFamily="34" charset="0"/>
        <a:buChar char="­"/>
        <a:defRPr sz="1400">
          <a:solidFill>
            <a:srgbClr val="000066"/>
          </a:solidFill>
          <a:latin typeface="+mn-lt"/>
        </a:defRPr>
      </a:lvl4pPr>
      <a:lvl5pPr marL="1141413" indent="-277813" algn="l" rtl="0" eaLnBrk="1" fontAlgn="base" hangingPunct="1">
        <a:spcBef>
          <a:spcPct val="0"/>
        </a:spcBef>
        <a:spcAft>
          <a:spcPct val="25000"/>
        </a:spcAft>
        <a:buClr>
          <a:srgbClr val="000066"/>
        </a:buClr>
        <a:buFont typeface="Verdana" pitchFamily="34" charset="0"/>
        <a:buChar char="·"/>
        <a:defRPr sz="1400">
          <a:solidFill>
            <a:srgbClr val="000066"/>
          </a:solidFill>
          <a:latin typeface="+mn-lt"/>
        </a:defRPr>
      </a:lvl5pPr>
      <a:lvl6pPr marL="1598613" indent="-277813" algn="l" rtl="0" eaLnBrk="1" fontAlgn="base" hangingPunct="1">
        <a:spcBef>
          <a:spcPct val="0"/>
        </a:spcBef>
        <a:spcAft>
          <a:spcPct val="25000"/>
        </a:spcAft>
        <a:buClr>
          <a:srgbClr val="000066"/>
        </a:buClr>
        <a:buFont typeface="Verdana" pitchFamily="34" charset="0"/>
        <a:buChar char="·"/>
        <a:defRPr sz="1400">
          <a:solidFill>
            <a:srgbClr val="000066"/>
          </a:solidFill>
          <a:latin typeface="+mn-lt"/>
        </a:defRPr>
      </a:lvl6pPr>
      <a:lvl7pPr marL="2055813" indent="-277813" algn="l" rtl="0" eaLnBrk="1" fontAlgn="base" hangingPunct="1">
        <a:spcBef>
          <a:spcPct val="0"/>
        </a:spcBef>
        <a:spcAft>
          <a:spcPct val="25000"/>
        </a:spcAft>
        <a:buClr>
          <a:srgbClr val="000066"/>
        </a:buClr>
        <a:buFont typeface="Verdana" pitchFamily="34" charset="0"/>
        <a:buChar char="·"/>
        <a:defRPr sz="1400">
          <a:solidFill>
            <a:srgbClr val="000066"/>
          </a:solidFill>
          <a:latin typeface="+mn-lt"/>
        </a:defRPr>
      </a:lvl7pPr>
      <a:lvl8pPr marL="2513013" indent="-277813" algn="l" rtl="0" eaLnBrk="1" fontAlgn="base" hangingPunct="1">
        <a:spcBef>
          <a:spcPct val="0"/>
        </a:spcBef>
        <a:spcAft>
          <a:spcPct val="25000"/>
        </a:spcAft>
        <a:buClr>
          <a:srgbClr val="000066"/>
        </a:buClr>
        <a:buFont typeface="Verdana" pitchFamily="34" charset="0"/>
        <a:buChar char="·"/>
        <a:defRPr sz="1400">
          <a:solidFill>
            <a:srgbClr val="000066"/>
          </a:solidFill>
          <a:latin typeface="+mn-lt"/>
        </a:defRPr>
      </a:lvl8pPr>
      <a:lvl9pPr marL="2970213" indent="-277813" algn="l" rtl="0" eaLnBrk="1" fontAlgn="base" hangingPunct="1">
        <a:spcBef>
          <a:spcPct val="0"/>
        </a:spcBef>
        <a:spcAft>
          <a:spcPct val="25000"/>
        </a:spcAft>
        <a:buClr>
          <a:srgbClr val="000066"/>
        </a:buClr>
        <a:buFont typeface="Verdana" pitchFamily="34" charset="0"/>
        <a:buChar char="·"/>
        <a:defRPr sz="1400">
          <a:solidFill>
            <a:srgbClr val="00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4"/>
          <p:cNvSpPr>
            <a:spLocks noGrp="1"/>
          </p:cNvSpPr>
          <p:nvPr>
            <p:ph type="subTitle" idx="1"/>
          </p:nvPr>
        </p:nvSpPr>
        <p:spPr>
          <a:xfrm>
            <a:off x="1352600" y="3971655"/>
            <a:ext cx="7196251" cy="1752600"/>
          </a:xfrm>
        </p:spPr>
        <p:txBody>
          <a:bodyPr>
            <a:normAutofit/>
          </a:bodyPr>
          <a:lstStyle/>
          <a:p>
            <a:pPr algn="ctr"/>
            <a:r>
              <a:rPr lang="nl-NL" sz="1800" dirty="0" smtClean="0">
                <a:solidFill>
                  <a:schemeClr val="bg1">
                    <a:lumMod val="50000"/>
                  </a:schemeClr>
                </a:solidFill>
                <a:latin typeface="Meta Offc Book"/>
                <a:cs typeface="Meta Offc Book"/>
              </a:rPr>
              <a:t>Een leven lang watersporten mogelijk maken</a:t>
            </a:r>
            <a:endParaRPr lang="nl-NL" sz="1800" dirty="0">
              <a:solidFill>
                <a:schemeClr val="bg1">
                  <a:lumMod val="50000"/>
                </a:schemeClr>
              </a:solidFill>
              <a:latin typeface="Meta Offc Book"/>
              <a:cs typeface="Meta Offc Book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2720" y="1258212"/>
            <a:ext cx="5040560" cy="2170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49143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jdelijke aanduiding voor dianummer 3"/>
          <p:cNvSpPr txBox="1">
            <a:spLocks/>
          </p:cNvSpPr>
          <p:nvPr/>
        </p:nvSpPr>
        <p:spPr>
          <a:xfrm>
            <a:off x="9263509" y="6707188"/>
            <a:ext cx="325006" cy="15081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8500C3C-818C-42AE-9CFA-A762EDC37296}" type="slidenum">
              <a:rPr kumimoji="0" lang="nl-NL" sz="700" b="0" i="0" u="none" strike="noStrike" kern="1200" cap="none" spc="0" normalizeH="0" baseline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nl-NL" sz="700" b="0" i="0" u="none" strike="no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735013" y="998538"/>
            <a:ext cx="8537575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eaLnBrk="1" hangingPunct="1">
              <a:lnSpc>
                <a:spcPct val="93000"/>
              </a:lnSpc>
              <a:defRPr/>
            </a:pPr>
            <a:r>
              <a:rPr lang="nl-NL" sz="2100" b="1" dirty="0" smtClean="0">
                <a:solidFill>
                  <a:srgbClr val="000000"/>
                </a:solidFill>
                <a:latin typeface="Arial" pitchFamily="34" charset="0"/>
                <a:ea typeface="ＭＳ Ｐゴシック" charset="0"/>
                <a:cs typeface="Arial" pitchFamily="34" charset="0"/>
              </a:rPr>
              <a:t>SPORT &amp; RECREATIE – CWO opleidingen</a:t>
            </a:r>
            <a:endParaRPr lang="nl-NL" sz="2100" b="1" dirty="0">
              <a:solidFill>
                <a:srgbClr val="000000"/>
              </a:solidFill>
              <a:latin typeface="Arial" pitchFamily="34" charset="0"/>
              <a:ea typeface="ＭＳ Ｐゴシック" charset="0"/>
              <a:cs typeface="Arial" pitchFamily="34" charset="0"/>
            </a:endParaRPr>
          </a:p>
        </p:txBody>
      </p:sp>
      <p:sp>
        <p:nvSpPr>
          <p:cNvPr id="15" name="Line 8"/>
          <p:cNvSpPr>
            <a:spLocks noChangeShapeType="1"/>
          </p:cNvSpPr>
          <p:nvPr/>
        </p:nvSpPr>
        <p:spPr bwMode="auto">
          <a:xfrm>
            <a:off x="0" y="762000"/>
            <a:ext cx="9906000" cy="0"/>
          </a:xfrm>
          <a:prstGeom prst="line">
            <a:avLst/>
          </a:prstGeom>
          <a:noFill/>
          <a:ln w="9525">
            <a:solidFill>
              <a:srgbClr val="172F37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pPr eaLnBrk="0" hangingPunct="0">
              <a:defRPr/>
            </a:pPr>
            <a:endParaRPr kumimoji="1" lang="nl-NL" sz="130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2375" y="188640"/>
            <a:ext cx="1305145" cy="562079"/>
          </a:xfrm>
          <a:prstGeom prst="rect">
            <a:avLst/>
          </a:prstGeom>
        </p:spPr>
      </p:pic>
      <p:sp>
        <p:nvSpPr>
          <p:cNvPr id="2" name="Tekstvak 1"/>
          <p:cNvSpPr txBox="1"/>
          <p:nvPr/>
        </p:nvSpPr>
        <p:spPr>
          <a:xfrm>
            <a:off x="722313" y="2123855"/>
            <a:ext cx="8551862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nl-NL" sz="1600" dirty="0" smtClean="0">
                <a:solidFill>
                  <a:srgbClr val="1A1A1A"/>
                </a:solidFill>
                <a:latin typeface="Arial"/>
                <a:cs typeface="Arial"/>
              </a:rPr>
              <a:t>Het Watersportverbond behartigt ook de belangen van Scouting binnen het CWO via de kwaliteitscommissie en de controleursvergadering;</a:t>
            </a:r>
          </a:p>
          <a:p>
            <a:pPr marL="342900" indent="-342900">
              <a:buFont typeface="Arial"/>
              <a:buChar char="•"/>
            </a:pPr>
            <a:endParaRPr lang="nl-NL" sz="1600" dirty="0">
              <a:solidFill>
                <a:srgbClr val="1A1A1A"/>
              </a:solidFill>
              <a:latin typeface="Arial"/>
              <a:cs typeface="Arial"/>
            </a:endParaRPr>
          </a:p>
          <a:p>
            <a:pPr marL="342900" indent="-342900">
              <a:buFont typeface="Arial"/>
              <a:buChar char="•"/>
            </a:pPr>
            <a:r>
              <a:rPr lang="nl-NL" sz="1600" dirty="0" smtClean="0">
                <a:solidFill>
                  <a:srgbClr val="1A1A1A"/>
                </a:solidFill>
                <a:latin typeface="Arial"/>
                <a:cs typeface="Arial"/>
              </a:rPr>
              <a:t>Het Watersportverbond heeft zich sterk gemaakt dat Scouting vertegenwoordigd werd in de werkgroep Competentie Gericht Opleiden van het CWO.</a:t>
            </a:r>
          </a:p>
          <a:p>
            <a:pPr marL="342900" indent="-342900">
              <a:buFont typeface="Arial"/>
              <a:buChar char="•"/>
            </a:pPr>
            <a:endParaRPr lang="nl-NL" sz="1600" dirty="0" smtClean="0">
              <a:solidFill>
                <a:srgbClr val="1A1A1A"/>
              </a:solidFill>
              <a:latin typeface="Arial"/>
              <a:cs typeface="Arial"/>
            </a:endParaRPr>
          </a:p>
          <a:p>
            <a:pPr marL="342900" indent="-342900">
              <a:buFont typeface="Arial"/>
              <a:buChar char="•"/>
            </a:pPr>
            <a:r>
              <a:rPr lang="nl-NL" sz="1600" dirty="0" smtClean="0">
                <a:solidFill>
                  <a:srgbClr val="1A1A1A"/>
                </a:solidFill>
                <a:latin typeface="Arial"/>
                <a:cs typeface="Arial"/>
              </a:rPr>
              <a:t>Watersportverbond levert trainers op bijscholingsweekenden van de Scouting Zeilschool t.b.v. kader van Scoutinggroepen dat nog niet CWO gecertificeerd was/is.</a:t>
            </a:r>
          </a:p>
          <a:p>
            <a:pPr marL="342900" indent="-342900">
              <a:buFont typeface="Arial"/>
              <a:buChar char="•"/>
            </a:pPr>
            <a:endParaRPr lang="nl-NL" sz="1600" dirty="0">
              <a:solidFill>
                <a:srgbClr val="1A1A1A"/>
              </a:solidFill>
              <a:latin typeface="Arial"/>
              <a:cs typeface="Arial"/>
            </a:endParaRPr>
          </a:p>
          <a:p>
            <a:pPr marL="342900" indent="-342900">
              <a:buFont typeface="Arial"/>
              <a:buChar char="•"/>
            </a:pPr>
            <a:endParaRPr lang="nl-NL" sz="1600" dirty="0" smtClean="0">
              <a:solidFill>
                <a:srgbClr val="1A1A1A"/>
              </a:solidFill>
              <a:latin typeface="Arial"/>
              <a:cs typeface="Arial"/>
            </a:endParaRPr>
          </a:p>
          <a:p>
            <a:endParaRPr lang="nl-NL" sz="14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64986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jdelijke aanduiding voor dianummer 3"/>
          <p:cNvSpPr txBox="1">
            <a:spLocks/>
          </p:cNvSpPr>
          <p:nvPr/>
        </p:nvSpPr>
        <p:spPr>
          <a:xfrm>
            <a:off x="9263509" y="6707188"/>
            <a:ext cx="325006" cy="15081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8500C3C-818C-42AE-9CFA-A762EDC37296}" type="slidenum">
              <a:rPr kumimoji="0" lang="nl-NL" sz="700" b="0" i="0" u="none" strike="noStrike" kern="1200" cap="none" spc="0" normalizeH="0" baseline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nl-NL" sz="700" b="0" i="0" u="none" strike="no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735013" y="998538"/>
            <a:ext cx="8537575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eaLnBrk="1" hangingPunct="1">
              <a:lnSpc>
                <a:spcPct val="93000"/>
              </a:lnSpc>
              <a:defRPr/>
            </a:pPr>
            <a:r>
              <a:rPr lang="nl-NL" sz="2100" b="1" dirty="0" smtClean="0">
                <a:solidFill>
                  <a:srgbClr val="000000"/>
                </a:solidFill>
                <a:latin typeface="Arial" pitchFamily="34" charset="0"/>
                <a:ea typeface="ＭＳ Ｐゴシック" charset="0"/>
                <a:cs typeface="Arial" pitchFamily="34" charset="0"/>
              </a:rPr>
              <a:t>RESUMÉ – samen zorgen we voor toegankelijke watersport</a:t>
            </a:r>
            <a:endParaRPr lang="nl-NL" sz="2100" b="1" dirty="0">
              <a:solidFill>
                <a:srgbClr val="000000"/>
              </a:solidFill>
              <a:latin typeface="Arial" pitchFamily="34" charset="0"/>
              <a:ea typeface="ＭＳ Ｐゴシック" charset="0"/>
              <a:cs typeface="Arial" pitchFamily="34" charset="0"/>
            </a:endParaRPr>
          </a:p>
        </p:txBody>
      </p:sp>
      <p:sp>
        <p:nvSpPr>
          <p:cNvPr id="15" name="Line 8"/>
          <p:cNvSpPr>
            <a:spLocks noChangeShapeType="1"/>
          </p:cNvSpPr>
          <p:nvPr/>
        </p:nvSpPr>
        <p:spPr bwMode="auto">
          <a:xfrm>
            <a:off x="0" y="762000"/>
            <a:ext cx="9906000" cy="0"/>
          </a:xfrm>
          <a:prstGeom prst="line">
            <a:avLst/>
          </a:prstGeom>
          <a:noFill/>
          <a:ln w="9525">
            <a:solidFill>
              <a:srgbClr val="172F37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pPr eaLnBrk="0" hangingPunct="0">
              <a:defRPr/>
            </a:pPr>
            <a:endParaRPr kumimoji="1" lang="nl-NL" sz="130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2375" y="188640"/>
            <a:ext cx="1305145" cy="562079"/>
          </a:xfrm>
          <a:prstGeom prst="rect">
            <a:avLst/>
          </a:prstGeom>
        </p:spPr>
      </p:pic>
      <p:sp>
        <p:nvSpPr>
          <p:cNvPr id="2" name="Tekstvak 1"/>
          <p:cNvSpPr txBox="1"/>
          <p:nvPr/>
        </p:nvSpPr>
        <p:spPr>
          <a:xfrm>
            <a:off x="722313" y="2123855"/>
            <a:ext cx="855186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 smtClean="0">
                <a:solidFill>
                  <a:srgbClr val="1A1A1A"/>
                </a:solidFill>
                <a:latin typeface="Arial"/>
                <a:cs typeface="Arial"/>
              </a:rPr>
              <a:t>We hebben in ieder geval twee gezamenlijke belangen…</a:t>
            </a:r>
          </a:p>
          <a:p>
            <a:endParaRPr lang="nl-NL" sz="1600" dirty="0" smtClean="0">
              <a:solidFill>
                <a:srgbClr val="1A1A1A"/>
              </a:solidFill>
              <a:latin typeface="Arial"/>
              <a:cs typeface="Arial"/>
            </a:endParaRPr>
          </a:p>
          <a:p>
            <a:pPr marL="342900" indent="-342900">
              <a:buFont typeface="+mj-lt"/>
              <a:buAutoNum type="arabicPeriod"/>
            </a:pPr>
            <a:r>
              <a:rPr lang="nl-NL" sz="1600" dirty="0" smtClean="0">
                <a:solidFill>
                  <a:srgbClr val="1A1A1A"/>
                </a:solidFill>
                <a:latin typeface="Arial"/>
                <a:cs typeface="Arial"/>
              </a:rPr>
              <a:t>Toegankelijk vaarwater en passende wet- en regelgeving: het Watersportverbond werkt hier hard aan en wenst betrokkenheid van de Scouting;</a:t>
            </a:r>
            <a:endParaRPr lang="nl-NL" sz="1600" dirty="0">
              <a:solidFill>
                <a:srgbClr val="1A1A1A"/>
              </a:solidFill>
              <a:latin typeface="Arial"/>
              <a:cs typeface="Arial"/>
            </a:endParaRPr>
          </a:p>
          <a:p>
            <a:endParaRPr lang="nl-NL" sz="1600" dirty="0" smtClean="0">
              <a:solidFill>
                <a:srgbClr val="1A1A1A"/>
              </a:solidFill>
              <a:latin typeface="Arial"/>
              <a:cs typeface="Arial"/>
            </a:endParaRPr>
          </a:p>
          <a:p>
            <a:endParaRPr lang="nl-NL" sz="1600" dirty="0">
              <a:solidFill>
                <a:srgbClr val="1A1A1A"/>
              </a:solidFill>
              <a:latin typeface="Arial"/>
              <a:cs typeface="Arial"/>
            </a:endParaRPr>
          </a:p>
          <a:p>
            <a:pPr marL="342900" indent="-342900">
              <a:buFont typeface="+mj-lt"/>
              <a:buAutoNum type="arabicPeriod"/>
            </a:pPr>
            <a:r>
              <a:rPr lang="nl-NL" sz="1600" dirty="0" smtClean="0">
                <a:solidFill>
                  <a:srgbClr val="1A1A1A"/>
                </a:solidFill>
                <a:latin typeface="Arial"/>
                <a:cs typeface="Arial"/>
              </a:rPr>
              <a:t>Meer jeugd op het water: het Watersportverbond heeft de kennis, programma’s en faciliteiten om de scoutingverenigingen te faciliteren.</a:t>
            </a:r>
          </a:p>
          <a:p>
            <a:pPr marL="342900" indent="-342900">
              <a:buFont typeface="+mj-lt"/>
              <a:buAutoNum type="arabicPeriod"/>
            </a:pPr>
            <a:endParaRPr lang="nl-NL" sz="1600" dirty="0">
              <a:solidFill>
                <a:srgbClr val="1A1A1A"/>
              </a:solidFill>
              <a:latin typeface="Arial"/>
              <a:cs typeface="Arial"/>
            </a:endParaRPr>
          </a:p>
          <a:p>
            <a:pPr marL="342900" indent="-342900">
              <a:buFont typeface="+mj-lt"/>
              <a:buAutoNum type="arabicPeriod"/>
            </a:pPr>
            <a:endParaRPr lang="nl-NL" sz="1600" dirty="0" smtClean="0">
              <a:solidFill>
                <a:srgbClr val="1A1A1A"/>
              </a:solidFill>
              <a:latin typeface="Arial"/>
              <a:cs typeface="Arial"/>
            </a:endParaRPr>
          </a:p>
          <a:p>
            <a:r>
              <a:rPr lang="nl-NL" sz="1600" dirty="0" smtClean="0">
                <a:solidFill>
                  <a:srgbClr val="1A1A1A"/>
                </a:solidFill>
                <a:latin typeface="Arial"/>
                <a:cs typeface="Arial"/>
              </a:rPr>
              <a:t>… en er zijn vast nog meer mogelijkheden voor een sterke samenwerking!</a:t>
            </a:r>
          </a:p>
          <a:p>
            <a:pPr marL="342900" indent="-342900">
              <a:buFont typeface="Arial"/>
              <a:buChar char="•"/>
            </a:pPr>
            <a:endParaRPr lang="nl-NL" sz="1800" dirty="0" smtClean="0">
              <a:solidFill>
                <a:srgbClr val="1A1A1A"/>
              </a:solidFill>
              <a:latin typeface="Arial"/>
              <a:cs typeface="Arial"/>
            </a:endParaRPr>
          </a:p>
          <a:p>
            <a:endParaRPr lang="nl-NL" sz="1600" dirty="0">
              <a:solidFill>
                <a:srgbClr val="000000"/>
              </a:solidFill>
            </a:endParaRPr>
          </a:p>
          <a:p>
            <a:endParaRPr lang="nl-NL" sz="14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653136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jdelijke aanduiding voor dianummer 3"/>
          <p:cNvSpPr txBox="1">
            <a:spLocks/>
          </p:cNvSpPr>
          <p:nvPr/>
        </p:nvSpPr>
        <p:spPr>
          <a:xfrm>
            <a:off x="9263509" y="6707188"/>
            <a:ext cx="325006" cy="15081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8500C3C-818C-42AE-9CFA-A762EDC37296}" type="slidenum">
              <a:rPr kumimoji="0" lang="nl-NL" sz="700" b="0" i="0" u="none" strike="noStrike" kern="1200" cap="none" spc="0" normalizeH="0" baseline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nl-NL" sz="700" b="0" i="0" u="none" strike="no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735013" y="998538"/>
            <a:ext cx="8537575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eaLnBrk="1" hangingPunct="1">
              <a:lnSpc>
                <a:spcPct val="93000"/>
              </a:lnSpc>
              <a:defRPr/>
            </a:pPr>
            <a:r>
              <a:rPr lang="nl-NL" sz="2100" b="1" dirty="0" smtClean="0">
                <a:solidFill>
                  <a:srgbClr val="000000"/>
                </a:solidFill>
                <a:latin typeface="Arial" pitchFamily="34" charset="0"/>
                <a:ea typeface="ＭＳ Ｐゴシック" charset="0"/>
                <a:cs typeface="Arial" pitchFamily="34" charset="0"/>
              </a:rPr>
              <a:t>Het Watersportverbond – gezamenlijk maken we een leven lang watersporten mogelijk</a:t>
            </a:r>
            <a:endParaRPr lang="nl-NL" sz="2100" b="1" dirty="0">
              <a:solidFill>
                <a:srgbClr val="000000"/>
              </a:solidFill>
              <a:latin typeface="Arial" pitchFamily="34" charset="0"/>
              <a:ea typeface="ＭＳ Ｐゴシック" charset="0"/>
              <a:cs typeface="Arial" pitchFamily="34" charset="0"/>
            </a:endParaRPr>
          </a:p>
        </p:txBody>
      </p:sp>
      <p:sp>
        <p:nvSpPr>
          <p:cNvPr id="15" name="Line 8"/>
          <p:cNvSpPr>
            <a:spLocks noChangeShapeType="1"/>
          </p:cNvSpPr>
          <p:nvPr/>
        </p:nvSpPr>
        <p:spPr bwMode="auto">
          <a:xfrm>
            <a:off x="0" y="762000"/>
            <a:ext cx="9906000" cy="0"/>
          </a:xfrm>
          <a:prstGeom prst="line">
            <a:avLst/>
          </a:prstGeom>
          <a:noFill/>
          <a:ln w="9525">
            <a:solidFill>
              <a:srgbClr val="172F37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pPr eaLnBrk="0" hangingPunct="0">
              <a:defRPr/>
            </a:pPr>
            <a:endParaRPr kumimoji="1" lang="nl-NL" sz="130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2375" y="188640"/>
            <a:ext cx="1305145" cy="562079"/>
          </a:xfrm>
          <a:prstGeom prst="rect">
            <a:avLst/>
          </a:prstGeom>
        </p:spPr>
      </p:pic>
      <p:sp>
        <p:nvSpPr>
          <p:cNvPr id="2" name="Tekstvak 1"/>
          <p:cNvSpPr txBox="1"/>
          <p:nvPr/>
        </p:nvSpPr>
        <p:spPr>
          <a:xfrm>
            <a:off x="722313" y="2137496"/>
            <a:ext cx="8551862" cy="36317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nl-NL" sz="1800" dirty="0" smtClean="0">
                <a:solidFill>
                  <a:srgbClr val="000000"/>
                </a:solidFill>
                <a:latin typeface="Arial"/>
                <a:cs typeface="Arial"/>
              </a:rPr>
              <a:t>Het watersportverbond heeft ca. 440 aangesloten verenigingen en ca. 90.000 leden;</a:t>
            </a:r>
          </a:p>
          <a:p>
            <a:endParaRPr lang="nl-NL" sz="18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228600" indent="-228600">
              <a:buFont typeface="+mj-lt"/>
              <a:buAutoNum type="arabicPeriod"/>
            </a:pPr>
            <a:r>
              <a:rPr lang="nl-NL" sz="1800" dirty="0" smtClean="0">
                <a:solidFill>
                  <a:srgbClr val="000000"/>
                </a:solidFill>
                <a:latin typeface="Arial"/>
                <a:cs typeface="Arial"/>
              </a:rPr>
              <a:t>Drie kerntaken van het watersportverbond: belangenbehartiging, ontwikkeling sport &amp; recreatie, verenigingsondersteuning </a:t>
            </a:r>
          </a:p>
          <a:p>
            <a:endParaRPr lang="nl-NL" sz="18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228600" indent="-228600">
              <a:buFont typeface="+mj-lt"/>
              <a:buAutoNum type="arabicPeriod"/>
            </a:pPr>
            <a:r>
              <a:rPr lang="nl-NL" sz="1800" dirty="0" smtClean="0">
                <a:solidFill>
                  <a:srgbClr val="000000"/>
                </a:solidFill>
                <a:latin typeface="Arial"/>
                <a:cs typeface="Arial"/>
              </a:rPr>
              <a:t>Contributie (afdracht Watersportverbond): </a:t>
            </a:r>
          </a:p>
          <a:p>
            <a:pPr marL="742950" lvl="1" indent="-285750">
              <a:buFont typeface="Arial"/>
              <a:buChar char="•"/>
            </a:pPr>
            <a:r>
              <a:rPr lang="nl-NL" sz="1800" dirty="0" smtClean="0">
                <a:solidFill>
                  <a:srgbClr val="000000"/>
                </a:solidFill>
                <a:latin typeface="Arial"/>
                <a:cs typeface="Arial"/>
              </a:rPr>
              <a:t>EUR 19,50 voor volwassenen</a:t>
            </a:r>
          </a:p>
          <a:p>
            <a:pPr marL="742950" lvl="1" indent="-285750">
              <a:buFont typeface="Arial"/>
              <a:buChar char="•"/>
            </a:pPr>
            <a:r>
              <a:rPr lang="nl-NL" sz="1800" dirty="0" smtClean="0">
                <a:solidFill>
                  <a:srgbClr val="000000"/>
                </a:solidFill>
                <a:latin typeface="Arial"/>
                <a:cs typeface="Arial"/>
              </a:rPr>
              <a:t>EUR 9,75 per jeugdlid.</a:t>
            </a:r>
          </a:p>
          <a:p>
            <a:pPr marL="228600" indent="-228600">
              <a:buFont typeface="+mj-lt"/>
              <a:buAutoNum type="arabicPeriod"/>
            </a:pPr>
            <a:endParaRPr lang="nl-NL" sz="18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nl-NL" sz="1800" dirty="0" smtClean="0">
                <a:solidFill>
                  <a:srgbClr val="000000"/>
                </a:solidFill>
                <a:latin typeface="Arial"/>
                <a:cs typeface="Arial"/>
              </a:rPr>
              <a:t>NB: Scouting betaalt EUR 0,50 per waterscout aan het Watersportverbond (totaal ca. EUR 5.000)</a:t>
            </a:r>
          </a:p>
          <a:p>
            <a:endParaRPr lang="nl-NL" sz="14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317145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jdelijke aanduiding voor dianummer 3"/>
          <p:cNvSpPr txBox="1">
            <a:spLocks/>
          </p:cNvSpPr>
          <p:nvPr/>
        </p:nvSpPr>
        <p:spPr>
          <a:xfrm>
            <a:off x="9263509" y="6707188"/>
            <a:ext cx="325006" cy="15081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8500C3C-818C-42AE-9CFA-A762EDC37296}" type="slidenum">
              <a:rPr kumimoji="0" lang="nl-NL" sz="700" b="0" i="0" u="none" strike="noStrike" kern="1200" cap="none" spc="0" normalizeH="0" baseline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nl-NL" sz="700" b="0" i="0" u="none" strike="no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735013" y="998538"/>
            <a:ext cx="8537575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eaLnBrk="1" hangingPunct="1">
              <a:lnSpc>
                <a:spcPct val="93000"/>
              </a:lnSpc>
              <a:defRPr/>
            </a:pPr>
            <a:r>
              <a:rPr lang="nl-NL" sz="2100" b="1" dirty="0" smtClean="0">
                <a:solidFill>
                  <a:srgbClr val="000000"/>
                </a:solidFill>
                <a:latin typeface="Arial" pitchFamily="34" charset="0"/>
                <a:ea typeface="ＭＳ Ｐゴシック" charset="0"/>
                <a:cs typeface="Arial" pitchFamily="34" charset="0"/>
              </a:rPr>
              <a:t>VERENIGINGSONDERSTEUNING - Het Watersportverbond zorgt dat ca. 70 scoutingverenigingen jaarlijks EUR 35.000,- terugkrijgen</a:t>
            </a:r>
            <a:endParaRPr lang="nl-NL" sz="2100" b="1" dirty="0">
              <a:solidFill>
                <a:srgbClr val="000000"/>
              </a:solidFill>
              <a:latin typeface="Arial" pitchFamily="34" charset="0"/>
              <a:ea typeface="ＭＳ Ｐゴシック" charset="0"/>
              <a:cs typeface="Arial" pitchFamily="34" charset="0"/>
            </a:endParaRPr>
          </a:p>
        </p:txBody>
      </p:sp>
      <p:sp>
        <p:nvSpPr>
          <p:cNvPr id="15" name="Line 8"/>
          <p:cNvSpPr>
            <a:spLocks noChangeShapeType="1"/>
          </p:cNvSpPr>
          <p:nvPr/>
        </p:nvSpPr>
        <p:spPr bwMode="auto">
          <a:xfrm>
            <a:off x="0" y="762000"/>
            <a:ext cx="9906000" cy="0"/>
          </a:xfrm>
          <a:prstGeom prst="line">
            <a:avLst/>
          </a:prstGeom>
          <a:noFill/>
          <a:ln w="9525">
            <a:solidFill>
              <a:srgbClr val="172F37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pPr eaLnBrk="0" hangingPunct="0">
              <a:defRPr/>
            </a:pPr>
            <a:endParaRPr kumimoji="1" lang="nl-NL" sz="130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2375" y="188640"/>
            <a:ext cx="1305145" cy="562079"/>
          </a:xfrm>
          <a:prstGeom prst="rect">
            <a:avLst/>
          </a:prstGeom>
        </p:spPr>
      </p:pic>
      <p:sp>
        <p:nvSpPr>
          <p:cNvPr id="2" name="Tekstvak 1"/>
          <p:cNvSpPr txBox="1"/>
          <p:nvPr/>
        </p:nvSpPr>
        <p:spPr>
          <a:xfrm>
            <a:off x="722313" y="2172341"/>
            <a:ext cx="855186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nl-NL" sz="1800" dirty="0" smtClean="0">
                <a:solidFill>
                  <a:srgbClr val="000000"/>
                </a:solidFill>
                <a:latin typeface="Arial"/>
                <a:cs typeface="Arial"/>
              </a:rPr>
              <a:t>Het Watersportverbond roept jaarlijks alle aangesloten verenigingen op om </a:t>
            </a:r>
            <a:r>
              <a:rPr lang="nl-NL" sz="1800" dirty="0" err="1" smtClean="0">
                <a:solidFill>
                  <a:srgbClr val="000000"/>
                </a:solidFill>
                <a:latin typeface="Arial"/>
                <a:cs typeface="Arial"/>
              </a:rPr>
              <a:t>ecotax</a:t>
            </a:r>
            <a:r>
              <a:rPr lang="nl-NL" sz="1800" dirty="0" smtClean="0">
                <a:solidFill>
                  <a:srgbClr val="000000"/>
                </a:solidFill>
                <a:latin typeface="Arial"/>
                <a:cs typeface="Arial"/>
              </a:rPr>
              <a:t> terug te vragen;</a:t>
            </a:r>
          </a:p>
          <a:p>
            <a:endParaRPr lang="nl-NL" sz="18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228600" indent="-228600">
              <a:buFont typeface="+mj-lt"/>
              <a:buAutoNum type="arabicPeriod"/>
            </a:pPr>
            <a:r>
              <a:rPr lang="nl-NL" sz="1800" dirty="0" smtClean="0">
                <a:solidFill>
                  <a:srgbClr val="000000"/>
                </a:solidFill>
                <a:latin typeface="Arial"/>
                <a:cs typeface="Arial"/>
              </a:rPr>
              <a:t>Het enige dat verenigingen hoeven te doen, is hun energiefactuur toesturen. </a:t>
            </a:r>
          </a:p>
          <a:p>
            <a:pPr marL="228600" indent="-228600">
              <a:buFont typeface="+mj-lt"/>
              <a:buAutoNum type="arabicPeriod"/>
            </a:pPr>
            <a:endParaRPr lang="nl-NL" sz="18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228600" indent="-228600">
              <a:buFont typeface="+mj-lt"/>
              <a:buAutoNum type="arabicPeriod"/>
            </a:pPr>
            <a:r>
              <a:rPr lang="nl-NL" sz="1800" dirty="0" smtClean="0">
                <a:solidFill>
                  <a:srgbClr val="000000"/>
                </a:solidFill>
                <a:latin typeface="Arial"/>
                <a:cs typeface="Arial"/>
              </a:rPr>
              <a:t>Het Watersportverbond berekent de teruggave, zorgt voor indienen aanvraag en afhandeling met het Ministerie van VWS.</a:t>
            </a:r>
          </a:p>
          <a:p>
            <a:endParaRPr lang="nl-NL" sz="14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882233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jdelijke aanduiding voor dianummer 3"/>
          <p:cNvSpPr txBox="1">
            <a:spLocks/>
          </p:cNvSpPr>
          <p:nvPr/>
        </p:nvSpPr>
        <p:spPr>
          <a:xfrm>
            <a:off x="9263509" y="6707188"/>
            <a:ext cx="325006" cy="15081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8500C3C-818C-42AE-9CFA-A762EDC37296}" type="slidenum">
              <a:rPr kumimoji="0" lang="nl-NL" sz="700" b="0" i="0" u="none" strike="noStrike" kern="1200" cap="none" spc="0" normalizeH="0" baseline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nl-NL" sz="700" b="0" i="0" u="none" strike="no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735013" y="998538"/>
            <a:ext cx="8537575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eaLnBrk="1" hangingPunct="1">
              <a:lnSpc>
                <a:spcPct val="93000"/>
              </a:lnSpc>
              <a:defRPr/>
            </a:pPr>
            <a:r>
              <a:rPr lang="nl-NL" sz="2100" b="1" dirty="0" smtClean="0">
                <a:solidFill>
                  <a:srgbClr val="000000"/>
                </a:solidFill>
                <a:latin typeface="Arial" pitchFamily="34" charset="0"/>
                <a:ea typeface="ＭＳ Ｐゴシック" charset="0"/>
                <a:cs typeface="Arial" pitchFamily="34" charset="0"/>
              </a:rPr>
              <a:t>BELANGENBEHARTIGING - Het Watersportverbond spant zich op landelijk niveau in voor bevaarbaar, betaalbaar en bereikbaar water voor alle watersporters</a:t>
            </a:r>
            <a:endParaRPr lang="nl-NL" sz="2100" b="1" dirty="0">
              <a:solidFill>
                <a:srgbClr val="000000"/>
              </a:solidFill>
              <a:latin typeface="Arial" pitchFamily="34" charset="0"/>
              <a:ea typeface="ＭＳ Ｐゴシック" charset="0"/>
              <a:cs typeface="Arial" pitchFamily="34" charset="0"/>
            </a:endParaRPr>
          </a:p>
        </p:txBody>
      </p:sp>
      <p:sp>
        <p:nvSpPr>
          <p:cNvPr id="15" name="Line 8"/>
          <p:cNvSpPr>
            <a:spLocks noChangeShapeType="1"/>
          </p:cNvSpPr>
          <p:nvPr/>
        </p:nvSpPr>
        <p:spPr bwMode="auto">
          <a:xfrm>
            <a:off x="0" y="762000"/>
            <a:ext cx="9906000" cy="0"/>
          </a:xfrm>
          <a:prstGeom prst="line">
            <a:avLst/>
          </a:prstGeom>
          <a:noFill/>
          <a:ln w="9525">
            <a:solidFill>
              <a:srgbClr val="172F37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pPr eaLnBrk="0" hangingPunct="0">
              <a:defRPr/>
            </a:pPr>
            <a:endParaRPr kumimoji="1" lang="nl-NL" sz="130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2375" y="188640"/>
            <a:ext cx="1305145" cy="562079"/>
          </a:xfrm>
          <a:prstGeom prst="rect">
            <a:avLst/>
          </a:prstGeom>
        </p:spPr>
      </p:pic>
      <p:sp>
        <p:nvSpPr>
          <p:cNvPr id="2" name="Tekstvak 1"/>
          <p:cNvSpPr txBox="1"/>
          <p:nvPr/>
        </p:nvSpPr>
        <p:spPr>
          <a:xfrm>
            <a:off x="722313" y="2506828"/>
            <a:ext cx="8551862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nl-NL" sz="1600" dirty="0" smtClean="0">
                <a:solidFill>
                  <a:srgbClr val="000000"/>
                </a:solidFill>
                <a:latin typeface="Arial"/>
                <a:cs typeface="Arial"/>
              </a:rPr>
              <a:t>Het watersportverbond zorgt in z’n algemeenheid o.a. voor instandhouding van voorzieningen: wachtplaatsen, aanlegsteigers, overdraagplaatsen, openingstijden bruggen en sluizen, etc. </a:t>
            </a:r>
            <a:endParaRPr lang="nl-NL" sz="16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228600" indent="-228600">
              <a:buFont typeface="+mj-lt"/>
              <a:buAutoNum type="arabicPeriod"/>
            </a:pPr>
            <a:endParaRPr lang="nl-NL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228600" indent="-228600">
              <a:buFont typeface="+mj-lt"/>
              <a:buAutoNum type="arabicPeriod"/>
            </a:pPr>
            <a:r>
              <a:rPr lang="nl-NL" sz="1600" dirty="0" smtClean="0">
                <a:solidFill>
                  <a:srgbClr val="000000"/>
                </a:solidFill>
                <a:latin typeface="Arial"/>
                <a:cs typeface="Arial"/>
              </a:rPr>
              <a:t>Daarnaast werken we mee aan wetgeving, bijvoorbeeld t.a.v. Vaarbelasting, eisen aan wachtschepen, vaarbewijs ja/nee,  </a:t>
            </a:r>
          </a:p>
          <a:p>
            <a:pPr marL="228600" indent="-228600">
              <a:buFont typeface="+mj-lt"/>
              <a:buAutoNum type="arabicPeriod"/>
            </a:pPr>
            <a:endParaRPr lang="nl-NL" sz="16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228600" indent="-228600">
              <a:buFont typeface="+mj-lt"/>
              <a:buAutoNum type="arabicPeriod"/>
            </a:pPr>
            <a:r>
              <a:rPr lang="nl-NL" sz="1600" dirty="0" smtClean="0">
                <a:solidFill>
                  <a:srgbClr val="000000"/>
                </a:solidFill>
                <a:latin typeface="Arial"/>
                <a:cs typeface="Arial"/>
              </a:rPr>
              <a:t>Deze voorzieningen worden ook door de waterscouts gebruikt.</a:t>
            </a:r>
          </a:p>
          <a:p>
            <a:endParaRPr lang="nl-NL" sz="1600" dirty="0" smtClean="0">
              <a:solidFill>
                <a:srgbClr val="000000"/>
              </a:solidFill>
            </a:endParaRPr>
          </a:p>
          <a:p>
            <a:endParaRPr lang="nl-NL" sz="1600" dirty="0" smtClean="0">
              <a:solidFill>
                <a:srgbClr val="000000"/>
              </a:solidFill>
            </a:endParaRPr>
          </a:p>
          <a:p>
            <a:pPr marL="228600" indent="-228600">
              <a:buFont typeface="+mj-lt"/>
              <a:buAutoNum type="arabicPeriod"/>
            </a:pPr>
            <a:endParaRPr lang="nl-NL" sz="1600" dirty="0">
              <a:solidFill>
                <a:srgbClr val="000000"/>
              </a:solidFill>
            </a:endParaRPr>
          </a:p>
          <a:p>
            <a:endParaRPr lang="nl-NL" sz="14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061459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jdelijke aanduiding voor dianummer 3"/>
          <p:cNvSpPr txBox="1">
            <a:spLocks/>
          </p:cNvSpPr>
          <p:nvPr/>
        </p:nvSpPr>
        <p:spPr>
          <a:xfrm>
            <a:off x="9263509" y="6707188"/>
            <a:ext cx="325006" cy="15081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8500C3C-818C-42AE-9CFA-A762EDC37296}" type="slidenum">
              <a:rPr kumimoji="0" lang="nl-NL" sz="700" b="0" i="0" u="none" strike="noStrike" kern="1200" cap="none" spc="0" normalizeH="0" baseline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nl-NL" sz="700" b="0" i="0" u="none" strike="no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735013" y="998538"/>
            <a:ext cx="8537575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eaLnBrk="1" hangingPunct="1">
              <a:lnSpc>
                <a:spcPct val="93000"/>
              </a:lnSpc>
              <a:defRPr/>
            </a:pPr>
            <a:r>
              <a:rPr lang="nl-NL" sz="2100" b="1" dirty="0" smtClean="0">
                <a:solidFill>
                  <a:srgbClr val="000000"/>
                </a:solidFill>
                <a:latin typeface="Arial" pitchFamily="34" charset="0"/>
                <a:ea typeface="ＭＳ Ｐゴシック" charset="0"/>
                <a:cs typeface="Arial" pitchFamily="34" charset="0"/>
              </a:rPr>
              <a:t>BELANGENBEHARTIGING - Op diverse plaatsen in de regio betaalt het lidmaatschap zich concreet uit voor de waterscouts: </a:t>
            </a:r>
            <a:endParaRPr lang="nl-NL" sz="2100" b="1" dirty="0">
              <a:solidFill>
                <a:srgbClr val="000000"/>
              </a:solidFill>
              <a:latin typeface="Arial" pitchFamily="34" charset="0"/>
              <a:ea typeface="ＭＳ Ｐゴシック" charset="0"/>
              <a:cs typeface="Arial" pitchFamily="34" charset="0"/>
            </a:endParaRPr>
          </a:p>
        </p:txBody>
      </p:sp>
      <p:sp>
        <p:nvSpPr>
          <p:cNvPr id="15" name="Line 8"/>
          <p:cNvSpPr>
            <a:spLocks noChangeShapeType="1"/>
          </p:cNvSpPr>
          <p:nvPr/>
        </p:nvSpPr>
        <p:spPr bwMode="auto">
          <a:xfrm>
            <a:off x="0" y="762000"/>
            <a:ext cx="9906000" cy="0"/>
          </a:xfrm>
          <a:prstGeom prst="line">
            <a:avLst/>
          </a:prstGeom>
          <a:noFill/>
          <a:ln w="9525">
            <a:solidFill>
              <a:srgbClr val="172F37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pPr eaLnBrk="0" hangingPunct="0">
              <a:defRPr/>
            </a:pPr>
            <a:endParaRPr kumimoji="1" lang="nl-NL" sz="130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2375" y="188640"/>
            <a:ext cx="1305145" cy="562079"/>
          </a:xfrm>
          <a:prstGeom prst="rect">
            <a:avLst/>
          </a:prstGeom>
        </p:spPr>
      </p:pic>
      <p:sp>
        <p:nvSpPr>
          <p:cNvPr id="2" name="Tekstvak 1"/>
          <p:cNvSpPr txBox="1"/>
          <p:nvPr/>
        </p:nvSpPr>
        <p:spPr>
          <a:xfrm>
            <a:off x="722313" y="2123855"/>
            <a:ext cx="8551862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nl-NL" sz="1600" dirty="0" smtClean="0">
                <a:solidFill>
                  <a:srgbClr val="000000"/>
                </a:solidFill>
                <a:latin typeface="Arial"/>
                <a:cs typeface="Arial"/>
              </a:rPr>
              <a:t>Harderwijk: watersportvereniging + waterscouts moesten verplaatsen i.v.m. aanleg Waterfront. Watersportverbond heeft dit proces begeleid voor beide partijen;</a:t>
            </a:r>
          </a:p>
          <a:p>
            <a:pPr marL="228600" indent="-228600">
              <a:buFont typeface="+mj-lt"/>
              <a:buAutoNum type="arabicPeriod"/>
            </a:pPr>
            <a:endParaRPr lang="nl-NL" sz="16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228600" indent="-228600">
              <a:buFont typeface="+mj-lt"/>
              <a:buAutoNum type="arabicPeriod"/>
            </a:pPr>
            <a:r>
              <a:rPr lang="nl-NL" sz="1600" dirty="0" smtClean="0">
                <a:solidFill>
                  <a:srgbClr val="000000"/>
                </a:solidFill>
                <a:latin typeface="Arial"/>
                <a:cs typeface="Arial"/>
              </a:rPr>
              <a:t>Bronckhorst: gat richting de IJssel waardoor vaarwater beschikbaar blijft voor zowel watersportverenigingen als de waterscouts. Zonder inzet Watersportverbond was varen daar nu niet mogelijk;</a:t>
            </a:r>
          </a:p>
          <a:p>
            <a:pPr marL="228600" indent="-228600">
              <a:buFont typeface="+mj-lt"/>
              <a:buAutoNum type="arabicPeriod"/>
            </a:pPr>
            <a:endParaRPr lang="nl-NL" sz="16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228600" indent="-228600">
              <a:buFont typeface="+mj-lt"/>
              <a:buAutoNum type="arabicPeriod"/>
            </a:pPr>
            <a:r>
              <a:rPr lang="nl-NL" sz="1600" dirty="0" smtClean="0">
                <a:solidFill>
                  <a:srgbClr val="000000"/>
                </a:solidFill>
                <a:latin typeface="Arial"/>
                <a:cs typeface="Arial"/>
              </a:rPr>
              <a:t>Arnhem: in nauw overleg met 2 watersportverenigingen, 2 scoutinggroepen en de zeekadetten is gewerkt aan een nieuwe vestiging in de uiterwaarden. Watersportverbond heeft regierol.</a:t>
            </a:r>
          </a:p>
          <a:p>
            <a:pPr marL="228600" indent="-228600">
              <a:buFont typeface="+mj-lt"/>
              <a:buAutoNum type="arabicPeriod"/>
            </a:pPr>
            <a:endParaRPr lang="nl-NL" sz="16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228600" indent="-228600">
              <a:buFont typeface="+mj-lt"/>
              <a:buAutoNum type="arabicPeriod"/>
            </a:pPr>
            <a:r>
              <a:rPr lang="nl-NL" sz="1600" dirty="0" err="1" smtClean="0">
                <a:solidFill>
                  <a:srgbClr val="000000"/>
                </a:solidFill>
                <a:latin typeface="Arial"/>
                <a:cs typeface="Arial"/>
              </a:rPr>
              <a:t>Kennemerland</a:t>
            </a:r>
            <a:r>
              <a:rPr lang="nl-NL" sz="1600" dirty="0" smtClean="0">
                <a:solidFill>
                  <a:srgbClr val="000000"/>
                </a:solidFill>
                <a:latin typeface="Arial"/>
                <a:cs typeface="Arial"/>
              </a:rPr>
              <a:t>: vaarwegbeheer en bedieningstijden zijn van groot belang voor waterscouts met een oud Marineschip, het Watersportverbond hamert hierop. </a:t>
            </a:r>
          </a:p>
          <a:p>
            <a:pPr marL="228600" indent="-228600">
              <a:buFont typeface="+mj-lt"/>
              <a:buAutoNum type="arabicPeriod"/>
            </a:pPr>
            <a:endParaRPr lang="nl-NL" sz="1600" dirty="0">
              <a:solidFill>
                <a:srgbClr val="000000"/>
              </a:solidFill>
            </a:endParaRPr>
          </a:p>
          <a:p>
            <a:pPr marL="228600" indent="-228600">
              <a:buFont typeface="+mj-lt"/>
              <a:buAutoNum type="arabicPeriod"/>
            </a:pPr>
            <a:endParaRPr lang="nl-NL" sz="1600" dirty="0" smtClean="0">
              <a:solidFill>
                <a:srgbClr val="000000"/>
              </a:solidFill>
            </a:endParaRPr>
          </a:p>
          <a:p>
            <a:endParaRPr lang="nl-NL" sz="1600" dirty="0" smtClean="0">
              <a:solidFill>
                <a:srgbClr val="000000"/>
              </a:solidFill>
            </a:endParaRPr>
          </a:p>
          <a:p>
            <a:pPr marL="228600" indent="-228600">
              <a:buFont typeface="+mj-lt"/>
              <a:buAutoNum type="arabicPeriod"/>
            </a:pPr>
            <a:endParaRPr lang="nl-NL" sz="1600" dirty="0">
              <a:solidFill>
                <a:srgbClr val="000000"/>
              </a:solidFill>
            </a:endParaRPr>
          </a:p>
          <a:p>
            <a:endParaRPr lang="nl-NL" sz="14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166996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jdelijke aanduiding voor dianummer 3"/>
          <p:cNvSpPr txBox="1">
            <a:spLocks/>
          </p:cNvSpPr>
          <p:nvPr/>
        </p:nvSpPr>
        <p:spPr>
          <a:xfrm>
            <a:off x="9263509" y="6707188"/>
            <a:ext cx="325006" cy="15081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8500C3C-818C-42AE-9CFA-A762EDC37296}" type="slidenum">
              <a:rPr kumimoji="0" lang="nl-NL" sz="700" b="0" i="0" u="none" strike="noStrike" kern="1200" cap="none" spc="0" normalizeH="0" baseline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nl-NL" sz="700" b="0" i="0" u="none" strike="no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735013" y="998538"/>
            <a:ext cx="8537575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eaLnBrk="1" hangingPunct="1">
              <a:lnSpc>
                <a:spcPct val="93000"/>
              </a:lnSpc>
              <a:defRPr/>
            </a:pPr>
            <a:r>
              <a:rPr lang="nl-NL" sz="2100" b="1" dirty="0" smtClean="0">
                <a:solidFill>
                  <a:srgbClr val="000000"/>
                </a:solidFill>
                <a:latin typeface="Arial" pitchFamily="34" charset="0"/>
                <a:ea typeface="ＭＳ Ｐゴシック" charset="0"/>
                <a:cs typeface="Arial" pitchFamily="34" charset="0"/>
              </a:rPr>
              <a:t>BELANGENBEHARTIGING – Diverse scoutinggroepen hebben blijven graag aangesloten bij het Watersportverbond (1)</a:t>
            </a:r>
            <a:endParaRPr lang="nl-NL" sz="2100" b="1" dirty="0">
              <a:solidFill>
                <a:srgbClr val="000000"/>
              </a:solidFill>
              <a:latin typeface="Arial" pitchFamily="34" charset="0"/>
              <a:ea typeface="ＭＳ Ｐゴシック" charset="0"/>
              <a:cs typeface="Arial" pitchFamily="34" charset="0"/>
            </a:endParaRPr>
          </a:p>
        </p:txBody>
      </p:sp>
      <p:sp>
        <p:nvSpPr>
          <p:cNvPr id="15" name="Line 8"/>
          <p:cNvSpPr>
            <a:spLocks noChangeShapeType="1"/>
          </p:cNvSpPr>
          <p:nvPr/>
        </p:nvSpPr>
        <p:spPr bwMode="auto">
          <a:xfrm>
            <a:off x="0" y="762000"/>
            <a:ext cx="9906000" cy="0"/>
          </a:xfrm>
          <a:prstGeom prst="line">
            <a:avLst/>
          </a:prstGeom>
          <a:noFill/>
          <a:ln w="9525">
            <a:solidFill>
              <a:srgbClr val="172F37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pPr eaLnBrk="0" hangingPunct="0">
              <a:defRPr/>
            </a:pPr>
            <a:endParaRPr kumimoji="1" lang="nl-NL" sz="130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2375" y="188640"/>
            <a:ext cx="1305145" cy="562079"/>
          </a:xfrm>
          <a:prstGeom prst="rect">
            <a:avLst/>
          </a:prstGeom>
        </p:spPr>
      </p:pic>
      <p:sp>
        <p:nvSpPr>
          <p:cNvPr id="2" name="Tekstvak 1"/>
          <p:cNvSpPr txBox="1"/>
          <p:nvPr/>
        </p:nvSpPr>
        <p:spPr>
          <a:xfrm>
            <a:off x="722313" y="2123855"/>
            <a:ext cx="8551862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800" dirty="0" smtClean="0">
                <a:solidFill>
                  <a:srgbClr val="1A1A1A"/>
                </a:solidFill>
                <a:latin typeface="Arial"/>
                <a:cs typeface="Arial"/>
              </a:rPr>
              <a:t>KENNEMERLAND</a:t>
            </a:r>
            <a:endParaRPr lang="nl-NL" sz="1600" dirty="0" smtClean="0">
              <a:solidFill>
                <a:srgbClr val="1A1A1A"/>
              </a:solidFill>
              <a:latin typeface="Arial"/>
              <a:cs typeface="Arial"/>
            </a:endParaRPr>
          </a:p>
          <a:p>
            <a:endParaRPr lang="nl-NL" sz="1800" dirty="0" smtClean="0">
              <a:solidFill>
                <a:srgbClr val="1A1A1A"/>
              </a:solidFill>
              <a:latin typeface="Arial"/>
              <a:cs typeface="Arial"/>
            </a:endParaRPr>
          </a:p>
          <a:p>
            <a:r>
              <a:rPr lang="nl-NL" sz="1800" i="1" dirty="0" smtClean="0">
                <a:solidFill>
                  <a:srgbClr val="1A1A1A"/>
                </a:solidFill>
                <a:latin typeface="Arial"/>
                <a:cs typeface="Arial"/>
              </a:rPr>
              <a:t>“Scouting </a:t>
            </a:r>
            <a:r>
              <a:rPr lang="nl-NL" sz="1800" i="1" dirty="0" err="1" smtClean="0">
                <a:solidFill>
                  <a:srgbClr val="1A1A1A"/>
                </a:solidFill>
                <a:latin typeface="Arial"/>
                <a:cs typeface="Arial"/>
              </a:rPr>
              <a:t>Kennemerland</a:t>
            </a:r>
            <a:r>
              <a:rPr lang="nl-NL" sz="1800" i="1" dirty="0" smtClean="0">
                <a:solidFill>
                  <a:srgbClr val="1A1A1A"/>
                </a:solidFill>
                <a:latin typeface="Arial"/>
                <a:cs typeface="Arial"/>
              </a:rPr>
              <a:t> zal niet </a:t>
            </a:r>
            <a:r>
              <a:rPr lang="nl-NL" sz="1800" i="1" dirty="0">
                <a:solidFill>
                  <a:srgbClr val="1A1A1A"/>
                </a:solidFill>
                <a:latin typeface="Arial"/>
                <a:cs typeface="Arial"/>
              </a:rPr>
              <a:t>zo blij </a:t>
            </a:r>
            <a:r>
              <a:rPr lang="nl-NL" sz="1800" i="1" dirty="0" smtClean="0">
                <a:solidFill>
                  <a:srgbClr val="1A1A1A"/>
                </a:solidFill>
                <a:latin typeface="Arial"/>
                <a:cs typeface="Arial"/>
              </a:rPr>
              <a:t>zijn </a:t>
            </a:r>
            <a:r>
              <a:rPr lang="nl-NL" sz="1800" i="1" dirty="0">
                <a:solidFill>
                  <a:srgbClr val="1A1A1A"/>
                </a:solidFill>
                <a:latin typeface="Arial"/>
                <a:cs typeface="Arial"/>
              </a:rPr>
              <a:t>met dit voorgenomen besluit. De vertegenwoordiger van scouting </a:t>
            </a:r>
            <a:r>
              <a:rPr lang="nl-NL" sz="1800" i="1" dirty="0" err="1">
                <a:solidFill>
                  <a:srgbClr val="1A1A1A"/>
                </a:solidFill>
                <a:latin typeface="Arial"/>
                <a:cs typeface="Arial"/>
              </a:rPr>
              <a:t>Kennemerland</a:t>
            </a:r>
            <a:r>
              <a:rPr lang="nl-NL" sz="1800" i="1" dirty="0">
                <a:solidFill>
                  <a:srgbClr val="1A1A1A"/>
                </a:solidFill>
                <a:latin typeface="Arial"/>
                <a:cs typeface="Arial"/>
              </a:rPr>
              <a:t> is altijd zeer nauw betrokken bij belangenbehartiging in de regio Haarlem</a:t>
            </a:r>
            <a:r>
              <a:rPr lang="nl-NL" sz="1800" i="1" dirty="0" smtClean="0">
                <a:solidFill>
                  <a:srgbClr val="1A1A1A"/>
                </a:solidFill>
                <a:latin typeface="Arial"/>
                <a:cs typeface="Arial"/>
              </a:rPr>
              <a:t>.</a:t>
            </a:r>
          </a:p>
          <a:p>
            <a:endParaRPr lang="nl-NL" sz="1800" i="1" dirty="0">
              <a:solidFill>
                <a:srgbClr val="1A1A1A"/>
              </a:solidFill>
              <a:latin typeface="Arial"/>
              <a:cs typeface="Arial"/>
            </a:endParaRPr>
          </a:p>
          <a:p>
            <a:r>
              <a:rPr lang="nl-NL" sz="1800" i="1" dirty="0">
                <a:solidFill>
                  <a:srgbClr val="1A1A1A"/>
                </a:solidFill>
                <a:latin typeface="Arial"/>
                <a:cs typeface="Arial"/>
              </a:rPr>
              <a:t>Ook namens </a:t>
            </a:r>
            <a:r>
              <a:rPr lang="nl-NL" sz="1800" i="1" dirty="0" smtClean="0">
                <a:solidFill>
                  <a:srgbClr val="1A1A1A"/>
                </a:solidFill>
                <a:latin typeface="Arial"/>
                <a:cs typeface="Arial"/>
              </a:rPr>
              <a:t>hen </a:t>
            </a:r>
            <a:r>
              <a:rPr lang="nl-NL" sz="1800" i="1" dirty="0">
                <a:solidFill>
                  <a:srgbClr val="1A1A1A"/>
                </a:solidFill>
                <a:latin typeface="Arial"/>
                <a:cs typeface="Arial"/>
              </a:rPr>
              <a:t>participeert het Watersportverbond in diverse overlegorganen, zoals RWS, de provincie Noord-Holland, de gemeente Haarlem en het hoogheemraadschap Rijnland</a:t>
            </a:r>
            <a:r>
              <a:rPr lang="nl-NL" sz="1800" i="1" dirty="0" smtClean="0">
                <a:solidFill>
                  <a:srgbClr val="1A1A1A"/>
                </a:solidFill>
                <a:latin typeface="Arial"/>
                <a:cs typeface="Arial"/>
              </a:rPr>
              <a:t>.”</a:t>
            </a:r>
            <a:r>
              <a:rPr lang="nl-NL" sz="1800" i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</a:p>
          <a:p>
            <a:pPr marL="228600" indent="-228600">
              <a:buFont typeface="+mj-lt"/>
              <a:buAutoNum type="arabicPeriod"/>
            </a:pPr>
            <a:endParaRPr lang="nl-NL" sz="1600" dirty="0">
              <a:solidFill>
                <a:srgbClr val="000000"/>
              </a:solidFill>
            </a:endParaRPr>
          </a:p>
          <a:p>
            <a:pPr marL="228600" indent="-228600">
              <a:buFont typeface="+mj-lt"/>
              <a:buAutoNum type="arabicPeriod"/>
            </a:pPr>
            <a:endParaRPr lang="nl-NL" sz="1600" dirty="0" smtClean="0">
              <a:solidFill>
                <a:srgbClr val="000000"/>
              </a:solidFill>
            </a:endParaRPr>
          </a:p>
          <a:p>
            <a:endParaRPr lang="nl-NL" sz="1600" dirty="0" smtClean="0">
              <a:solidFill>
                <a:srgbClr val="000000"/>
              </a:solidFill>
            </a:endParaRPr>
          </a:p>
          <a:p>
            <a:pPr marL="228600" indent="-228600">
              <a:buFont typeface="+mj-lt"/>
              <a:buAutoNum type="arabicPeriod"/>
            </a:pPr>
            <a:endParaRPr lang="nl-NL" sz="1600" dirty="0">
              <a:solidFill>
                <a:srgbClr val="000000"/>
              </a:solidFill>
            </a:endParaRPr>
          </a:p>
          <a:p>
            <a:endParaRPr lang="nl-NL" sz="14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861878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jdelijke aanduiding voor dianummer 3"/>
          <p:cNvSpPr txBox="1">
            <a:spLocks/>
          </p:cNvSpPr>
          <p:nvPr/>
        </p:nvSpPr>
        <p:spPr>
          <a:xfrm>
            <a:off x="9263509" y="6707188"/>
            <a:ext cx="325006" cy="15081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8500C3C-818C-42AE-9CFA-A762EDC37296}" type="slidenum">
              <a:rPr kumimoji="0" lang="nl-NL" sz="700" b="0" i="0" u="none" strike="noStrike" kern="1200" cap="none" spc="0" normalizeH="0" baseline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nl-NL" sz="700" b="0" i="0" u="none" strike="no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735013" y="998538"/>
            <a:ext cx="8537575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eaLnBrk="1" hangingPunct="1">
              <a:lnSpc>
                <a:spcPct val="93000"/>
              </a:lnSpc>
              <a:defRPr/>
            </a:pPr>
            <a:r>
              <a:rPr lang="nl-NL" sz="2100" b="1" dirty="0">
                <a:solidFill>
                  <a:srgbClr val="000000"/>
                </a:solidFill>
                <a:latin typeface="Arial" pitchFamily="34" charset="0"/>
                <a:ea typeface="ＭＳ Ｐゴシック" charset="0"/>
                <a:cs typeface="Arial" pitchFamily="34" charset="0"/>
              </a:rPr>
              <a:t>BELANGENBEHARTIGING – Diverse scoutinggroepen hebben blijven graag aangesloten bij het Watersportverbond </a:t>
            </a:r>
            <a:r>
              <a:rPr lang="nl-NL" sz="2100" b="1" dirty="0" smtClean="0">
                <a:solidFill>
                  <a:srgbClr val="000000"/>
                </a:solidFill>
                <a:latin typeface="Arial" pitchFamily="34" charset="0"/>
                <a:ea typeface="ＭＳ Ｐゴシック" charset="0"/>
                <a:cs typeface="Arial" pitchFamily="34" charset="0"/>
              </a:rPr>
              <a:t>(2)</a:t>
            </a:r>
            <a:endParaRPr lang="nl-NL" sz="2100" b="1" dirty="0">
              <a:solidFill>
                <a:srgbClr val="000000"/>
              </a:solidFill>
              <a:latin typeface="Arial" pitchFamily="34" charset="0"/>
              <a:ea typeface="ＭＳ Ｐゴシック" charset="0"/>
              <a:cs typeface="Arial" pitchFamily="34" charset="0"/>
            </a:endParaRPr>
          </a:p>
        </p:txBody>
      </p:sp>
      <p:sp>
        <p:nvSpPr>
          <p:cNvPr id="15" name="Line 8"/>
          <p:cNvSpPr>
            <a:spLocks noChangeShapeType="1"/>
          </p:cNvSpPr>
          <p:nvPr/>
        </p:nvSpPr>
        <p:spPr bwMode="auto">
          <a:xfrm>
            <a:off x="0" y="762000"/>
            <a:ext cx="9906000" cy="0"/>
          </a:xfrm>
          <a:prstGeom prst="line">
            <a:avLst/>
          </a:prstGeom>
          <a:noFill/>
          <a:ln w="9525">
            <a:solidFill>
              <a:srgbClr val="172F37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pPr eaLnBrk="0" hangingPunct="0">
              <a:defRPr/>
            </a:pPr>
            <a:endParaRPr kumimoji="1" lang="nl-NL" sz="130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2375" y="188640"/>
            <a:ext cx="1305145" cy="562079"/>
          </a:xfrm>
          <a:prstGeom prst="rect">
            <a:avLst/>
          </a:prstGeom>
        </p:spPr>
      </p:pic>
      <p:sp>
        <p:nvSpPr>
          <p:cNvPr id="2" name="Tekstvak 1"/>
          <p:cNvSpPr txBox="1"/>
          <p:nvPr/>
        </p:nvSpPr>
        <p:spPr>
          <a:xfrm>
            <a:off x="722313" y="2123855"/>
            <a:ext cx="8551862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800" dirty="0" smtClean="0">
                <a:solidFill>
                  <a:srgbClr val="1A1A1A"/>
                </a:solidFill>
                <a:latin typeface="Arial"/>
                <a:cs typeface="Arial"/>
              </a:rPr>
              <a:t>AMSTERDAM</a:t>
            </a:r>
          </a:p>
          <a:p>
            <a:endParaRPr lang="nl-NL" sz="1800" i="1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nl-NL" sz="1800" i="1" dirty="0" smtClean="0">
                <a:solidFill>
                  <a:srgbClr val="000000"/>
                </a:solidFill>
                <a:latin typeface="Arial"/>
                <a:cs typeface="Arial"/>
              </a:rPr>
              <a:t>“In </a:t>
            </a:r>
            <a:r>
              <a:rPr lang="nl-NL" sz="1800" i="1" dirty="0">
                <a:solidFill>
                  <a:srgbClr val="000000"/>
                </a:solidFill>
                <a:latin typeface="Arial"/>
                <a:cs typeface="Arial"/>
              </a:rPr>
              <a:t>het Amsterdamse </a:t>
            </a:r>
            <a:r>
              <a:rPr lang="nl-NL" sz="1800" i="1" dirty="0" smtClean="0">
                <a:solidFill>
                  <a:srgbClr val="000000"/>
                </a:solidFill>
                <a:latin typeface="Arial"/>
                <a:cs typeface="Arial"/>
              </a:rPr>
              <a:t>is er een </a:t>
            </a:r>
            <a:r>
              <a:rPr lang="nl-NL" sz="1800" i="1" dirty="0">
                <a:solidFill>
                  <a:srgbClr val="000000"/>
                </a:solidFill>
                <a:latin typeface="Arial"/>
                <a:cs typeface="Arial"/>
              </a:rPr>
              <a:t>hele grote samenwerking </a:t>
            </a:r>
            <a:r>
              <a:rPr lang="nl-NL" sz="1800" i="1" dirty="0" smtClean="0">
                <a:solidFill>
                  <a:srgbClr val="000000"/>
                </a:solidFill>
                <a:latin typeface="Arial"/>
                <a:cs typeface="Arial"/>
              </a:rPr>
              <a:t>tussen </a:t>
            </a:r>
            <a:r>
              <a:rPr lang="nl-NL" sz="1800" i="1" dirty="0">
                <a:solidFill>
                  <a:srgbClr val="000000"/>
                </a:solidFill>
                <a:latin typeface="Arial"/>
                <a:cs typeface="Arial"/>
              </a:rPr>
              <a:t>Verbond en Scouting.</a:t>
            </a:r>
          </a:p>
          <a:p>
            <a:r>
              <a:rPr lang="nl-NL" sz="1800" i="1" dirty="0" smtClean="0">
                <a:solidFill>
                  <a:srgbClr val="000000"/>
                </a:solidFill>
                <a:latin typeface="Arial"/>
                <a:cs typeface="Arial"/>
              </a:rPr>
              <a:t>We hebben veel </a:t>
            </a:r>
            <a:r>
              <a:rPr lang="nl-NL" sz="1800" i="1" dirty="0">
                <a:solidFill>
                  <a:srgbClr val="000000"/>
                </a:solidFill>
                <a:latin typeface="Arial"/>
                <a:cs typeface="Arial"/>
              </a:rPr>
              <a:t>bereikt bij de lokale </a:t>
            </a:r>
            <a:r>
              <a:rPr lang="nl-NL" sz="1800" i="1" dirty="0" smtClean="0">
                <a:solidFill>
                  <a:srgbClr val="000000"/>
                </a:solidFill>
                <a:latin typeface="Arial"/>
                <a:cs typeface="Arial"/>
              </a:rPr>
              <a:t>overheid, bijvoorbeeld bij de </a:t>
            </a:r>
            <a:r>
              <a:rPr lang="nl-NL" sz="1800" i="1" dirty="0">
                <a:solidFill>
                  <a:srgbClr val="000000"/>
                </a:solidFill>
                <a:latin typeface="Arial"/>
                <a:cs typeface="Arial"/>
              </a:rPr>
              <a:t>acties rond de Nieuwe </a:t>
            </a:r>
            <a:r>
              <a:rPr lang="nl-NL" sz="1800" i="1" dirty="0" smtClean="0">
                <a:solidFill>
                  <a:srgbClr val="000000"/>
                </a:solidFill>
                <a:latin typeface="Arial"/>
                <a:cs typeface="Arial"/>
              </a:rPr>
              <a:t>Meer.</a:t>
            </a:r>
            <a:endParaRPr lang="nl-NL" sz="1800" i="1" dirty="0">
              <a:solidFill>
                <a:srgbClr val="000000"/>
              </a:solidFill>
              <a:latin typeface="Arial"/>
              <a:cs typeface="Arial"/>
            </a:endParaRPr>
          </a:p>
          <a:p>
            <a:endParaRPr lang="nl-NL" sz="1800" i="1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nl-NL" sz="1800" i="1" dirty="0" smtClean="0">
                <a:solidFill>
                  <a:srgbClr val="000000"/>
                </a:solidFill>
                <a:latin typeface="Arial"/>
                <a:cs typeface="Arial"/>
              </a:rPr>
              <a:t>Bij </a:t>
            </a:r>
            <a:r>
              <a:rPr lang="nl-NL" sz="1800" i="1" dirty="0">
                <a:solidFill>
                  <a:srgbClr val="000000"/>
                </a:solidFill>
                <a:latin typeface="Arial"/>
                <a:cs typeface="Arial"/>
              </a:rPr>
              <a:t>de ondertekening van brieven en standpunten werden altijd de betreffende Watersportverenigingen en Scouting verenigingen benoemd</a:t>
            </a:r>
            <a:r>
              <a:rPr lang="nl-NL" sz="1800" i="1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</a:p>
          <a:p>
            <a:endParaRPr lang="nl-NL" sz="1800" i="1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nl-NL" sz="1800" i="1" dirty="0">
                <a:solidFill>
                  <a:srgbClr val="000000"/>
                </a:solidFill>
                <a:latin typeface="Arial"/>
                <a:cs typeface="Arial"/>
              </a:rPr>
              <a:t>Ik durf wel te verkondigen dat, door de </a:t>
            </a:r>
            <a:r>
              <a:rPr lang="nl-NL" sz="1800" i="1" dirty="0" smtClean="0">
                <a:solidFill>
                  <a:srgbClr val="000000"/>
                </a:solidFill>
                <a:latin typeface="Arial"/>
                <a:cs typeface="Arial"/>
              </a:rPr>
              <a:t>samenwerking </a:t>
            </a:r>
            <a:r>
              <a:rPr lang="nl-NL" sz="1800" i="1" dirty="0">
                <a:solidFill>
                  <a:srgbClr val="000000"/>
                </a:solidFill>
                <a:latin typeface="Arial"/>
                <a:cs typeface="Arial"/>
              </a:rPr>
              <a:t>van Scouting en het Verbond, we erg veel hebben bereikt, mede dankzij het Verbond</a:t>
            </a:r>
            <a:r>
              <a:rPr lang="nl-NL" sz="1800" i="1" dirty="0" smtClean="0">
                <a:solidFill>
                  <a:srgbClr val="000000"/>
                </a:solidFill>
                <a:latin typeface="Arial"/>
                <a:cs typeface="Arial"/>
              </a:rPr>
              <a:t>.”</a:t>
            </a:r>
            <a:endParaRPr lang="nl-NL" sz="1800" i="1" dirty="0">
              <a:solidFill>
                <a:srgbClr val="000000"/>
              </a:solidFill>
              <a:latin typeface="Arial"/>
              <a:cs typeface="Arial"/>
            </a:endParaRPr>
          </a:p>
          <a:p>
            <a:pPr marL="228600" indent="-228600">
              <a:buFont typeface="+mj-lt"/>
              <a:buAutoNum type="arabicPeriod"/>
            </a:pPr>
            <a:endParaRPr lang="nl-NL" sz="1600" dirty="0" smtClean="0">
              <a:solidFill>
                <a:srgbClr val="000000"/>
              </a:solidFill>
            </a:endParaRPr>
          </a:p>
          <a:p>
            <a:endParaRPr lang="nl-NL" sz="1600" dirty="0" smtClean="0">
              <a:solidFill>
                <a:srgbClr val="000000"/>
              </a:solidFill>
            </a:endParaRPr>
          </a:p>
          <a:p>
            <a:pPr marL="228600" indent="-228600">
              <a:buFont typeface="+mj-lt"/>
              <a:buAutoNum type="arabicPeriod"/>
            </a:pPr>
            <a:endParaRPr lang="nl-NL" sz="1600" dirty="0">
              <a:solidFill>
                <a:srgbClr val="000000"/>
              </a:solidFill>
            </a:endParaRPr>
          </a:p>
          <a:p>
            <a:endParaRPr lang="nl-NL" sz="14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35650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jdelijke aanduiding voor dianummer 3"/>
          <p:cNvSpPr txBox="1">
            <a:spLocks/>
          </p:cNvSpPr>
          <p:nvPr/>
        </p:nvSpPr>
        <p:spPr>
          <a:xfrm>
            <a:off x="9263509" y="6707188"/>
            <a:ext cx="325006" cy="15081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8500C3C-818C-42AE-9CFA-A762EDC37296}" type="slidenum">
              <a:rPr kumimoji="0" lang="nl-NL" sz="700" b="0" i="0" u="none" strike="noStrike" kern="1200" cap="none" spc="0" normalizeH="0" baseline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nl-NL" sz="700" b="0" i="0" u="none" strike="no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735013" y="998538"/>
            <a:ext cx="8537575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eaLnBrk="1" hangingPunct="1">
              <a:lnSpc>
                <a:spcPct val="93000"/>
              </a:lnSpc>
              <a:defRPr/>
            </a:pPr>
            <a:r>
              <a:rPr lang="nl-NL" sz="2100" b="1" dirty="0" smtClean="0">
                <a:solidFill>
                  <a:srgbClr val="000000"/>
                </a:solidFill>
                <a:latin typeface="Arial" pitchFamily="34" charset="0"/>
                <a:ea typeface="ＭＳ Ｐゴシック" charset="0"/>
                <a:cs typeface="Arial" pitchFamily="34" charset="0"/>
              </a:rPr>
              <a:t>BELANGENBEHARTIGING – Nauwere samenwerking zal leiden tot nog meer profijt voor de scoutingverenigingen</a:t>
            </a:r>
            <a:endParaRPr lang="nl-NL" sz="2100" b="1" dirty="0">
              <a:solidFill>
                <a:srgbClr val="000000"/>
              </a:solidFill>
              <a:latin typeface="Arial" pitchFamily="34" charset="0"/>
              <a:ea typeface="ＭＳ Ｐゴシック" charset="0"/>
              <a:cs typeface="Arial" pitchFamily="34" charset="0"/>
            </a:endParaRPr>
          </a:p>
        </p:txBody>
      </p:sp>
      <p:sp>
        <p:nvSpPr>
          <p:cNvPr id="15" name="Line 8"/>
          <p:cNvSpPr>
            <a:spLocks noChangeShapeType="1"/>
          </p:cNvSpPr>
          <p:nvPr/>
        </p:nvSpPr>
        <p:spPr bwMode="auto">
          <a:xfrm>
            <a:off x="0" y="762000"/>
            <a:ext cx="9906000" cy="0"/>
          </a:xfrm>
          <a:prstGeom prst="line">
            <a:avLst/>
          </a:prstGeom>
          <a:noFill/>
          <a:ln w="9525">
            <a:solidFill>
              <a:srgbClr val="172F37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pPr eaLnBrk="0" hangingPunct="0">
              <a:defRPr/>
            </a:pPr>
            <a:endParaRPr kumimoji="1" lang="nl-NL" sz="130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2375" y="188640"/>
            <a:ext cx="1305145" cy="562079"/>
          </a:xfrm>
          <a:prstGeom prst="rect">
            <a:avLst/>
          </a:prstGeom>
        </p:spPr>
      </p:pic>
      <p:sp>
        <p:nvSpPr>
          <p:cNvPr id="2" name="Tekstvak 1"/>
          <p:cNvSpPr txBox="1"/>
          <p:nvPr/>
        </p:nvSpPr>
        <p:spPr>
          <a:xfrm>
            <a:off x="722313" y="2123855"/>
            <a:ext cx="8551862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nl-NL" sz="1600" dirty="0" smtClean="0">
                <a:solidFill>
                  <a:srgbClr val="1A1A1A"/>
                </a:solidFill>
                <a:latin typeface="ArialMT"/>
              </a:rPr>
              <a:t>Het Watersportverbond heeft &gt;100 vrijwilligers verdeeld over 17 regioteams die zich dagelijks in de regio inzetten op eerder genoemde terreinen;</a:t>
            </a:r>
          </a:p>
          <a:p>
            <a:pPr marL="342900" indent="-342900">
              <a:buFont typeface="Arial"/>
              <a:buChar char="•"/>
            </a:pPr>
            <a:endParaRPr lang="nl-NL" sz="1600" dirty="0">
              <a:solidFill>
                <a:srgbClr val="1A1A1A"/>
              </a:solidFill>
              <a:latin typeface="ArialMT"/>
            </a:endParaRPr>
          </a:p>
          <a:p>
            <a:pPr marL="342900" indent="-342900">
              <a:buFont typeface="Arial"/>
              <a:buChar char="•"/>
            </a:pPr>
            <a:r>
              <a:rPr lang="nl-NL" sz="1600" dirty="0" smtClean="0">
                <a:solidFill>
                  <a:srgbClr val="1A1A1A"/>
                </a:solidFill>
                <a:latin typeface="ArialMT"/>
              </a:rPr>
              <a:t>Goede contacten op alle niveaus: RWS, provincies, sportraden, gemeenten;</a:t>
            </a:r>
          </a:p>
          <a:p>
            <a:pPr marL="342900" indent="-342900">
              <a:buFont typeface="Arial"/>
              <a:buChar char="•"/>
            </a:pPr>
            <a:endParaRPr lang="nl-NL" sz="1600" dirty="0" smtClean="0">
              <a:solidFill>
                <a:srgbClr val="1A1A1A"/>
              </a:solidFill>
              <a:latin typeface="ArialMT"/>
            </a:endParaRPr>
          </a:p>
          <a:p>
            <a:pPr marL="342900" indent="-342900">
              <a:buFont typeface="Arial"/>
              <a:buChar char="•"/>
            </a:pPr>
            <a:r>
              <a:rPr lang="nl-NL" sz="1600" dirty="0" smtClean="0">
                <a:solidFill>
                  <a:srgbClr val="1A1A1A"/>
                </a:solidFill>
                <a:latin typeface="ArialMT"/>
              </a:rPr>
              <a:t>Jaarlijks organiseert het WSV in iedere regio minimaal één inspraakavond/regiovergadering voor plaatselijke watersportverenigingen.</a:t>
            </a:r>
          </a:p>
          <a:p>
            <a:endParaRPr lang="nl-NL" sz="1600" dirty="0" smtClean="0">
              <a:solidFill>
                <a:srgbClr val="1A1A1A"/>
              </a:solidFill>
              <a:latin typeface="ArialMT"/>
            </a:endParaRPr>
          </a:p>
          <a:p>
            <a:r>
              <a:rPr lang="nl-NL" sz="1600" u="sng" dirty="0" smtClean="0">
                <a:solidFill>
                  <a:srgbClr val="1A1A1A"/>
                </a:solidFill>
                <a:latin typeface="ArialMT"/>
              </a:rPr>
              <a:t>Het kan beter:</a:t>
            </a:r>
          </a:p>
          <a:p>
            <a:endParaRPr lang="nl-NL" sz="1600" dirty="0">
              <a:solidFill>
                <a:srgbClr val="1A1A1A"/>
              </a:solidFill>
              <a:latin typeface="ArialMT"/>
            </a:endParaRPr>
          </a:p>
          <a:p>
            <a:pPr marL="342900" indent="-342900">
              <a:buFont typeface="+mj-lt"/>
              <a:buAutoNum type="arabicPeriod"/>
            </a:pPr>
            <a:r>
              <a:rPr lang="nl-NL" sz="1600" dirty="0" smtClean="0">
                <a:solidFill>
                  <a:srgbClr val="1A1A1A"/>
                </a:solidFill>
                <a:latin typeface="ArialMT"/>
              </a:rPr>
              <a:t>Vaste vertegenwoordiging van de Scouting in deze regioteams zou ons samen nog sterker maken;</a:t>
            </a:r>
          </a:p>
          <a:p>
            <a:pPr marL="342900" indent="-342900">
              <a:buFont typeface="+mj-lt"/>
              <a:buAutoNum type="arabicPeriod"/>
            </a:pPr>
            <a:endParaRPr lang="nl-NL" sz="1600" dirty="0" smtClean="0">
              <a:solidFill>
                <a:srgbClr val="1A1A1A"/>
              </a:solidFill>
              <a:latin typeface="ArialMT"/>
            </a:endParaRPr>
          </a:p>
          <a:p>
            <a:pPr marL="342900" indent="-342900">
              <a:buFont typeface="+mj-lt"/>
              <a:buAutoNum type="arabicPeriod"/>
            </a:pPr>
            <a:r>
              <a:rPr lang="nl-NL" sz="1600" dirty="0" smtClean="0">
                <a:solidFill>
                  <a:srgbClr val="1A1A1A"/>
                </a:solidFill>
                <a:latin typeface="ArialMT"/>
              </a:rPr>
              <a:t>Afvaardiging van Scouting op deze inspraakavonden zorgt voor een sterkere verbondenheid tussen WSV en Scouting: in contact komen met elkaar.</a:t>
            </a:r>
            <a:endParaRPr lang="nl-NL" sz="1600" dirty="0" smtClean="0">
              <a:solidFill>
                <a:srgbClr val="000000"/>
              </a:solidFill>
            </a:endParaRPr>
          </a:p>
          <a:p>
            <a:endParaRPr lang="nl-NL" sz="1600" dirty="0" smtClean="0">
              <a:solidFill>
                <a:srgbClr val="000000"/>
              </a:solidFill>
            </a:endParaRPr>
          </a:p>
          <a:p>
            <a:pPr marL="228600" indent="-228600">
              <a:buFont typeface="+mj-lt"/>
              <a:buAutoNum type="arabicPeriod"/>
            </a:pPr>
            <a:endParaRPr lang="nl-NL" sz="1600" dirty="0">
              <a:solidFill>
                <a:srgbClr val="000000"/>
              </a:solidFill>
            </a:endParaRPr>
          </a:p>
          <a:p>
            <a:endParaRPr lang="nl-NL" sz="14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324161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jdelijke aanduiding voor dianummer 3"/>
          <p:cNvSpPr txBox="1">
            <a:spLocks/>
          </p:cNvSpPr>
          <p:nvPr/>
        </p:nvSpPr>
        <p:spPr>
          <a:xfrm>
            <a:off x="9263509" y="6707188"/>
            <a:ext cx="325006" cy="15081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8500C3C-818C-42AE-9CFA-A762EDC37296}" type="slidenum">
              <a:rPr kumimoji="0" lang="nl-NL" sz="700" b="0" i="0" u="none" strike="noStrike" kern="1200" cap="none" spc="0" normalizeH="0" baseline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nl-NL" sz="700" b="0" i="0" u="none" strike="no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735013" y="998538"/>
            <a:ext cx="8537575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eaLnBrk="1" hangingPunct="1">
              <a:lnSpc>
                <a:spcPct val="93000"/>
              </a:lnSpc>
              <a:defRPr/>
            </a:pPr>
            <a:r>
              <a:rPr lang="nl-NL" sz="2100" b="1" dirty="0" smtClean="0">
                <a:solidFill>
                  <a:srgbClr val="000000"/>
                </a:solidFill>
                <a:latin typeface="Arial" pitchFamily="34" charset="0"/>
                <a:ea typeface="ＭＳ Ｐゴシック" charset="0"/>
                <a:cs typeface="Arial" pitchFamily="34" charset="0"/>
              </a:rPr>
              <a:t>SPORT &amp; RECREATIE – Het Watersportverbond kan de Scoutingverenigingen faciliteren </a:t>
            </a:r>
            <a:endParaRPr lang="nl-NL" sz="2100" b="1" dirty="0">
              <a:solidFill>
                <a:srgbClr val="000000"/>
              </a:solidFill>
              <a:latin typeface="Arial" pitchFamily="34" charset="0"/>
              <a:ea typeface="ＭＳ Ｐゴシック" charset="0"/>
              <a:cs typeface="Arial" pitchFamily="34" charset="0"/>
            </a:endParaRPr>
          </a:p>
        </p:txBody>
      </p:sp>
      <p:sp>
        <p:nvSpPr>
          <p:cNvPr id="15" name="Line 8"/>
          <p:cNvSpPr>
            <a:spLocks noChangeShapeType="1"/>
          </p:cNvSpPr>
          <p:nvPr/>
        </p:nvSpPr>
        <p:spPr bwMode="auto">
          <a:xfrm>
            <a:off x="0" y="762000"/>
            <a:ext cx="9906000" cy="0"/>
          </a:xfrm>
          <a:prstGeom prst="line">
            <a:avLst/>
          </a:prstGeom>
          <a:noFill/>
          <a:ln w="9525">
            <a:solidFill>
              <a:srgbClr val="172F37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pPr eaLnBrk="0" hangingPunct="0">
              <a:defRPr/>
            </a:pPr>
            <a:endParaRPr kumimoji="1" lang="nl-NL" sz="130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2375" y="188640"/>
            <a:ext cx="1305145" cy="562079"/>
          </a:xfrm>
          <a:prstGeom prst="rect">
            <a:avLst/>
          </a:prstGeom>
        </p:spPr>
      </p:pic>
      <p:sp>
        <p:nvSpPr>
          <p:cNvPr id="2" name="Tekstvak 1"/>
          <p:cNvSpPr txBox="1"/>
          <p:nvPr/>
        </p:nvSpPr>
        <p:spPr>
          <a:xfrm>
            <a:off x="722313" y="2123855"/>
            <a:ext cx="8551862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nl-NL" sz="1600" dirty="0" smtClean="0">
                <a:solidFill>
                  <a:srgbClr val="1A1A1A"/>
                </a:solidFill>
                <a:latin typeface="Arial"/>
                <a:cs typeface="Arial"/>
              </a:rPr>
              <a:t>Het Watersportverbond heeft kennis van het organiseren van watersportactiviteiten door verenigingen: van kennismaking met de watersport tot het organiseren van wedstrijdjes;</a:t>
            </a:r>
          </a:p>
          <a:p>
            <a:pPr marL="342900" indent="-342900">
              <a:buFont typeface="Arial"/>
              <a:buChar char="•"/>
            </a:pPr>
            <a:endParaRPr lang="nl-NL" sz="1600" dirty="0">
              <a:solidFill>
                <a:srgbClr val="1A1A1A"/>
              </a:solidFill>
              <a:latin typeface="Arial"/>
              <a:cs typeface="Arial"/>
            </a:endParaRPr>
          </a:p>
          <a:p>
            <a:pPr marL="342900" indent="-342900">
              <a:buFont typeface="Arial"/>
              <a:buChar char="•"/>
            </a:pPr>
            <a:r>
              <a:rPr lang="nl-NL" sz="1600" dirty="0" smtClean="0">
                <a:solidFill>
                  <a:srgbClr val="1A1A1A"/>
                </a:solidFill>
                <a:latin typeface="Arial"/>
                <a:cs typeface="Arial"/>
              </a:rPr>
              <a:t>Het Watersportverbond heeft programma’s/projecten waarop Scoutingverenigingen kunnen aanhaken: Optimist on Tour, Veilig Sportklimaat, Opleidingstrajecten, etc. Veelal in samenwerking met lokaal onderwijs.</a:t>
            </a:r>
          </a:p>
          <a:p>
            <a:pPr marL="342900" indent="-342900">
              <a:buFont typeface="Arial"/>
              <a:buChar char="•"/>
            </a:pPr>
            <a:endParaRPr lang="nl-NL" sz="1600" dirty="0" smtClean="0">
              <a:solidFill>
                <a:srgbClr val="1A1A1A"/>
              </a:solidFill>
              <a:latin typeface="Arial"/>
              <a:cs typeface="Arial"/>
            </a:endParaRPr>
          </a:p>
          <a:p>
            <a:pPr marL="342900" indent="-342900">
              <a:buFont typeface="Arial"/>
              <a:buChar char="•"/>
            </a:pPr>
            <a:r>
              <a:rPr lang="nl-NL" sz="1600" dirty="0" smtClean="0">
                <a:solidFill>
                  <a:srgbClr val="1A1A1A"/>
                </a:solidFill>
                <a:latin typeface="Arial"/>
                <a:cs typeface="Arial"/>
              </a:rPr>
              <a:t>Het Watersportverbond heeft materialen ter beschikking voor aangesloten verenigingen: kanotrailers, optimistentrailers, boeien, wedstrijdmateriaal, wetsuits, zwemvesten, etc.</a:t>
            </a:r>
          </a:p>
          <a:p>
            <a:endParaRPr lang="nl-NL" sz="1600" dirty="0" smtClean="0">
              <a:solidFill>
                <a:srgbClr val="1A1A1A"/>
              </a:solidFill>
              <a:latin typeface="ArialMT"/>
            </a:endParaRPr>
          </a:p>
          <a:p>
            <a:r>
              <a:rPr lang="nl-NL" sz="1600" u="sng" dirty="0" smtClean="0">
                <a:solidFill>
                  <a:srgbClr val="1A1A1A"/>
                </a:solidFill>
                <a:latin typeface="ArialMT"/>
              </a:rPr>
              <a:t>Een voorbeeld:</a:t>
            </a:r>
          </a:p>
          <a:p>
            <a:endParaRPr lang="nl-NL" sz="1600" dirty="0" smtClean="0">
              <a:solidFill>
                <a:srgbClr val="1A1A1A"/>
              </a:solidFill>
              <a:latin typeface="ArialMT"/>
            </a:endParaRPr>
          </a:p>
          <a:p>
            <a:r>
              <a:rPr lang="nl-NL" sz="1600" i="1" dirty="0" smtClean="0">
                <a:solidFill>
                  <a:srgbClr val="000000"/>
                </a:solidFill>
                <a:latin typeface="Arial"/>
                <a:cs typeface="Arial"/>
              </a:rPr>
              <a:t>Met Optimist on Tour komen we per jaar in 12 regio’s en laten we 6.000 kinderen kennismaken met de watersport. Lokale scoutinggroepen kunnen hier mooi op aanhaken door </a:t>
            </a:r>
            <a:r>
              <a:rPr lang="nl-NL" sz="1600" i="1" dirty="0">
                <a:solidFill>
                  <a:srgbClr val="000000"/>
                </a:solidFill>
                <a:latin typeface="Arial"/>
                <a:cs typeface="Arial"/>
              </a:rPr>
              <a:t>deze kinderen </a:t>
            </a:r>
            <a:r>
              <a:rPr lang="nl-NL" sz="1600" i="1" dirty="0" smtClean="0">
                <a:solidFill>
                  <a:srgbClr val="000000"/>
                </a:solidFill>
                <a:latin typeface="Arial"/>
                <a:cs typeface="Arial"/>
              </a:rPr>
              <a:t>in samenwerking met het WSV te enthousiasmeren voor een vervolg!</a:t>
            </a:r>
            <a:endParaRPr lang="nl-NL" sz="1600" i="1" dirty="0">
              <a:solidFill>
                <a:srgbClr val="000000"/>
              </a:solidFill>
              <a:latin typeface="Arial"/>
              <a:cs typeface="Arial"/>
            </a:endParaRPr>
          </a:p>
          <a:p>
            <a:endParaRPr lang="nl-NL" sz="14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169865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20060904 BCNX rapporttemplate 13">
      <a:dk1>
        <a:srgbClr val="000066"/>
      </a:dk1>
      <a:lt1>
        <a:srgbClr val="FFFFFF"/>
      </a:lt1>
      <a:dk2>
        <a:srgbClr val="000066"/>
      </a:dk2>
      <a:lt2>
        <a:srgbClr val="2780FF"/>
      </a:lt2>
      <a:accent1>
        <a:srgbClr val="00164E"/>
      </a:accent1>
      <a:accent2>
        <a:srgbClr val="93BFFF"/>
      </a:accent2>
      <a:accent3>
        <a:srgbClr val="FFFFFF"/>
      </a:accent3>
      <a:accent4>
        <a:srgbClr val="000056"/>
      </a:accent4>
      <a:accent5>
        <a:srgbClr val="AAABB2"/>
      </a:accent5>
      <a:accent6>
        <a:srgbClr val="85ADE7"/>
      </a:accent6>
      <a:hlink>
        <a:srgbClr val="0048BA"/>
      </a:hlink>
      <a:folHlink>
        <a:srgbClr val="D4E6FF"/>
      </a:folHlink>
    </a:clrScheme>
    <a:fontScheme name="20060904 BCNX rapporttemplat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6350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 typeface="Verdana" pitchFamily="34" charset="0"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6350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 typeface="Verdana" pitchFamily="34" charset="0"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20060904 BCNX rapport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60904 BCNX rapport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60904 BCNX rapport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60904 BCNX rapport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60904 BCNX rapport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60904 BCNX rapport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60904 BCNX rapport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60904 BCNX rapporttemplate 8">
        <a:dk1>
          <a:srgbClr val="000000"/>
        </a:dk1>
        <a:lt1>
          <a:srgbClr val="EAEAEA"/>
        </a:lt1>
        <a:dk2>
          <a:srgbClr val="333399"/>
        </a:dk2>
        <a:lt2>
          <a:srgbClr val="969696"/>
        </a:lt2>
        <a:accent1>
          <a:srgbClr val="0033CC"/>
        </a:accent1>
        <a:accent2>
          <a:srgbClr val="6699FF"/>
        </a:accent2>
        <a:accent3>
          <a:srgbClr val="F3F3F3"/>
        </a:accent3>
        <a:accent4>
          <a:srgbClr val="000000"/>
        </a:accent4>
        <a:accent5>
          <a:srgbClr val="AAADE2"/>
        </a:accent5>
        <a:accent6>
          <a:srgbClr val="5C8AE7"/>
        </a:accent6>
        <a:hlink>
          <a:srgbClr val="CCCCFF"/>
        </a:hlink>
        <a:folHlink>
          <a:srgbClr val="FF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60904 BCNX rapporttemplate 9">
        <a:dk1>
          <a:srgbClr val="000000"/>
        </a:dk1>
        <a:lt1>
          <a:srgbClr val="FFFFFF"/>
        </a:lt1>
        <a:dk2>
          <a:srgbClr val="333399"/>
        </a:dk2>
        <a:lt2>
          <a:srgbClr val="969696"/>
        </a:lt2>
        <a:accent1>
          <a:srgbClr val="0033CC"/>
        </a:accent1>
        <a:accent2>
          <a:srgbClr val="6699FF"/>
        </a:accent2>
        <a:accent3>
          <a:srgbClr val="FFFFFF"/>
        </a:accent3>
        <a:accent4>
          <a:srgbClr val="000000"/>
        </a:accent4>
        <a:accent5>
          <a:srgbClr val="AAADE2"/>
        </a:accent5>
        <a:accent6>
          <a:srgbClr val="5C8AE7"/>
        </a:accent6>
        <a:hlink>
          <a:srgbClr val="CCCCFF"/>
        </a:hlink>
        <a:folHlink>
          <a:srgbClr val="FF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60904 BCNX rapporttemplate 10">
        <a:dk1>
          <a:srgbClr val="000066"/>
        </a:dk1>
        <a:lt1>
          <a:srgbClr val="FFFFFF"/>
        </a:lt1>
        <a:dk2>
          <a:srgbClr val="000066"/>
        </a:dk2>
        <a:lt2>
          <a:srgbClr val="969696"/>
        </a:lt2>
        <a:accent1>
          <a:srgbClr val="00204E"/>
        </a:accent1>
        <a:accent2>
          <a:srgbClr val="40587A"/>
        </a:accent2>
        <a:accent3>
          <a:srgbClr val="FFFFFF"/>
        </a:accent3>
        <a:accent4>
          <a:srgbClr val="000056"/>
        </a:accent4>
        <a:accent5>
          <a:srgbClr val="AAABB2"/>
        </a:accent5>
        <a:accent6>
          <a:srgbClr val="394F6E"/>
        </a:accent6>
        <a:hlink>
          <a:srgbClr val="7F8FA6"/>
        </a:hlink>
        <a:folHlink>
          <a:srgbClr val="BFC7D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60904 BCNX rapporttemplate 11">
        <a:dk1>
          <a:srgbClr val="000066"/>
        </a:dk1>
        <a:lt1>
          <a:srgbClr val="FFFFFF"/>
        </a:lt1>
        <a:dk2>
          <a:srgbClr val="000066"/>
        </a:dk2>
        <a:lt2>
          <a:srgbClr val="969696"/>
        </a:lt2>
        <a:accent1>
          <a:srgbClr val="00164E"/>
        </a:accent1>
        <a:accent2>
          <a:srgbClr val="40587A"/>
        </a:accent2>
        <a:accent3>
          <a:srgbClr val="FFFFFF"/>
        </a:accent3>
        <a:accent4>
          <a:srgbClr val="000056"/>
        </a:accent4>
        <a:accent5>
          <a:srgbClr val="AAABB2"/>
        </a:accent5>
        <a:accent6>
          <a:srgbClr val="394F6E"/>
        </a:accent6>
        <a:hlink>
          <a:srgbClr val="7F8FA6"/>
        </a:hlink>
        <a:folHlink>
          <a:srgbClr val="BFC7D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60904 BCNX rapporttemplate 12">
        <a:dk1>
          <a:srgbClr val="000066"/>
        </a:dk1>
        <a:lt1>
          <a:srgbClr val="FFFFFF"/>
        </a:lt1>
        <a:dk2>
          <a:srgbClr val="000066"/>
        </a:dk2>
        <a:lt2>
          <a:srgbClr val="969696"/>
        </a:lt2>
        <a:accent1>
          <a:srgbClr val="00164E"/>
        </a:accent1>
        <a:accent2>
          <a:srgbClr val="0048BA"/>
        </a:accent2>
        <a:accent3>
          <a:srgbClr val="FFFFFF"/>
        </a:accent3>
        <a:accent4>
          <a:srgbClr val="000056"/>
        </a:accent4>
        <a:accent5>
          <a:srgbClr val="AAABB2"/>
        </a:accent5>
        <a:accent6>
          <a:srgbClr val="0040A8"/>
        </a:accent6>
        <a:hlink>
          <a:srgbClr val="2780FF"/>
        </a:hlink>
        <a:folHlink>
          <a:srgbClr val="93B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60904 BCNX rapporttemplate 13">
        <a:dk1>
          <a:srgbClr val="000066"/>
        </a:dk1>
        <a:lt1>
          <a:srgbClr val="FFFFFF"/>
        </a:lt1>
        <a:dk2>
          <a:srgbClr val="000066"/>
        </a:dk2>
        <a:lt2>
          <a:srgbClr val="2780FF"/>
        </a:lt2>
        <a:accent1>
          <a:srgbClr val="00164E"/>
        </a:accent1>
        <a:accent2>
          <a:srgbClr val="93BFFF"/>
        </a:accent2>
        <a:accent3>
          <a:srgbClr val="FFFFFF"/>
        </a:accent3>
        <a:accent4>
          <a:srgbClr val="000056"/>
        </a:accent4>
        <a:accent5>
          <a:srgbClr val="AAABB2"/>
        </a:accent5>
        <a:accent6>
          <a:srgbClr val="85ADE7"/>
        </a:accent6>
        <a:hlink>
          <a:srgbClr val="0048BA"/>
        </a:hlink>
        <a:folHlink>
          <a:srgbClr val="D4E6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90DB4CDF7D0D54D8D97A096C4189BB3" ma:contentTypeVersion="0" ma:contentTypeDescription="Create a new document." ma:contentTypeScope="" ma:versionID="e435f2b96e160c4cdcad46f8d67bef6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CA7212D-D5CF-4741-8F82-0C5C82F804D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BD52169-1E9E-4D8B-B67B-72CEE3F12175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E729D37-8B7C-455E-A653-55F67E4F348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3654</TotalTime>
  <Words>879</Words>
  <Application>Microsoft Office PowerPoint</Application>
  <PresentationFormat>A4 (210 x 297 mm)</PresentationFormat>
  <Paragraphs>118</Paragraphs>
  <Slides>11</Slides>
  <Notes>11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7" baseType="lpstr">
      <vt:lpstr>ＭＳ Ｐゴシック</vt:lpstr>
      <vt:lpstr>Arial</vt:lpstr>
      <vt:lpstr>ArialMT</vt:lpstr>
      <vt:lpstr>Meta Offc Book</vt:lpstr>
      <vt:lpstr>Verdana</vt:lpstr>
      <vt:lpstr>Theme1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Aho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0</dc:title>
  <dc:creator>r.wibbelink@boercroon.nl</dc:creator>
  <cp:lastModifiedBy>Komp, Claudia</cp:lastModifiedBy>
  <cp:revision>224</cp:revision>
  <cp:lastPrinted>2013-01-08T06:58:22Z</cp:lastPrinted>
  <dcterms:created xsi:type="dcterms:W3CDTF">2008-06-04T05:22:15Z</dcterms:created>
  <dcterms:modified xsi:type="dcterms:W3CDTF">2014-11-07T11:29:48Z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0x010100190DB4CDF7D0D54D8D97A096C4189BB3</vt:lpwstr>
  </property>
</Properties>
</file>