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88" r:id="rId4"/>
    <p:sldId id="258" r:id="rId5"/>
    <p:sldId id="274" r:id="rId6"/>
    <p:sldId id="283" r:id="rId7"/>
    <p:sldId id="284" r:id="rId8"/>
    <p:sldId id="285" r:id="rId9"/>
    <p:sldId id="287" r:id="rId10"/>
  </p:sldIdLst>
  <p:sldSz cx="12192000" cy="6858000"/>
  <p:notesSz cx="7099300" cy="102346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ie Schuur" initials="LS" lastIdx="2" clrIdx="0">
    <p:extLst>
      <p:ext uri="{19B8F6BF-5375-455C-9EA6-DF929625EA0E}">
        <p15:presenceInfo xmlns:p15="http://schemas.microsoft.com/office/powerpoint/2012/main" userId="S-1-5-21-3671451151-84434004-1036364636-38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8" d="100"/>
          <a:sy n="118" d="100"/>
        </p:scale>
        <p:origin x="322" y="91"/>
      </p:cViewPr>
      <p:guideLst/>
    </p:cSldViewPr>
  </p:slideViewPr>
  <p:notesTextViewPr>
    <p:cViewPr>
      <p:scale>
        <a:sx n="1" d="1"/>
        <a:sy n="1" d="1"/>
      </p:scale>
      <p:origin x="0" y="0"/>
    </p:cViewPr>
  </p:notesTextViewPr>
  <p:notesViewPr>
    <p:cSldViewPr snapToGrid="0">
      <p:cViewPr varScale="1">
        <p:scale>
          <a:sx n="67" d="100"/>
          <a:sy n="67" d="100"/>
        </p:scale>
        <p:origin x="312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nl-NL"/>
          </a:p>
        </p:txBody>
      </p:sp>
      <p:sp>
        <p:nvSpPr>
          <p:cNvPr id="3" name="Tijdelijke aanduiding voor datum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49E7FAD8-432F-4A71-AD62-45D2E2737D5C}" type="datetimeFigureOut">
              <a:rPr lang="nl-NL" smtClean="0"/>
              <a:t>6-11-2019</a:t>
            </a:fld>
            <a:endParaRPr lang="nl-NL"/>
          </a:p>
        </p:txBody>
      </p:sp>
      <p:sp>
        <p:nvSpPr>
          <p:cNvPr id="4" name="Tijdelijke aanduiding voor dia-afbeelding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r>
              <a:rPr lang="nl-NL" dirty="0" err="1" smtClean="0"/>
              <a:t>wa</a:t>
            </a:r>
            <a:endParaRPr lang="nl-NL" dirty="0"/>
          </a:p>
        </p:txBody>
      </p:sp>
      <p:sp>
        <p:nvSpPr>
          <p:cNvPr id="5" name="Tijdelijke aanduiding voor notitie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388FBDDF-FFFA-4AFC-992C-5CA90AAA5AD9}" type="slidenum">
              <a:rPr lang="nl-NL" smtClean="0"/>
              <a:t>‹nr.›</a:t>
            </a:fld>
            <a:endParaRPr lang="nl-NL"/>
          </a:p>
        </p:txBody>
      </p:sp>
    </p:spTree>
    <p:extLst>
      <p:ext uri="{BB962C8B-B14F-4D97-AF65-F5344CB8AC3E}">
        <p14:creationId xmlns:p14="http://schemas.microsoft.com/office/powerpoint/2010/main" val="324757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88FBDDF-FFFA-4AFC-992C-5CA90AAA5AD9}" type="slidenum">
              <a:rPr lang="nl-NL" smtClean="0"/>
              <a:t>5</a:t>
            </a:fld>
            <a:endParaRPr lang="nl-NL"/>
          </a:p>
        </p:txBody>
      </p:sp>
    </p:spTree>
    <p:extLst>
      <p:ext uri="{BB962C8B-B14F-4D97-AF65-F5344CB8AC3E}">
        <p14:creationId xmlns:p14="http://schemas.microsoft.com/office/powerpoint/2010/main" val="1118584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88FBDDF-FFFA-4AFC-992C-5CA90AAA5AD9}" type="slidenum">
              <a:rPr lang="nl-NL" smtClean="0"/>
              <a:t>6</a:t>
            </a:fld>
            <a:endParaRPr lang="nl-NL"/>
          </a:p>
        </p:txBody>
      </p:sp>
    </p:spTree>
    <p:extLst>
      <p:ext uri="{BB962C8B-B14F-4D97-AF65-F5344CB8AC3E}">
        <p14:creationId xmlns:p14="http://schemas.microsoft.com/office/powerpoint/2010/main" val="844795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88FBDDF-FFFA-4AFC-992C-5CA90AAA5AD9}" type="slidenum">
              <a:rPr lang="nl-NL" smtClean="0"/>
              <a:t>7</a:t>
            </a:fld>
            <a:endParaRPr lang="nl-NL"/>
          </a:p>
        </p:txBody>
      </p:sp>
    </p:spTree>
    <p:extLst>
      <p:ext uri="{BB962C8B-B14F-4D97-AF65-F5344CB8AC3E}">
        <p14:creationId xmlns:p14="http://schemas.microsoft.com/office/powerpoint/2010/main" val="1112974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88FBDDF-FFFA-4AFC-992C-5CA90AAA5AD9}" type="slidenum">
              <a:rPr lang="nl-NL" smtClean="0"/>
              <a:t>8</a:t>
            </a:fld>
            <a:endParaRPr lang="nl-NL"/>
          </a:p>
        </p:txBody>
      </p:sp>
    </p:spTree>
    <p:extLst>
      <p:ext uri="{BB962C8B-B14F-4D97-AF65-F5344CB8AC3E}">
        <p14:creationId xmlns:p14="http://schemas.microsoft.com/office/powerpoint/2010/main" val="810065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88FBDDF-FFFA-4AFC-992C-5CA90AAA5AD9}" type="slidenum">
              <a:rPr lang="nl-NL" smtClean="0"/>
              <a:t>9</a:t>
            </a:fld>
            <a:endParaRPr lang="nl-NL"/>
          </a:p>
        </p:txBody>
      </p:sp>
    </p:spTree>
    <p:extLst>
      <p:ext uri="{BB962C8B-B14F-4D97-AF65-F5344CB8AC3E}">
        <p14:creationId xmlns:p14="http://schemas.microsoft.com/office/powerpoint/2010/main" val="23816519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1" name="Afbeelding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 y="2243668"/>
            <a:ext cx="12203113" cy="2073276"/>
          </a:xfrm>
          <a:prstGeom prst="rect">
            <a:avLst/>
          </a:prstGeom>
        </p:spPr>
      </p:pic>
      <p:sp>
        <p:nvSpPr>
          <p:cNvPr id="2" name="Titel 1"/>
          <p:cNvSpPr>
            <a:spLocks noGrp="1"/>
          </p:cNvSpPr>
          <p:nvPr>
            <p:ph type="ctrTitle"/>
          </p:nvPr>
        </p:nvSpPr>
        <p:spPr>
          <a:xfrm>
            <a:off x="1524000" y="2530477"/>
            <a:ext cx="9144000" cy="749829"/>
          </a:xfrm>
        </p:spPr>
        <p:txBody>
          <a:bodyPr anchor="b">
            <a:normAutofit/>
          </a:bodyPr>
          <a:lstStyle>
            <a:lvl1pPr algn="l">
              <a:defRPr sz="4000">
                <a:latin typeface="Impact" panose="020B0806030902050204"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280306"/>
            <a:ext cx="9144000" cy="741361"/>
          </a:xfrm>
        </p:spPr>
        <p:txBody>
          <a:bodyPr>
            <a:normAutofit/>
          </a:bodyPr>
          <a:lstStyle>
            <a:lvl1pPr marL="0" indent="0" algn="l">
              <a:buNone/>
              <a:defRPr sz="200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064720-9D41-41ED-BA0B-EC04DD3983EB}" type="slidenum">
              <a:rPr lang="nl-NL" smtClean="0"/>
              <a:t>‹nr.›</a:t>
            </a:fld>
            <a:endParaRPr lang="nl-NL"/>
          </a:p>
        </p:txBody>
      </p:sp>
      <p:pic>
        <p:nvPicPr>
          <p:cNvPr id="8" name="Picture 3"/>
          <p:cNvPicPr/>
          <p:nvPr userDrawn="1"/>
        </p:nvPicPr>
        <p:blipFill>
          <a:blip r:embed="rId3" cstate="print">
            <a:extLst>
              <a:ext uri="{28A0092B-C50C-407E-A947-70E740481C1C}">
                <a14:useLocalDpi xmlns:a14="http://schemas.microsoft.com/office/drawing/2010/main" val="0"/>
              </a:ext>
            </a:extLst>
          </a:blip>
          <a:stretch>
            <a:fillRect/>
          </a:stretch>
        </p:blipFill>
        <p:spPr>
          <a:xfrm>
            <a:off x="9643533" y="2530477"/>
            <a:ext cx="1626859" cy="1527334"/>
          </a:xfrm>
          <a:prstGeom prst="rect">
            <a:avLst/>
          </a:prstGeom>
        </p:spPr>
      </p:pic>
    </p:spTree>
    <p:extLst>
      <p:ext uri="{BB962C8B-B14F-4D97-AF65-F5344CB8AC3E}">
        <p14:creationId xmlns:p14="http://schemas.microsoft.com/office/powerpoint/2010/main" val="9059461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064720-9D41-41ED-BA0B-EC04DD3983EB}" type="slidenum">
              <a:rPr lang="nl-NL" smtClean="0"/>
              <a:t>‹nr.›</a:t>
            </a:fld>
            <a:endParaRPr lang="nl-NL"/>
          </a:p>
        </p:txBody>
      </p:sp>
      <p:pic>
        <p:nvPicPr>
          <p:cNvPr id="7"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27156768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064720-9D41-41ED-BA0B-EC04DD3983EB}" type="slidenum">
              <a:rPr lang="nl-NL" smtClean="0"/>
              <a:t>‹nr.›</a:t>
            </a:fld>
            <a:endParaRPr lang="nl-NL"/>
          </a:p>
        </p:txBody>
      </p:sp>
      <p:pic>
        <p:nvPicPr>
          <p:cNvPr id="7"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23209191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1" name="Afbeelding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 y="365121"/>
            <a:ext cx="12192048" cy="639491"/>
          </a:xfrm>
          <a:prstGeom prst="rect">
            <a:avLst/>
          </a:prstGeom>
        </p:spPr>
      </p:pic>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064720-9D41-41ED-BA0B-EC04DD3983EB}" type="slidenum">
              <a:rPr lang="nl-NL" smtClean="0"/>
              <a:t>‹nr.›</a:t>
            </a:fld>
            <a:endParaRPr lang="nl-NL"/>
          </a:p>
        </p:txBody>
      </p:sp>
      <p:pic>
        <p:nvPicPr>
          <p:cNvPr id="8" name="Picture 3"/>
          <p:cNvPicPr/>
          <p:nvPr userDrawn="1"/>
        </p:nvPicPr>
        <p:blipFill>
          <a:blip r:embed="rId3"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30718268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1064720-9D41-41ED-BA0B-EC04DD3983EB}" type="slidenum">
              <a:rPr lang="nl-NL" smtClean="0"/>
              <a:t>‹nr.›</a:t>
            </a:fld>
            <a:endParaRPr lang="nl-NL"/>
          </a:p>
        </p:txBody>
      </p:sp>
      <p:pic>
        <p:nvPicPr>
          <p:cNvPr id="7"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31245805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FA084DF-3D93-4688-84FB-12C754A53BB2}"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064720-9D41-41ED-BA0B-EC04DD3983EB}" type="slidenum">
              <a:rPr lang="nl-NL" smtClean="0"/>
              <a:t>‹nr.›</a:t>
            </a:fld>
            <a:endParaRPr lang="nl-NL"/>
          </a:p>
        </p:txBody>
      </p:sp>
      <p:pic>
        <p:nvPicPr>
          <p:cNvPr id="8"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20883397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FA084DF-3D93-4688-84FB-12C754A53BB2}" type="datetimeFigureOut">
              <a:rPr lang="nl-NL" smtClean="0"/>
              <a:t>6-11-2019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1064720-9D41-41ED-BA0B-EC04DD3983EB}" type="slidenum">
              <a:rPr lang="nl-NL" smtClean="0"/>
              <a:t>‹nr.›</a:t>
            </a:fld>
            <a:endParaRPr lang="nl-NL"/>
          </a:p>
        </p:txBody>
      </p:sp>
      <p:pic>
        <p:nvPicPr>
          <p:cNvPr id="10"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10885675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FA084DF-3D93-4688-84FB-12C754A53BB2}" type="datetimeFigureOut">
              <a:rPr lang="nl-NL" smtClean="0"/>
              <a:t>6-11-2019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1064720-9D41-41ED-BA0B-EC04DD3983EB}" type="slidenum">
              <a:rPr lang="nl-NL" smtClean="0"/>
              <a:t>‹nr.›</a:t>
            </a:fld>
            <a:endParaRPr lang="nl-NL"/>
          </a:p>
        </p:txBody>
      </p:sp>
      <p:pic>
        <p:nvPicPr>
          <p:cNvPr id="6"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20637473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FA084DF-3D93-4688-84FB-12C754A53BB2}" type="datetimeFigureOut">
              <a:rPr lang="nl-NL" smtClean="0"/>
              <a:t>6-11-2019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1064720-9D41-41ED-BA0B-EC04DD3983EB}" type="slidenum">
              <a:rPr lang="nl-NL" smtClean="0"/>
              <a:t>‹nr.›</a:t>
            </a:fld>
            <a:endParaRPr lang="nl-NL"/>
          </a:p>
        </p:txBody>
      </p:sp>
      <p:pic>
        <p:nvPicPr>
          <p:cNvPr id="5"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95750744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FA084DF-3D93-4688-84FB-12C754A53BB2}"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064720-9D41-41ED-BA0B-EC04DD3983EB}" type="slidenum">
              <a:rPr lang="nl-NL" smtClean="0"/>
              <a:t>‹nr.›</a:t>
            </a:fld>
            <a:endParaRPr lang="nl-NL"/>
          </a:p>
        </p:txBody>
      </p:sp>
      <p:pic>
        <p:nvPicPr>
          <p:cNvPr id="8"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20866311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FA084DF-3D93-4688-84FB-12C754A53BB2}" type="datetimeFigureOut">
              <a:rPr lang="nl-NL" smtClean="0"/>
              <a:t>6-11-2019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1064720-9D41-41ED-BA0B-EC04DD3983EB}" type="slidenum">
              <a:rPr lang="nl-NL" smtClean="0"/>
              <a:t>‹nr.›</a:t>
            </a:fld>
            <a:endParaRPr lang="nl-NL"/>
          </a:p>
        </p:txBody>
      </p:sp>
      <p:pic>
        <p:nvPicPr>
          <p:cNvPr id="8" name="Picture 3"/>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6057642"/>
            <a:ext cx="707090" cy="663833"/>
          </a:xfrm>
          <a:prstGeom prst="rect">
            <a:avLst/>
          </a:prstGeom>
        </p:spPr>
      </p:pic>
    </p:spTree>
    <p:extLst>
      <p:ext uri="{BB962C8B-B14F-4D97-AF65-F5344CB8AC3E}">
        <p14:creationId xmlns:p14="http://schemas.microsoft.com/office/powerpoint/2010/main" val="36921156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639489"/>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838200" y="1326092"/>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084DF-3D93-4688-84FB-12C754A53BB2}" type="datetimeFigureOut">
              <a:rPr lang="nl-NL" smtClean="0"/>
              <a:t>6-11-2019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115146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64720-9D41-41ED-BA0B-EC04DD3983EB}" type="slidenum">
              <a:rPr lang="nl-NL" smtClean="0"/>
              <a:t>‹nr.›</a:t>
            </a:fld>
            <a:endParaRPr lang="nl-NL"/>
          </a:p>
        </p:txBody>
      </p:sp>
    </p:spTree>
    <p:extLst>
      <p:ext uri="{BB962C8B-B14F-4D97-AF65-F5344CB8AC3E}">
        <p14:creationId xmlns:p14="http://schemas.microsoft.com/office/powerpoint/2010/main" val="1321050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30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Generally Speaking" panose="02000000000000000000" pitchFamily="2" charset="0"/>
              </a:rPr>
              <a:t>Meiden in Scouting – rolmodel zijn</a:t>
            </a:r>
            <a:endParaRPr lang="nl-NL" dirty="0">
              <a:latin typeface="Generally Speaking" panose="02000000000000000000" pitchFamily="2" charset="0"/>
            </a:endParaRPr>
          </a:p>
        </p:txBody>
      </p:sp>
      <p:sp>
        <p:nvSpPr>
          <p:cNvPr id="3" name="Ondertitel 2"/>
          <p:cNvSpPr>
            <a:spLocks noGrp="1"/>
          </p:cNvSpPr>
          <p:nvPr>
            <p:ph type="subTitle" idx="1"/>
          </p:nvPr>
        </p:nvSpPr>
        <p:spPr/>
        <p:txBody>
          <a:bodyPr/>
          <a:lstStyle/>
          <a:p>
            <a:r>
              <a:rPr lang="nl-NL" dirty="0" smtClean="0">
                <a:latin typeface="Generally Speaking" panose="02000000000000000000" pitchFamily="2" charset="0"/>
              </a:rPr>
              <a:t>Mede mogelijk gemaakt door WAGGGS en de UPS Foundation</a:t>
            </a:r>
            <a:endParaRPr lang="nl-NL" dirty="0">
              <a:latin typeface="Generally Speaking" panose="02000000000000000000" pitchFamily="2" charset="0"/>
            </a:endParaRPr>
          </a:p>
        </p:txBody>
      </p:sp>
      <p:pic>
        <p:nvPicPr>
          <p:cNvPr id="4" name="Tijdelijke aanduiding voor inhoud 3"/>
          <p:cNvPicPr>
            <a:picLocks noChangeAspect="1"/>
          </p:cNvPicPr>
          <p:nvPr/>
        </p:nvPicPr>
        <p:blipFill>
          <a:blip r:embed="rId2"/>
          <a:stretch>
            <a:fillRect/>
          </a:stretch>
        </p:blipFill>
        <p:spPr>
          <a:xfrm>
            <a:off x="165595" y="6026330"/>
            <a:ext cx="672605" cy="641152"/>
          </a:xfrm>
          <a:prstGeom prst="rect">
            <a:avLst/>
          </a:prstGeom>
        </p:spPr>
      </p:pic>
    </p:spTree>
    <p:extLst>
      <p:ext uri="{BB962C8B-B14F-4D97-AF65-F5344CB8AC3E}">
        <p14:creationId xmlns:p14="http://schemas.microsoft.com/office/powerpoint/2010/main" val="1277820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Generally Speaking" panose="02000000000000000000" pitchFamily="2" charset="0"/>
              </a:rPr>
              <a:t>inleiding</a:t>
            </a:r>
            <a:endParaRPr lang="nl-NL" dirty="0">
              <a:latin typeface="Generally Speaking" panose="02000000000000000000" pitchFamily="2" charset="0"/>
            </a:endParaRPr>
          </a:p>
        </p:txBody>
      </p:sp>
      <p:sp>
        <p:nvSpPr>
          <p:cNvPr id="3" name="Tijdelijke aanduiding voor inhoud 2"/>
          <p:cNvSpPr>
            <a:spLocks noGrp="1"/>
          </p:cNvSpPr>
          <p:nvPr>
            <p:ph idx="1"/>
          </p:nvPr>
        </p:nvSpPr>
        <p:spPr/>
        <p:txBody>
          <a:bodyPr>
            <a:normAutofit/>
          </a:bodyPr>
          <a:lstStyle/>
          <a:p>
            <a:pPr marL="0" indent="0" algn="ctr">
              <a:buNone/>
            </a:pPr>
            <a:r>
              <a:rPr lang="nl-NL" sz="3600" dirty="0">
                <a:latin typeface="Generally Speaking" panose="02000000000000000000" pitchFamily="2" charset="0"/>
              </a:rPr>
              <a:t>Samen kunnen we de volgende generatie vrouwelijke leiders aanmoedigen. </a:t>
            </a:r>
            <a:endParaRPr lang="nl-NL" sz="3600" dirty="0" smtClean="0">
              <a:latin typeface="Generally Speaking" panose="02000000000000000000" pitchFamily="2" charset="0"/>
            </a:endParaRPr>
          </a:p>
          <a:p>
            <a:pPr marL="0" indent="0" algn="ctr">
              <a:buNone/>
            </a:pPr>
            <a:r>
              <a:rPr lang="nl-NL" sz="3600" dirty="0" smtClean="0">
                <a:latin typeface="Generally Speaking" panose="02000000000000000000" pitchFamily="2" charset="0"/>
              </a:rPr>
              <a:t>Meiden van nu zijn de leiders van de toekomst.</a:t>
            </a:r>
          </a:p>
          <a:p>
            <a:pPr marL="0" indent="0">
              <a:buNone/>
            </a:pPr>
            <a:endParaRPr lang="nl-NL" dirty="0"/>
          </a:p>
          <a:p>
            <a:pPr marL="0" indent="0">
              <a:buNone/>
            </a:pPr>
            <a:r>
              <a:rPr lang="nl-NL" sz="1700" dirty="0" smtClean="0"/>
              <a:t>Meiden </a:t>
            </a:r>
            <a:r>
              <a:rPr lang="nl-NL" sz="1700" dirty="0"/>
              <a:t>kijken vaak naar de vrouwen in hun leven voor aanwijzingen over hoe te denken en te handelen. Wanneer </a:t>
            </a:r>
            <a:r>
              <a:rPr lang="nl-NL" sz="1700" dirty="0" smtClean="0"/>
              <a:t>vrouwen </a:t>
            </a:r>
            <a:r>
              <a:rPr lang="nl-NL" sz="1700" dirty="0"/>
              <a:t>vol vertrouwen spreken, risico's nemen en </a:t>
            </a:r>
            <a:r>
              <a:rPr lang="nl-NL" sz="1700" dirty="0" smtClean="0"/>
              <a:t>aangeven wat ze bereikt hebben, </a:t>
            </a:r>
            <a:r>
              <a:rPr lang="nl-NL" sz="1700" dirty="0"/>
              <a:t>stellen </a:t>
            </a:r>
            <a:r>
              <a:rPr lang="nl-NL" sz="1700" dirty="0" smtClean="0"/>
              <a:t>ze </a:t>
            </a:r>
            <a:r>
              <a:rPr lang="nl-NL" sz="1700" dirty="0"/>
              <a:t>positieve voorbeelden voor </a:t>
            </a:r>
            <a:r>
              <a:rPr lang="nl-NL" sz="1700" dirty="0" smtClean="0"/>
              <a:t>meiden. </a:t>
            </a:r>
            <a:r>
              <a:rPr lang="nl-NL" sz="1700" dirty="0"/>
              <a:t>Er zijn elke dag talloze mogelijkheden om </a:t>
            </a:r>
            <a:r>
              <a:rPr lang="nl-NL" sz="1700" dirty="0" smtClean="0"/>
              <a:t>meiden </a:t>
            </a:r>
            <a:r>
              <a:rPr lang="nl-NL" sz="1700" dirty="0"/>
              <a:t>te helpen het vertrouwen en de vaardigheden te krijgen die ze nodig hebben om </a:t>
            </a:r>
            <a:r>
              <a:rPr lang="nl-NL" sz="1700" dirty="0" smtClean="0"/>
              <a:t>nu en in de toekomst voor zichzelf en hun ideeën op te komen en leiding te nemen. </a:t>
            </a:r>
            <a:endParaRPr lang="nl-NL" sz="1700" dirty="0"/>
          </a:p>
        </p:txBody>
      </p:sp>
      <p:pic>
        <p:nvPicPr>
          <p:cNvPr id="4" name="Tijdelijke aanduiding voor inhoud 3"/>
          <p:cNvPicPr>
            <a:picLocks noChangeAspect="1"/>
          </p:cNvPicPr>
          <p:nvPr/>
        </p:nvPicPr>
        <p:blipFill>
          <a:blip r:embed="rId2"/>
          <a:stretch>
            <a:fillRect/>
          </a:stretch>
        </p:blipFill>
        <p:spPr>
          <a:xfrm>
            <a:off x="165595" y="6026330"/>
            <a:ext cx="672605" cy="641152"/>
          </a:xfrm>
          <a:prstGeom prst="rect">
            <a:avLst/>
          </a:prstGeom>
        </p:spPr>
      </p:pic>
    </p:spTree>
    <p:extLst>
      <p:ext uri="{BB962C8B-B14F-4D97-AF65-F5344CB8AC3E}">
        <p14:creationId xmlns:p14="http://schemas.microsoft.com/office/powerpoint/2010/main" val="602951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Generally Speaking" panose="02000000000000000000" pitchFamily="2" charset="0"/>
              </a:rPr>
              <a:t>Wees een rolmodel</a:t>
            </a:r>
            <a:endParaRPr lang="nl-NL" dirty="0"/>
          </a:p>
        </p:txBody>
      </p:sp>
      <p:sp>
        <p:nvSpPr>
          <p:cNvPr id="3" name="Tijdelijke aanduiding voor inhoud 2"/>
          <p:cNvSpPr>
            <a:spLocks noGrp="1"/>
          </p:cNvSpPr>
          <p:nvPr>
            <p:ph idx="1"/>
          </p:nvPr>
        </p:nvSpPr>
        <p:spPr/>
        <p:txBody>
          <a:bodyPr/>
          <a:lstStyle/>
          <a:p>
            <a:r>
              <a:rPr lang="nl-NL" dirty="0">
                <a:latin typeface="Generally Speaking" panose="02000000000000000000" pitchFamily="2" charset="0"/>
              </a:rPr>
              <a:t>1. leer meiden om met vertrouwen te </a:t>
            </a:r>
            <a:r>
              <a:rPr lang="nl-NL" dirty="0" smtClean="0">
                <a:latin typeface="Generally Speaking" panose="02000000000000000000" pitchFamily="2" charset="0"/>
              </a:rPr>
              <a:t>spreken</a:t>
            </a:r>
          </a:p>
          <a:p>
            <a:r>
              <a:rPr lang="nl-NL" dirty="0">
                <a:latin typeface="Generally Speaking" panose="02000000000000000000" pitchFamily="2" charset="0"/>
              </a:rPr>
              <a:t>2. Leer meiden met conflicten om te </a:t>
            </a:r>
            <a:r>
              <a:rPr lang="nl-NL" dirty="0" smtClean="0">
                <a:latin typeface="Generally Speaking" panose="02000000000000000000" pitchFamily="2" charset="0"/>
              </a:rPr>
              <a:t>gaan</a:t>
            </a:r>
          </a:p>
          <a:p>
            <a:r>
              <a:rPr lang="nl-NL" dirty="0">
                <a:latin typeface="Generally Speaking" panose="02000000000000000000" pitchFamily="2" charset="0"/>
              </a:rPr>
              <a:t>3. Moedig meiden aan hun successen te </a:t>
            </a:r>
            <a:r>
              <a:rPr lang="nl-NL" dirty="0" smtClean="0">
                <a:latin typeface="Generally Speaking" panose="02000000000000000000" pitchFamily="2" charset="0"/>
              </a:rPr>
              <a:t>claimen</a:t>
            </a:r>
          </a:p>
          <a:p>
            <a:r>
              <a:rPr lang="en-US" dirty="0">
                <a:latin typeface="Generally Speaking" panose="02000000000000000000" pitchFamily="2" charset="0"/>
              </a:rPr>
              <a:t>4. </a:t>
            </a:r>
            <a:r>
              <a:rPr lang="en-US" dirty="0" err="1">
                <a:latin typeface="Generally Speaking" panose="02000000000000000000" pitchFamily="2" charset="0"/>
              </a:rPr>
              <a:t>Moedig</a:t>
            </a:r>
            <a:r>
              <a:rPr lang="en-US" dirty="0">
                <a:latin typeface="Generally Speaking" panose="02000000000000000000" pitchFamily="2" charset="0"/>
              </a:rPr>
              <a:t> </a:t>
            </a:r>
            <a:r>
              <a:rPr lang="en-US" dirty="0" err="1">
                <a:latin typeface="Generally Speaking" panose="02000000000000000000" pitchFamily="2" charset="0"/>
              </a:rPr>
              <a:t>meiden</a:t>
            </a:r>
            <a:r>
              <a:rPr lang="en-US" dirty="0">
                <a:latin typeface="Generally Speaking" panose="02000000000000000000" pitchFamily="2" charset="0"/>
              </a:rPr>
              <a:t> </a:t>
            </a:r>
            <a:r>
              <a:rPr lang="en-US" dirty="0" err="1">
                <a:latin typeface="Generally Speaking" panose="02000000000000000000" pitchFamily="2" charset="0"/>
              </a:rPr>
              <a:t>aan</a:t>
            </a:r>
            <a:r>
              <a:rPr lang="en-US" dirty="0">
                <a:latin typeface="Generally Speaking" panose="02000000000000000000" pitchFamily="2" charset="0"/>
              </a:rPr>
              <a:t> </a:t>
            </a:r>
            <a:r>
              <a:rPr lang="en-US" dirty="0" err="1">
                <a:latin typeface="Generally Speaking" panose="02000000000000000000" pitchFamily="2" charset="0"/>
              </a:rPr>
              <a:t>risico’s</a:t>
            </a:r>
            <a:r>
              <a:rPr lang="en-US" dirty="0">
                <a:latin typeface="Generally Speaking" panose="02000000000000000000" pitchFamily="2" charset="0"/>
              </a:rPr>
              <a:t> </a:t>
            </a:r>
            <a:r>
              <a:rPr lang="en-US" dirty="0" err="1">
                <a:latin typeface="Generally Speaking" panose="02000000000000000000" pitchFamily="2" charset="0"/>
              </a:rPr>
              <a:t>te</a:t>
            </a:r>
            <a:r>
              <a:rPr lang="en-US" dirty="0">
                <a:latin typeface="Generally Speaking" panose="02000000000000000000" pitchFamily="2" charset="0"/>
              </a:rPr>
              <a:t> </a:t>
            </a:r>
            <a:r>
              <a:rPr lang="en-US" dirty="0" err="1">
                <a:latin typeface="Generally Speaking" panose="02000000000000000000" pitchFamily="2" charset="0"/>
              </a:rPr>
              <a:t>nemen</a:t>
            </a:r>
            <a:endParaRPr lang="nl-NL" dirty="0" smtClean="0">
              <a:latin typeface="Generally Speaking" panose="02000000000000000000" pitchFamily="2" charset="0"/>
            </a:endParaRPr>
          </a:p>
          <a:p>
            <a:r>
              <a:rPr lang="en-US" dirty="0">
                <a:latin typeface="Generally Speaking" panose="02000000000000000000" pitchFamily="2" charset="0"/>
              </a:rPr>
              <a:t> 5. </a:t>
            </a:r>
            <a:r>
              <a:rPr lang="en-US" dirty="0" err="1">
                <a:latin typeface="Generally Speaking" panose="02000000000000000000" pitchFamily="2" charset="0"/>
              </a:rPr>
              <a:t>Vier</a:t>
            </a:r>
            <a:r>
              <a:rPr lang="en-US" dirty="0">
                <a:latin typeface="Generally Speaking" panose="02000000000000000000" pitchFamily="2" charset="0"/>
              </a:rPr>
              <a:t> </a:t>
            </a:r>
            <a:r>
              <a:rPr lang="en-US" dirty="0" err="1">
                <a:latin typeface="Generally Speaking" panose="02000000000000000000" pitchFamily="2" charset="0"/>
              </a:rPr>
              <a:t>vrouwelijk</a:t>
            </a:r>
            <a:r>
              <a:rPr lang="en-US" dirty="0">
                <a:latin typeface="Generally Speaking" panose="02000000000000000000" pitchFamily="2" charset="0"/>
              </a:rPr>
              <a:t> </a:t>
            </a:r>
            <a:r>
              <a:rPr lang="en-US" dirty="0" err="1">
                <a:latin typeface="Generally Speaking" panose="02000000000000000000" pitchFamily="2" charset="0"/>
              </a:rPr>
              <a:t>leiderschap</a:t>
            </a:r>
            <a:endParaRPr lang="nl-NL" dirty="0" smtClean="0">
              <a:latin typeface="Generally Speaking" panose="02000000000000000000" pitchFamily="2" charset="0"/>
            </a:endParaRPr>
          </a:p>
          <a:p>
            <a:endParaRPr lang="nl-NL" dirty="0"/>
          </a:p>
        </p:txBody>
      </p:sp>
    </p:spTree>
    <p:extLst>
      <p:ext uri="{BB962C8B-B14F-4D97-AF65-F5344CB8AC3E}">
        <p14:creationId xmlns:p14="http://schemas.microsoft.com/office/powerpoint/2010/main" val="74454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Generally Speaking" panose="02000000000000000000" pitchFamily="2" charset="0"/>
              </a:rPr>
              <a:t>1. leer meiden </a:t>
            </a:r>
            <a:r>
              <a:rPr lang="nl-NL" dirty="0">
                <a:latin typeface="Generally Speaking" panose="02000000000000000000" pitchFamily="2" charset="0"/>
              </a:rPr>
              <a:t>om met vertrouwen te spreken</a:t>
            </a:r>
          </a:p>
        </p:txBody>
      </p:sp>
      <p:sp>
        <p:nvSpPr>
          <p:cNvPr id="3" name="Tijdelijke aanduiding voor inhoud 2"/>
          <p:cNvSpPr>
            <a:spLocks noGrp="1"/>
          </p:cNvSpPr>
          <p:nvPr>
            <p:ph idx="1"/>
          </p:nvPr>
        </p:nvSpPr>
        <p:spPr/>
        <p:txBody>
          <a:bodyPr>
            <a:normAutofit/>
          </a:bodyPr>
          <a:lstStyle/>
          <a:p>
            <a:endParaRPr lang="nl-NL" dirty="0"/>
          </a:p>
          <a:p>
            <a:endParaRPr lang="nl-NL" dirty="0" smtClean="0"/>
          </a:p>
          <a:p>
            <a:endParaRPr lang="nl-NL" dirty="0"/>
          </a:p>
        </p:txBody>
      </p:sp>
      <p:pic>
        <p:nvPicPr>
          <p:cNvPr id="6" name="Tijdelijke aanduiding voor inhoud 3"/>
          <p:cNvPicPr>
            <a:picLocks noChangeAspect="1"/>
          </p:cNvPicPr>
          <p:nvPr/>
        </p:nvPicPr>
        <p:blipFill>
          <a:blip r:embed="rId2"/>
          <a:stretch>
            <a:fillRect/>
          </a:stretch>
        </p:blipFill>
        <p:spPr>
          <a:xfrm>
            <a:off x="165595" y="6026330"/>
            <a:ext cx="672605" cy="641152"/>
          </a:xfrm>
          <a:prstGeom prst="rect">
            <a:avLst/>
          </a:prstGeom>
        </p:spPr>
      </p:pic>
      <p:sp>
        <p:nvSpPr>
          <p:cNvPr id="7" name="Tijdelijke aanduiding voor inhoud 2"/>
          <p:cNvSpPr txBox="1">
            <a:spLocks/>
          </p:cNvSpPr>
          <p:nvPr/>
        </p:nvSpPr>
        <p:spPr>
          <a:xfrm>
            <a:off x="990600" y="1478492"/>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70000"/>
              </a:lnSpc>
              <a:buNone/>
            </a:pPr>
            <a:r>
              <a:rPr lang="nl-NL" sz="2400" dirty="0">
                <a:latin typeface="Generally Speaking" panose="02000000000000000000" pitchFamily="2" charset="0"/>
              </a:rPr>
              <a:t>Situatie</a:t>
            </a:r>
          </a:p>
          <a:p>
            <a:pPr marL="0" indent="0">
              <a:lnSpc>
                <a:spcPct val="170000"/>
              </a:lnSpc>
              <a:buNone/>
            </a:pPr>
            <a:r>
              <a:rPr lang="nl-NL" sz="1000" b="1" dirty="0" smtClean="0"/>
              <a:t>Meiden </a:t>
            </a:r>
            <a:r>
              <a:rPr lang="nl-NL" sz="1000" b="1" dirty="0"/>
              <a:t>kunnen zichzelf ondermijnen wanneer ze praten. </a:t>
            </a:r>
            <a:r>
              <a:rPr lang="nl-NL" sz="1000" dirty="0"/>
              <a:t>Veel </a:t>
            </a:r>
            <a:r>
              <a:rPr lang="nl-NL" sz="1000" dirty="0" smtClean="0"/>
              <a:t>meiden </a:t>
            </a:r>
            <a:r>
              <a:rPr lang="nl-NL" sz="1000" dirty="0"/>
              <a:t>gebruiken uitdrukkingen als 'soort' en 'ongeveer' om hun uitspraken </a:t>
            </a:r>
            <a:r>
              <a:rPr lang="nl-NL" sz="1000" dirty="0" smtClean="0"/>
              <a:t>af te zwakken. </a:t>
            </a:r>
            <a:r>
              <a:rPr lang="nl-NL" sz="1000" dirty="0"/>
              <a:t>Sommigen </a:t>
            </a:r>
            <a:r>
              <a:rPr lang="nl-NL" sz="1000" dirty="0" smtClean="0"/>
              <a:t>beginnen hun mening </a:t>
            </a:r>
            <a:r>
              <a:rPr lang="nl-NL" sz="1000" dirty="0"/>
              <a:t>met </a:t>
            </a:r>
            <a:r>
              <a:rPr lang="nl-NL" sz="1000" dirty="0" err="1"/>
              <a:t>disclaimers</a:t>
            </a:r>
            <a:r>
              <a:rPr lang="nl-NL" sz="1000" dirty="0"/>
              <a:t> ("Ik weet niet zeker of dit juist is, maar ...") of spreken een zin uit zodat hun uitspraken klinken als vragen ("Khadija </a:t>
            </a:r>
            <a:r>
              <a:rPr lang="nl-NL" sz="1000" dirty="0" smtClean="0"/>
              <a:t>Arib is de voorzitter van de Tweede Kamer?"). </a:t>
            </a:r>
            <a:r>
              <a:rPr lang="nl-NL" sz="1000" dirty="0"/>
              <a:t>Dit verbale trucje belemmert het vermogen van een </a:t>
            </a:r>
            <a:r>
              <a:rPr lang="nl-NL" sz="1000" dirty="0" smtClean="0"/>
              <a:t>meid </a:t>
            </a:r>
            <a:r>
              <a:rPr lang="nl-NL" sz="1000" dirty="0"/>
              <a:t>om haar ideeën duidelijk en zelfverzekerd te delen - een gewoonte die vaak overgaat in de volwassenheid</a:t>
            </a:r>
            <a:r>
              <a:rPr lang="nl-NL" sz="1000" dirty="0" smtClean="0"/>
              <a:t>.</a:t>
            </a:r>
          </a:p>
          <a:p>
            <a:pPr marL="0" indent="0">
              <a:lnSpc>
                <a:spcPct val="170000"/>
              </a:lnSpc>
              <a:buNone/>
            </a:pPr>
            <a:r>
              <a:rPr lang="nl-NL" sz="2400" dirty="0">
                <a:latin typeface="Generally Speaking" panose="02000000000000000000" pitchFamily="2" charset="0"/>
              </a:rPr>
              <a:t>Oplossing</a:t>
            </a:r>
          </a:p>
          <a:p>
            <a:pPr marL="0" indent="0">
              <a:lnSpc>
                <a:spcPct val="170000"/>
              </a:lnSpc>
              <a:buNone/>
            </a:pPr>
            <a:r>
              <a:rPr lang="nl-NL" sz="1000" b="1" dirty="0"/>
              <a:t>Spreek zelf met zelfvertrouwen, zodat </a:t>
            </a:r>
            <a:r>
              <a:rPr lang="nl-NL" sz="1000" b="1" dirty="0" smtClean="0"/>
              <a:t>meiden </a:t>
            </a:r>
            <a:r>
              <a:rPr lang="nl-NL" sz="1000" b="1" dirty="0"/>
              <a:t>horen hoe het klinkt. </a:t>
            </a:r>
            <a:r>
              <a:rPr lang="nl-NL" sz="1000" dirty="0"/>
              <a:t>Vermijd het </a:t>
            </a:r>
            <a:r>
              <a:rPr lang="nl-NL" sz="1000" dirty="0" smtClean="0"/>
              <a:t>afzwakken van je mening met </a:t>
            </a:r>
            <a:r>
              <a:rPr lang="nl-NL" sz="1000" dirty="0" err="1"/>
              <a:t>disclaimers</a:t>
            </a:r>
            <a:r>
              <a:rPr lang="nl-NL" sz="1000" dirty="0"/>
              <a:t> of excuses. Als je een </a:t>
            </a:r>
            <a:r>
              <a:rPr lang="nl-NL" sz="1000" dirty="0" smtClean="0"/>
              <a:t>meid </a:t>
            </a:r>
            <a:r>
              <a:rPr lang="nl-NL" sz="1000" dirty="0"/>
              <a:t>observeert dat in dezelfde gewoonten valt, leg dan uit hoe </a:t>
            </a:r>
            <a:r>
              <a:rPr lang="nl-NL" sz="1000" dirty="0" smtClean="0"/>
              <a:t>ze het </a:t>
            </a:r>
            <a:r>
              <a:rPr lang="nl-NL" sz="1000" dirty="0"/>
              <a:t>punt dat ze probeert te maken ondermijnt. Herinner haar eraan dat het niet alleen is wat je zegt dat ertoe doet, maar ook hoe je het zegt</a:t>
            </a:r>
            <a:r>
              <a:rPr lang="nl-NL" sz="1000" dirty="0" smtClean="0"/>
              <a:t>.</a:t>
            </a:r>
            <a:endParaRPr lang="nl-NL" sz="1000" dirty="0"/>
          </a:p>
          <a:p>
            <a:pPr marL="0" indent="0">
              <a:lnSpc>
                <a:spcPct val="170000"/>
              </a:lnSpc>
              <a:buNone/>
            </a:pPr>
            <a:r>
              <a:rPr lang="nl-NL" sz="2400" dirty="0">
                <a:latin typeface="Generally Speaking" panose="02000000000000000000" pitchFamily="2" charset="0"/>
              </a:rPr>
              <a:t>Wist je dat? </a:t>
            </a:r>
          </a:p>
          <a:p>
            <a:pPr marL="0" indent="0">
              <a:lnSpc>
                <a:spcPct val="170000"/>
              </a:lnSpc>
              <a:buNone/>
            </a:pPr>
            <a:r>
              <a:rPr lang="nl-NL" sz="1000" dirty="0" smtClean="0"/>
              <a:t>Jongens meer spreektijd in een groep krijgen? Zij hebben een grotere kans antwoorden te kunnen geven op vragen en een kleinere kans om onderbroken te worden. Leer meiden om op de voorgrond te treden door hun hand op te steken en met zelfvertrouwen te spreken als ze de beurt krijgen. </a:t>
            </a:r>
            <a:endParaRPr lang="nl-NL" sz="1000" dirty="0"/>
          </a:p>
        </p:txBody>
      </p:sp>
    </p:spTree>
    <p:extLst>
      <p:ext uri="{BB962C8B-B14F-4D97-AF65-F5344CB8AC3E}">
        <p14:creationId xmlns:p14="http://schemas.microsoft.com/office/powerpoint/2010/main" val="260668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Generally Speaking" panose="02000000000000000000" pitchFamily="2" charset="0"/>
              </a:rPr>
              <a:t>2. Leer meiden met conflicten om te gaan</a:t>
            </a:r>
            <a:endParaRPr lang="nl-NL" dirty="0">
              <a:latin typeface="Generally Speaking" panose="02000000000000000000" pitchFamily="2" charset="0"/>
            </a:endParaRPr>
          </a:p>
        </p:txBody>
      </p:sp>
      <p:sp>
        <p:nvSpPr>
          <p:cNvPr id="3" name="Tijdelijke aanduiding voor inhoud 2"/>
          <p:cNvSpPr>
            <a:spLocks noGrp="1"/>
          </p:cNvSpPr>
          <p:nvPr>
            <p:ph idx="1"/>
          </p:nvPr>
        </p:nvSpPr>
        <p:spPr>
          <a:xfrm>
            <a:off x="838200" y="1326092"/>
            <a:ext cx="10515600" cy="2980019"/>
          </a:xfrm>
        </p:spPr>
        <p:txBody>
          <a:bodyPr>
            <a:normAutofit fontScale="77500" lnSpcReduction="20000"/>
          </a:bodyPr>
          <a:lstStyle/>
          <a:p>
            <a:pPr marL="0" indent="0">
              <a:buNone/>
            </a:pPr>
            <a:r>
              <a:rPr lang="nl-NL" sz="3100" dirty="0">
                <a:latin typeface="Generally Speaking" panose="02000000000000000000" pitchFamily="2" charset="0"/>
              </a:rPr>
              <a:t>Situatie</a:t>
            </a:r>
          </a:p>
          <a:p>
            <a:pPr marL="0" indent="0">
              <a:lnSpc>
                <a:spcPct val="170000"/>
              </a:lnSpc>
              <a:buNone/>
            </a:pPr>
            <a:r>
              <a:rPr lang="nl-NL" sz="1300" b="1" dirty="0"/>
              <a:t>M</a:t>
            </a:r>
            <a:r>
              <a:rPr lang="nl-NL" sz="1300" b="1" dirty="0" smtClean="0"/>
              <a:t>eiden </a:t>
            </a:r>
            <a:r>
              <a:rPr lang="nl-NL" sz="1300" b="1" dirty="0"/>
              <a:t>leren vaak </a:t>
            </a:r>
            <a:r>
              <a:rPr lang="nl-NL" sz="1300" b="1" dirty="0" smtClean="0"/>
              <a:t>hun </a:t>
            </a:r>
            <a:r>
              <a:rPr lang="nl-NL" sz="1300" b="1" dirty="0"/>
              <a:t>gevoelens </a:t>
            </a:r>
            <a:r>
              <a:rPr lang="nl-NL" sz="1300" b="1" dirty="0" smtClean="0"/>
              <a:t>te onderdrukken </a:t>
            </a:r>
            <a:r>
              <a:rPr lang="nl-NL" sz="1300" b="1" dirty="0"/>
              <a:t>om </a:t>
            </a:r>
            <a:r>
              <a:rPr lang="nl-NL" sz="1300" b="1" dirty="0" smtClean="0"/>
              <a:t>goed met elkaar </a:t>
            </a:r>
            <a:r>
              <a:rPr lang="nl-NL" sz="1300" b="1" dirty="0" smtClean="0"/>
              <a:t>om </a:t>
            </a:r>
            <a:r>
              <a:rPr lang="nl-NL" sz="1300" b="1" dirty="0" smtClean="0"/>
              <a:t>te kunnen gaan. </a:t>
            </a:r>
            <a:r>
              <a:rPr lang="nl-NL" sz="1300" dirty="0" smtClean="0"/>
              <a:t>Als </a:t>
            </a:r>
            <a:r>
              <a:rPr lang="nl-NL" sz="1300" dirty="0"/>
              <a:t>gevolg </a:t>
            </a:r>
            <a:r>
              <a:rPr lang="nl-NL" sz="1300" dirty="0" smtClean="0"/>
              <a:t>hiervan leren </a:t>
            </a:r>
            <a:r>
              <a:rPr lang="nl-NL" sz="1300" dirty="0"/>
              <a:t>ze niet openlijk te spreken en </a:t>
            </a:r>
            <a:r>
              <a:rPr lang="nl-NL" sz="1300" dirty="0" smtClean="0"/>
              <a:t>dan wel conflicten </a:t>
            </a:r>
            <a:r>
              <a:rPr lang="nl-NL" sz="1300" dirty="0"/>
              <a:t>te beheersen. </a:t>
            </a:r>
            <a:r>
              <a:rPr lang="nl-NL" sz="1300" dirty="0" smtClean="0"/>
              <a:t>Als volwassenen: vrouwen </a:t>
            </a:r>
            <a:r>
              <a:rPr lang="nl-NL" sz="1300" dirty="0"/>
              <a:t>vermijden te vaak elkaar eerlijke inbreng te geven om niet als onvriendelijk te worden gezien of </a:t>
            </a:r>
            <a:r>
              <a:rPr lang="nl-NL" sz="1300" dirty="0" smtClean="0"/>
              <a:t>trekken de feedback die ze krijgen persoonlijk aan. Omdat vrouwen bang zijn voor het geven </a:t>
            </a:r>
            <a:r>
              <a:rPr lang="nl-NL" sz="1300" dirty="0"/>
              <a:t>en </a:t>
            </a:r>
            <a:r>
              <a:rPr lang="nl-NL" sz="1300" dirty="0" smtClean="0"/>
              <a:t>ontvangen </a:t>
            </a:r>
            <a:r>
              <a:rPr lang="nl-NL" sz="1300" dirty="0"/>
              <a:t>van directe feedback, missen </a:t>
            </a:r>
            <a:r>
              <a:rPr lang="nl-NL" sz="1300" dirty="0" smtClean="0"/>
              <a:t>zij de input om nog meer en beter zichzelf te worden en hier voordeel van te ervaren. </a:t>
            </a:r>
          </a:p>
          <a:p>
            <a:pPr marL="0" indent="0">
              <a:buNone/>
            </a:pPr>
            <a:endParaRPr lang="nl-NL" dirty="0"/>
          </a:p>
          <a:p>
            <a:pPr marL="0" indent="0">
              <a:buNone/>
            </a:pPr>
            <a:r>
              <a:rPr lang="nl-NL" sz="3100" dirty="0">
                <a:latin typeface="Generally Speaking" panose="02000000000000000000" pitchFamily="2" charset="0"/>
              </a:rPr>
              <a:t>Oplossing</a:t>
            </a:r>
          </a:p>
          <a:p>
            <a:pPr marL="0" indent="0">
              <a:lnSpc>
                <a:spcPct val="170000"/>
              </a:lnSpc>
              <a:buNone/>
            </a:pPr>
            <a:r>
              <a:rPr lang="nl-NL" sz="1300" b="1" dirty="0" smtClean="0"/>
              <a:t>Show eerlijke</a:t>
            </a:r>
            <a:r>
              <a:rPr lang="nl-NL" sz="1300" b="1" dirty="0"/>
              <a:t>, directe communicatie </a:t>
            </a:r>
            <a:r>
              <a:rPr lang="nl-NL" sz="1300" b="1" dirty="0" smtClean="0"/>
              <a:t>aan </a:t>
            </a:r>
            <a:r>
              <a:rPr lang="nl-NL" sz="1300" b="1" dirty="0"/>
              <a:t>de </a:t>
            </a:r>
            <a:r>
              <a:rPr lang="nl-NL" sz="1300" b="1" dirty="0" smtClean="0"/>
              <a:t>meiden </a:t>
            </a:r>
            <a:r>
              <a:rPr lang="nl-NL" sz="1300" b="1" dirty="0"/>
              <a:t>in je leven. </a:t>
            </a:r>
            <a:r>
              <a:rPr lang="nl-NL" sz="1300" dirty="0"/>
              <a:t>Als je voor een moeilijke situatie staat, praat dan met de betrokken mensen - niet over hen - en deel je ware gevoelens. Moedig </a:t>
            </a:r>
            <a:r>
              <a:rPr lang="nl-NL" sz="1300" dirty="0" smtClean="0"/>
              <a:t>meiden </a:t>
            </a:r>
            <a:r>
              <a:rPr lang="nl-NL" sz="1300" dirty="0"/>
              <a:t>aan om hun mening </a:t>
            </a:r>
            <a:r>
              <a:rPr lang="nl-NL" sz="1300" dirty="0" smtClean="0"/>
              <a:t>te face-</a:t>
            </a:r>
            <a:r>
              <a:rPr lang="nl-NL" sz="1300" dirty="0" err="1" smtClean="0"/>
              <a:t>to</a:t>
            </a:r>
            <a:r>
              <a:rPr lang="nl-NL" sz="1300" dirty="0" smtClean="0"/>
              <a:t>-face te uiten en dit niet even snel te doen via sociale media. Oefen moeilijke </a:t>
            </a:r>
            <a:r>
              <a:rPr lang="nl-NL" sz="1300" dirty="0"/>
              <a:t>gesprekken </a:t>
            </a:r>
            <a:r>
              <a:rPr lang="nl-NL" sz="1300" dirty="0" smtClean="0"/>
              <a:t> </a:t>
            </a:r>
            <a:r>
              <a:rPr lang="nl-NL" sz="1300" dirty="0"/>
              <a:t>en vraag </a:t>
            </a:r>
            <a:r>
              <a:rPr lang="nl-NL" sz="1300" dirty="0" smtClean="0"/>
              <a:t>meiden </a:t>
            </a:r>
            <a:r>
              <a:rPr lang="nl-NL" sz="1300" dirty="0"/>
              <a:t>na te denken over wat wel en wat niet werkte. Leg uit dat </a:t>
            </a:r>
            <a:r>
              <a:rPr lang="nl-NL" sz="1300" dirty="0" smtClean="0"/>
              <a:t>conflicten onvermijdelijk zijn bij relaties – de manier waarop je met conflicten omgaat, maakt het verschil. </a:t>
            </a:r>
            <a:endParaRPr lang="nl-NL" sz="1300" dirty="0"/>
          </a:p>
          <a:p>
            <a:pPr marL="457200" lvl="1" indent="0">
              <a:buNone/>
            </a:pPr>
            <a:endParaRPr lang="nl-NL" dirty="0"/>
          </a:p>
        </p:txBody>
      </p:sp>
      <p:pic>
        <p:nvPicPr>
          <p:cNvPr id="4" name="Tijdelijke aanduiding voor inhoud 3"/>
          <p:cNvPicPr>
            <a:picLocks noChangeAspect="1"/>
          </p:cNvPicPr>
          <p:nvPr/>
        </p:nvPicPr>
        <p:blipFill>
          <a:blip r:embed="rId3"/>
          <a:stretch>
            <a:fillRect/>
          </a:stretch>
        </p:blipFill>
        <p:spPr>
          <a:xfrm>
            <a:off x="165595" y="6026330"/>
            <a:ext cx="672605" cy="641152"/>
          </a:xfrm>
          <a:prstGeom prst="rect">
            <a:avLst/>
          </a:prstGeom>
        </p:spPr>
      </p:pic>
    </p:spTree>
    <p:extLst>
      <p:ext uri="{BB962C8B-B14F-4D97-AF65-F5344CB8AC3E}">
        <p14:creationId xmlns:p14="http://schemas.microsoft.com/office/powerpoint/2010/main" val="3184518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Generally Speaking" panose="02000000000000000000" pitchFamily="2" charset="0"/>
              </a:rPr>
              <a:t>3. Moedig </a:t>
            </a:r>
            <a:r>
              <a:rPr lang="nl-NL" dirty="0">
                <a:latin typeface="Generally Speaking" panose="02000000000000000000" pitchFamily="2" charset="0"/>
              </a:rPr>
              <a:t>meiden aan hun </a:t>
            </a:r>
            <a:r>
              <a:rPr lang="nl-NL" dirty="0" smtClean="0">
                <a:latin typeface="Generally Speaking" panose="02000000000000000000" pitchFamily="2" charset="0"/>
              </a:rPr>
              <a:t>successen te claimen</a:t>
            </a:r>
            <a:endParaRPr lang="nl-NL" dirty="0">
              <a:latin typeface="Generally Speaking" panose="02000000000000000000" pitchFamily="2" charset="0"/>
            </a:endParaRPr>
          </a:p>
        </p:txBody>
      </p:sp>
      <p:sp>
        <p:nvSpPr>
          <p:cNvPr id="3" name="Tijdelijke aanduiding voor inhoud 2"/>
          <p:cNvSpPr>
            <a:spLocks noGrp="1"/>
          </p:cNvSpPr>
          <p:nvPr>
            <p:ph idx="1"/>
          </p:nvPr>
        </p:nvSpPr>
        <p:spPr>
          <a:xfrm>
            <a:off x="838200" y="1326092"/>
            <a:ext cx="10515600" cy="5061738"/>
          </a:xfrm>
        </p:spPr>
        <p:txBody>
          <a:bodyPr>
            <a:normAutofit fontScale="32500" lnSpcReduction="20000"/>
          </a:bodyPr>
          <a:lstStyle/>
          <a:p>
            <a:pPr marL="0" indent="0">
              <a:buNone/>
            </a:pPr>
            <a:r>
              <a:rPr lang="nl-NL" sz="7400" dirty="0" smtClean="0">
                <a:latin typeface="Generally Speaking" panose="02000000000000000000" pitchFamily="2" charset="0"/>
              </a:rPr>
              <a:t>Situatie</a:t>
            </a:r>
          </a:p>
          <a:p>
            <a:pPr marL="0" indent="0">
              <a:lnSpc>
                <a:spcPct val="170000"/>
              </a:lnSpc>
              <a:buNone/>
            </a:pPr>
            <a:r>
              <a:rPr lang="nl-NL" sz="3100" b="1" dirty="0" smtClean="0"/>
              <a:t>Als </a:t>
            </a:r>
            <a:r>
              <a:rPr lang="nl-NL" sz="3100" b="1" dirty="0" smtClean="0"/>
              <a:t>meiden vertrouwen hebben in hun capaciteiten, zijn ze eerder geneigd de leiding te nemen. </a:t>
            </a:r>
            <a:r>
              <a:rPr lang="nl-NL" sz="3100" dirty="0" smtClean="0"/>
              <a:t>Het probleem is dat meiden vaak door anderen worden onderschat en zichzelf onderschatten, wat hun zelfvertrouwen aantast. Wanneer meiden complimenten krijgen over hun prestaties, neigen ze er ook naar om hun lof af te wimpelen of hun prestaties af te zwakken. Toch is het zich eigen maken van het claimen van succes een belangrijk onderdeel van het opbouwen van zelfvertrouwen.</a:t>
            </a:r>
          </a:p>
          <a:p>
            <a:pPr marL="0" indent="0">
              <a:lnSpc>
                <a:spcPct val="170000"/>
              </a:lnSpc>
              <a:buNone/>
            </a:pPr>
            <a:r>
              <a:rPr lang="nl-NL" sz="3100" dirty="0" smtClean="0"/>
              <a:t>Hetzelfde gebeurt als vrouwen volwassen zijn. </a:t>
            </a:r>
            <a:r>
              <a:rPr lang="nl-NL" sz="3100" dirty="0"/>
              <a:t>Vrouwen krijgen vaak minder erkenning voor successen en kunnen meer de schuld krijgen van mislukkingen</a:t>
            </a:r>
            <a:r>
              <a:rPr lang="nl-NL" sz="3100" dirty="0" smtClean="0"/>
              <a:t>. Vrouwen hebben </a:t>
            </a:r>
            <a:r>
              <a:rPr lang="nl-NL" sz="3100" dirty="0"/>
              <a:t>ook de neiging om </a:t>
            </a:r>
            <a:r>
              <a:rPr lang="nl-NL" sz="3100" dirty="0" smtClean="0"/>
              <a:t>hun </a:t>
            </a:r>
            <a:r>
              <a:rPr lang="nl-NL" sz="3100" dirty="0"/>
              <a:t>eigen capaciteiten te onderschatten en schrijven </a:t>
            </a:r>
            <a:r>
              <a:rPr lang="nl-NL" sz="3100" dirty="0" smtClean="0"/>
              <a:t>hun succes vaak toe aan externe </a:t>
            </a:r>
            <a:r>
              <a:rPr lang="nl-NL" sz="3100" dirty="0"/>
              <a:t>factoren zoals "geluk hebben" of "hulp van anderen." </a:t>
            </a:r>
            <a:r>
              <a:rPr lang="nl-NL" sz="3100" dirty="0" smtClean="0"/>
              <a:t>Omdat vrouwen minder </a:t>
            </a:r>
            <a:r>
              <a:rPr lang="nl-NL" sz="3100" dirty="0" err="1" smtClean="0"/>
              <a:t>credits</a:t>
            </a:r>
            <a:r>
              <a:rPr lang="nl-NL" sz="3100" dirty="0" smtClean="0"/>
              <a:t> ontvangen </a:t>
            </a:r>
            <a:r>
              <a:rPr lang="nl-NL" sz="3100" dirty="0"/>
              <a:t>en geven </a:t>
            </a:r>
            <a:r>
              <a:rPr lang="nl-NL" sz="3100" dirty="0" smtClean="0"/>
              <a:t>ze zichzelf </a:t>
            </a:r>
            <a:r>
              <a:rPr lang="nl-NL" sz="3100" dirty="0"/>
              <a:t>minder </a:t>
            </a:r>
            <a:r>
              <a:rPr lang="nl-NL" sz="3100" dirty="0" err="1" smtClean="0"/>
              <a:t>credits</a:t>
            </a:r>
            <a:r>
              <a:rPr lang="nl-NL" sz="3100" dirty="0" smtClean="0"/>
              <a:t>, ze </a:t>
            </a:r>
            <a:r>
              <a:rPr lang="nl-NL" sz="3100" dirty="0"/>
              <a:t>voelen </a:t>
            </a:r>
            <a:r>
              <a:rPr lang="nl-NL" sz="3100" dirty="0" smtClean="0"/>
              <a:t>zich </a:t>
            </a:r>
            <a:r>
              <a:rPr lang="nl-NL" sz="3100" dirty="0"/>
              <a:t>vaak minder zelfverzekerd en het remt </a:t>
            </a:r>
            <a:r>
              <a:rPr lang="nl-NL" sz="3100" dirty="0" smtClean="0"/>
              <a:t>de zin en wil om </a:t>
            </a:r>
            <a:r>
              <a:rPr lang="nl-NL" sz="3100" dirty="0"/>
              <a:t>nieuwe uitdagingen aan te gaan</a:t>
            </a:r>
            <a:r>
              <a:rPr lang="nl-NL" sz="3100" dirty="0" smtClean="0"/>
              <a:t>.</a:t>
            </a:r>
          </a:p>
          <a:p>
            <a:pPr marL="0" indent="0">
              <a:buNone/>
            </a:pPr>
            <a:r>
              <a:rPr lang="nl-NL" sz="3400" dirty="0">
                <a:latin typeface="Generally Speaking" panose="02000000000000000000" pitchFamily="2" charset="0"/>
              </a:rPr>
              <a:t/>
            </a:r>
            <a:br>
              <a:rPr lang="nl-NL" sz="3400" dirty="0">
                <a:latin typeface="Generally Speaking" panose="02000000000000000000" pitchFamily="2" charset="0"/>
              </a:rPr>
            </a:br>
            <a:r>
              <a:rPr lang="nl-NL" sz="7400" dirty="0">
                <a:latin typeface="Generally Speaking" panose="02000000000000000000" pitchFamily="2" charset="0"/>
              </a:rPr>
              <a:t>Oplossing</a:t>
            </a:r>
            <a:r>
              <a:rPr lang="nl-NL" dirty="0"/>
              <a:t/>
            </a:r>
            <a:br>
              <a:rPr lang="nl-NL" dirty="0"/>
            </a:br>
            <a:endParaRPr lang="nl-NL" dirty="0" smtClean="0"/>
          </a:p>
          <a:p>
            <a:r>
              <a:rPr lang="nl-NL" sz="3100" b="1" dirty="0" smtClean="0"/>
              <a:t>Geef het goede voorbeeld wanneer een vrouw een mooie prestatie heeft neergezet en succesvol is. </a:t>
            </a:r>
          </a:p>
          <a:p>
            <a:r>
              <a:rPr lang="nl-NL" sz="3100" b="1" dirty="0" smtClean="0"/>
              <a:t>Zeg </a:t>
            </a:r>
            <a:r>
              <a:rPr lang="nl-NL" sz="3100" b="1" dirty="0"/>
              <a:t>"dank u" </a:t>
            </a:r>
            <a:r>
              <a:rPr lang="nl-NL" sz="3100" b="1" dirty="0" smtClean="0"/>
              <a:t>of laat iemand de ander bedanken, wanneer een compliment wordt gegeven in plaats van iemand het compliment te laten afwijzen. </a:t>
            </a:r>
            <a:endParaRPr lang="nl-NL" sz="3100" b="1" dirty="0"/>
          </a:p>
          <a:p>
            <a:pPr marL="0" indent="0">
              <a:lnSpc>
                <a:spcPct val="170000"/>
              </a:lnSpc>
              <a:buNone/>
            </a:pPr>
            <a:r>
              <a:rPr lang="nl-NL" sz="3100" dirty="0" smtClean="0"/>
              <a:t>Wanneer meiden </a:t>
            </a:r>
            <a:r>
              <a:rPr lang="nl-NL" sz="3100" dirty="0"/>
              <a:t>zien dat het OK is om hun succes te </a:t>
            </a:r>
            <a:r>
              <a:rPr lang="nl-NL" sz="3100" dirty="0" smtClean="0"/>
              <a:t>claimen, </a:t>
            </a:r>
            <a:r>
              <a:rPr lang="nl-NL" sz="3100" dirty="0"/>
              <a:t>zullen ze zich meer op hun gemak voelen om het zelf te doen. Kijk bovendien naar mogelijkheden om het succes van </a:t>
            </a:r>
            <a:r>
              <a:rPr lang="nl-NL" sz="3100" dirty="0" smtClean="0"/>
              <a:t>meiden </a:t>
            </a:r>
            <a:r>
              <a:rPr lang="nl-NL" sz="3100" dirty="0"/>
              <a:t>te vieren en hun sterke punten te erkennen, en </a:t>
            </a:r>
            <a:r>
              <a:rPr lang="nl-NL" sz="3100" dirty="0" smtClean="0"/>
              <a:t>wijs ze erop wanneer ze een compliment afwijzen. </a:t>
            </a:r>
            <a:endParaRPr lang="nl-NL" sz="3100" dirty="0"/>
          </a:p>
          <a:p>
            <a:pPr marL="0" indent="0">
              <a:buNone/>
            </a:pPr>
            <a:endParaRPr lang="nl-NL" dirty="0"/>
          </a:p>
          <a:p>
            <a:pPr marL="0" indent="0">
              <a:buNone/>
            </a:pPr>
            <a:r>
              <a:rPr lang="nl-NL" sz="7400" dirty="0">
                <a:latin typeface="Generally Speaking" panose="02000000000000000000" pitchFamily="2" charset="0"/>
              </a:rPr>
              <a:t>Wist je </a:t>
            </a:r>
            <a:r>
              <a:rPr lang="nl-NL" sz="7400" dirty="0" smtClean="0">
                <a:latin typeface="Generally Speaking" panose="02000000000000000000" pitchFamily="2" charset="0"/>
              </a:rPr>
              <a:t>dat?</a:t>
            </a:r>
            <a:r>
              <a:rPr lang="nl-NL" sz="3400" dirty="0">
                <a:latin typeface="Generally Speaking" panose="02000000000000000000" pitchFamily="2" charset="0"/>
              </a:rPr>
              <a:t/>
            </a:r>
            <a:br>
              <a:rPr lang="nl-NL" sz="3400" dirty="0">
                <a:latin typeface="Generally Speaking" panose="02000000000000000000" pitchFamily="2" charset="0"/>
              </a:rPr>
            </a:br>
            <a:endParaRPr lang="nl-NL" sz="3400" dirty="0" smtClean="0">
              <a:latin typeface="Generally Speaking" panose="02000000000000000000" pitchFamily="2" charset="0"/>
            </a:endParaRPr>
          </a:p>
          <a:p>
            <a:pPr marL="0" indent="0">
              <a:buNone/>
            </a:pPr>
            <a:r>
              <a:rPr lang="nl-NL" sz="3100" dirty="0" smtClean="0"/>
              <a:t>De </a:t>
            </a:r>
            <a:r>
              <a:rPr lang="nl-NL" sz="3100" dirty="0" smtClean="0"/>
              <a:t>kloof in de mate van zelfvertrouwen tussen jongens en meiden al vanaf jonge leeftijd aanwezig is? Tussen </a:t>
            </a:r>
            <a:r>
              <a:rPr lang="nl-NL" sz="3100" dirty="0"/>
              <a:t>de </a:t>
            </a:r>
            <a:r>
              <a:rPr lang="nl-NL" sz="3100" dirty="0" smtClean="0"/>
              <a:t>basisschool </a:t>
            </a:r>
            <a:r>
              <a:rPr lang="nl-NL" sz="3100" dirty="0"/>
              <a:t>en de middelbare school daalt het gevoel van eigenwaarde van </a:t>
            </a:r>
            <a:r>
              <a:rPr lang="nl-NL" sz="3100" dirty="0" smtClean="0"/>
              <a:t>meiden </a:t>
            </a:r>
            <a:r>
              <a:rPr lang="nl-NL" sz="3100" dirty="0"/>
              <a:t>3,5 keer meer dan dat van jongens</a:t>
            </a:r>
            <a:r>
              <a:rPr lang="nl-NL" sz="3100" dirty="0" smtClean="0"/>
              <a:t>.</a:t>
            </a:r>
            <a:endParaRPr lang="nl-NL" sz="3100" dirty="0"/>
          </a:p>
        </p:txBody>
      </p:sp>
      <p:pic>
        <p:nvPicPr>
          <p:cNvPr id="4" name="Tijdelijke aanduiding voor inhoud 3"/>
          <p:cNvPicPr>
            <a:picLocks noChangeAspect="1"/>
          </p:cNvPicPr>
          <p:nvPr/>
        </p:nvPicPr>
        <p:blipFill>
          <a:blip r:embed="rId3"/>
          <a:stretch>
            <a:fillRect/>
          </a:stretch>
        </p:blipFill>
        <p:spPr>
          <a:xfrm>
            <a:off x="165595" y="6026330"/>
            <a:ext cx="672605" cy="641152"/>
          </a:xfrm>
          <a:prstGeom prst="rect">
            <a:avLst/>
          </a:prstGeom>
        </p:spPr>
      </p:pic>
    </p:spTree>
    <p:extLst>
      <p:ext uri="{BB962C8B-B14F-4D97-AF65-F5344CB8AC3E}">
        <p14:creationId xmlns:p14="http://schemas.microsoft.com/office/powerpoint/2010/main" val="2651809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latin typeface="Generally Speaking" panose="02000000000000000000" pitchFamily="2" charset="0"/>
              </a:rPr>
              <a:t>4. </a:t>
            </a:r>
            <a:r>
              <a:rPr lang="en-US" dirty="0" err="1" smtClean="0">
                <a:latin typeface="Generally Speaking" panose="02000000000000000000" pitchFamily="2" charset="0"/>
              </a:rPr>
              <a:t>Moedig</a:t>
            </a:r>
            <a:r>
              <a:rPr lang="en-US" dirty="0" smtClean="0">
                <a:latin typeface="Generally Speaking" panose="02000000000000000000" pitchFamily="2" charset="0"/>
              </a:rPr>
              <a:t> </a:t>
            </a:r>
            <a:r>
              <a:rPr lang="en-US" dirty="0" err="1" smtClean="0">
                <a:latin typeface="Generally Speaking" panose="02000000000000000000" pitchFamily="2" charset="0"/>
              </a:rPr>
              <a:t>meiden</a:t>
            </a:r>
            <a:r>
              <a:rPr lang="en-US" dirty="0" smtClean="0">
                <a:latin typeface="Generally Speaking" panose="02000000000000000000" pitchFamily="2" charset="0"/>
              </a:rPr>
              <a:t> </a:t>
            </a:r>
            <a:r>
              <a:rPr lang="en-US" dirty="0" err="1" smtClean="0">
                <a:latin typeface="Generally Speaking" panose="02000000000000000000" pitchFamily="2" charset="0"/>
              </a:rPr>
              <a:t>aan</a:t>
            </a:r>
            <a:r>
              <a:rPr lang="en-US" dirty="0" smtClean="0">
                <a:latin typeface="Generally Speaking" panose="02000000000000000000" pitchFamily="2" charset="0"/>
              </a:rPr>
              <a:t> </a:t>
            </a:r>
            <a:r>
              <a:rPr lang="en-US" dirty="0" err="1" smtClean="0">
                <a:latin typeface="Generally Speaking" panose="02000000000000000000" pitchFamily="2" charset="0"/>
              </a:rPr>
              <a:t>risico’s</a:t>
            </a:r>
            <a:r>
              <a:rPr lang="en-US" dirty="0" smtClean="0">
                <a:latin typeface="Generally Speaking" panose="02000000000000000000" pitchFamily="2" charset="0"/>
              </a:rPr>
              <a:t> </a:t>
            </a:r>
            <a:r>
              <a:rPr lang="en-US" dirty="0" err="1" smtClean="0">
                <a:latin typeface="Generally Speaking" panose="02000000000000000000" pitchFamily="2" charset="0"/>
              </a:rPr>
              <a:t>te</a:t>
            </a:r>
            <a:r>
              <a:rPr lang="en-US" dirty="0" smtClean="0">
                <a:latin typeface="Generally Speaking" panose="02000000000000000000" pitchFamily="2" charset="0"/>
              </a:rPr>
              <a:t> </a:t>
            </a:r>
            <a:r>
              <a:rPr lang="en-US" dirty="0" err="1" smtClean="0">
                <a:latin typeface="Generally Speaking" panose="02000000000000000000" pitchFamily="2" charset="0"/>
              </a:rPr>
              <a:t>nemen</a:t>
            </a:r>
            <a:endParaRPr lang="nl-NL" dirty="0">
              <a:latin typeface="Generally Speaking" panose="02000000000000000000" pitchFamily="2" charset="0"/>
            </a:endParaRPr>
          </a:p>
        </p:txBody>
      </p:sp>
      <p:sp>
        <p:nvSpPr>
          <p:cNvPr id="3" name="Tijdelijke aanduiding voor inhoud 2"/>
          <p:cNvSpPr>
            <a:spLocks noGrp="1"/>
          </p:cNvSpPr>
          <p:nvPr>
            <p:ph idx="1"/>
          </p:nvPr>
        </p:nvSpPr>
        <p:spPr>
          <a:xfrm>
            <a:off x="838200" y="1326093"/>
            <a:ext cx="10515600" cy="3129175"/>
          </a:xfrm>
        </p:spPr>
        <p:txBody>
          <a:bodyPr>
            <a:normAutofit fontScale="47500" lnSpcReduction="20000"/>
          </a:bodyPr>
          <a:lstStyle/>
          <a:p>
            <a:pPr marL="0" indent="0">
              <a:buNone/>
            </a:pPr>
            <a:r>
              <a:rPr lang="nl-NL" sz="5100" dirty="0">
                <a:latin typeface="Generally Speaking" panose="02000000000000000000" pitchFamily="2" charset="0"/>
              </a:rPr>
              <a:t>Situatie</a:t>
            </a:r>
          </a:p>
          <a:p>
            <a:pPr marL="0" indent="0">
              <a:lnSpc>
                <a:spcPct val="170000"/>
              </a:lnSpc>
              <a:buNone/>
            </a:pPr>
            <a:r>
              <a:rPr lang="nl-NL" sz="2100" b="1" dirty="0"/>
              <a:t>Omdat </a:t>
            </a:r>
            <a:r>
              <a:rPr lang="nl-NL" sz="2100" b="1" dirty="0" smtClean="0"/>
              <a:t>meiden </a:t>
            </a:r>
            <a:r>
              <a:rPr lang="nl-NL" sz="2100" b="1" dirty="0"/>
              <a:t>vaak </a:t>
            </a:r>
            <a:r>
              <a:rPr lang="nl-NL" sz="2100" b="1" dirty="0" smtClean="0"/>
              <a:t>met hun zelfvertrouwen </a:t>
            </a:r>
            <a:r>
              <a:rPr lang="nl-NL" sz="2100" b="1" dirty="0"/>
              <a:t>worstelen en bang zijn fouten te maken, nemen ze minder risico's. </a:t>
            </a:r>
            <a:r>
              <a:rPr lang="nl-NL" sz="2100" dirty="0"/>
              <a:t>Sommige </a:t>
            </a:r>
            <a:r>
              <a:rPr lang="nl-NL" sz="2100" dirty="0" smtClean="0"/>
              <a:t>meiden </a:t>
            </a:r>
            <a:r>
              <a:rPr lang="nl-NL" sz="2100" dirty="0"/>
              <a:t>spreken niet in de klas, tenzij ze er 100 procent zeker van zijn dat ze het juiste antwoord </a:t>
            </a:r>
            <a:r>
              <a:rPr lang="nl-NL" sz="2100" dirty="0" smtClean="0"/>
              <a:t>gaan geven, </a:t>
            </a:r>
            <a:r>
              <a:rPr lang="nl-NL" sz="2100" dirty="0"/>
              <a:t>terwijl anderen niet bereid zijn om nieuwe onderwerpen </a:t>
            </a:r>
            <a:r>
              <a:rPr lang="nl-NL" sz="2100" dirty="0" smtClean="0"/>
              <a:t>aan te snijden of </a:t>
            </a:r>
            <a:r>
              <a:rPr lang="nl-NL" sz="2100" dirty="0"/>
              <a:t>activiteiten uit te proberen. </a:t>
            </a:r>
            <a:r>
              <a:rPr lang="nl-NL" sz="2100" dirty="0" smtClean="0"/>
              <a:t>Dit geldt ook voor vrouwen. In </a:t>
            </a:r>
            <a:r>
              <a:rPr lang="nl-NL" sz="2100" dirty="0"/>
              <a:t>vergelijking met </a:t>
            </a:r>
            <a:r>
              <a:rPr lang="nl-NL" sz="2100" dirty="0" smtClean="0"/>
              <a:t>mannen, </a:t>
            </a:r>
            <a:r>
              <a:rPr lang="nl-NL" sz="2100" dirty="0"/>
              <a:t>zijn </a:t>
            </a:r>
            <a:r>
              <a:rPr lang="nl-NL" sz="2100" dirty="0" smtClean="0"/>
              <a:t>vrouwen </a:t>
            </a:r>
            <a:r>
              <a:rPr lang="nl-NL" sz="2100" dirty="0"/>
              <a:t>minder geneigd om </a:t>
            </a:r>
            <a:r>
              <a:rPr lang="nl-NL" sz="2100" dirty="0" smtClean="0"/>
              <a:t>uitdagende </a:t>
            </a:r>
            <a:r>
              <a:rPr lang="nl-NL" sz="2100" dirty="0"/>
              <a:t>projecten aan te nemen of </a:t>
            </a:r>
            <a:r>
              <a:rPr lang="nl-NL" sz="2100" dirty="0" smtClean="0"/>
              <a:t>te gaan voor hogere </a:t>
            </a:r>
            <a:r>
              <a:rPr lang="nl-NL" sz="2100" dirty="0"/>
              <a:t>functies.</a:t>
            </a:r>
          </a:p>
          <a:p>
            <a:pPr marL="0" indent="0">
              <a:buNone/>
            </a:pPr>
            <a:endParaRPr lang="nl-NL" dirty="0" smtClean="0"/>
          </a:p>
          <a:p>
            <a:pPr marL="0" indent="0">
              <a:buNone/>
            </a:pPr>
            <a:r>
              <a:rPr lang="nl-NL" sz="5100" dirty="0">
                <a:latin typeface="Generally Speaking" panose="02000000000000000000" pitchFamily="2" charset="0"/>
              </a:rPr>
              <a:t>Oplossing</a:t>
            </a:r>
          </a:p>
          <a:p>
            <a:pPr marL="0" indent="0">
              <a:lnSpc>
                <a:spcPct val="170000"/>
              </a:lnSpc>
              <a:buNone/>
            </a:pPr>
            <a:r>
              <a:rPr lang="nl-NL" sz="2100" b="1" dirty="0" smtClean="0"/>
              <a:t>Doe voor hoe je risico’s neemt. </a:t>
            </a:r>
            <a:r>
              <a:rPr lang="nl-NL" sz="2100" dirty="0"/>
              <a:t>Praat over de keren dat </a:t>
            </a:r>
            <a:r>
              <a:rPr lang="nl-NL" sz="2100" dirty="0" smtClean="0"/>
              <a:t>jij uit je comfortzone bent </a:t>
            </a:r>
            <a:r>
              <a:rPr lang="nl-NL" sz="2100" dirty="0"/>
              <a:t>gestapt en leg uit hoe goed het </a:t>
            </a:r>
            <a:r>
              <a:rPr lang="nl-NL" sz="2100" dirty="0" smtClean="0"/>
              <a:t>voelde toen je succes had en hoeveel je ervan geleerd hebt, meer dan wanneer je het niet had gedaan. Wanneer </a:t>
            </a:r>
            <a:r>
              <a:rPr lang="nl-NL" sz="2100" dirty="0"/>
              <a:t>je </a:t>
            </a:r>
            <a:r>
              <a:rPr lang="nl-NL" sz="2100" dirty="0" smtClean="0"/>
              <a:t>meiden </a:t>
            </a:r>
            <a:r>
              <a:rPr lang="nl-NL" sz="2100" dirty="0"/>
              <a:t>hoort zeggen dat ze </a:t>
            </a:r>
            <a:r>
              <a:rPr lang="nl-NL" sz="2100" dirty="0" smtClean="0"/>
              <a:t>er "niet </a:t>
            </a:r>
            <a:r>
              <a:rPr lang="nl-NL" sz="2100" dirty="0"/>
              <a:t>klaar" </a:t>
            </a:r>
            <a:r>
              <a:rPr lang="nl-NL" sz="2100" dirty="0" smtClean="0"/>
              <a:t>voor zijn </a:t>
            </a:r>
            <a:r>
              <a:rPr lang="nl-NL" sz="2100" dirty="0"/>
              <a:t>of "het niet kunnen doen", </a:t>
            </a:r>
            <a:r>
              <a:rPr lang="nl-NL" sz="2100" dirty="0" smtClean="0"/>
              <a:t>moedig ze dan aan het toch te doen en </a:t>
            </a:r>
            <a:r>
              <a:rPr lang="nl-NL" sz="2100" dirty="0"/>
              <a:t>herinner hen eraan dat het een kans is om te leren en te groeien. Zorg ervoor dat </a:t>
            </a:r>
            <a:r>
              <a:rPr lang="nl-NL" sz="2100" dirty="0" smtClean="0"/>
              <a:t>meiden </a:t>
            </a:r>
            <a:r>
              <a:rPr lang="nl-NL" sz="2100" dirty="0"/>
              <a:t>weten dat </a:t>
            </a:r>
            <a:r>
              <a:rPr lang="nl-NL" sz="2100" dirty="0" smtClean="0"/>
              <a:t>“moedig zijn” </a:t>
            </a:r>
            <a:r>
              <a:rPr lang="nl-NL" sz="2100" dirty="0"/>
              <a:t>zijn zelden over dramatische momenten gaat: het is een </a:t>
            </a:r>
            <a:r>
              <a:rPr lang="nl-NL" sz="2100" dirty="0" smtClean="0"/>
              <a:t>competentie die je beetje </a:t>
            </a:r>
            <a:r>
              <a:rPr lang="nl-NL" sz="2100" dirty="0"/>
              <a:t>bij beetje, in de loop van de </a:t>
            </a:r>
            <a:r>
              <a:rPr lang="nl-NL" sz="2100" dirty="0" smtClean="0"/>
              <a:t>tijd kunt ontwikkelen.</a:t>
            </a:r>
            <a:endParaRPr lang="nl-NL" sz="2100" dirty="0"/>
          </a:p>
          <a:p>
            <a:pPr marL="457200" lvl="1" indent="0">
              <a:buNone/>
            </a:pPr>
            <a:endParaRPr lang="nl-NL" dirty="0"/>
          </a:p>
        </p:txBody>
      </p:sp>
      <p:pic>
        <p:nvPicPr>
          <p:cNvPr id="4" name="Tijdelijke aanduiding voor inhoud 3"/>
          <p:cNvPicPr>
            <a:picLocks noChangeAspect="1"/>
          </p:cNvPicPr>
          <p:nvPr/>
        </p:nvPicPr>
        <p:blipFill>
          <a:blip r:embed="rId3"/>
          <a:stretch>
            <a:fillRect/>
          </a:stretch>
        </p:blipFill>
        <p:spPr>
          <a:xfrm>
            <a:off x="165595" y="6026330"/>
            <a:ext cx="672605" cy="641152"/>
          </a:xfrm>
          <a:prstGeom prst="rect">
            <a:avLst/>
          </a:prstGeom>
        </p:spPr>
      </p:pic>
    </p:spTree>
    <p:extLst>
      <p:ext uri="{BB962C8B-B14F-4D97-AF65-F5344CB8AC3E}">
        <p14:creationId xmlns:p14="http://schemas.microsoft.com/office/powerpoint/2010/main" val="2017021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latin typeface="Generally Speaking" panose="02000000000000000000" pitchFamily="2" charset="0"/>
              </a:rPr>
              <a:t> 5. </a:t>
            </a:r>
            <a:r>
              <a:rPr lang="en-US" dirty="0" err="1" smtClean="0">
                <a:latin typeface="Generally Speaking" panose="02000000000000000000" pitchFamily="2" charset="0"/>
              </a:rPr>
              <a:t>Vier</a:t>
            </a:r>
            <a:r>
              <a:rPr lang="en-US" dirty="0" smtClean="0">
                <a:latin typeface="Generally Speaking" panose="02000000000000000000" pitchFamily="2" charset="0"/>
              </a:rPr>
              <a:t> </a:t>
            </a:r>
            <a:r>
              <a:rPr lang="en-US" dirty="0" err="1">
                <a:latin typeface="Generally Speaking" panose="02000000000000000000" pitchFamily="2" charset="0"/>
              </a:rPr>
              <a:t>vrouwelijk</a:t>
            </a:r>
            <a:r>
              <a:rPr lang="en-US" dirty="0">
                <a:latin typeface="Generally Speaking" panose="02000000000000000000" pitchFamily="2" charset="0"/>
              </a:rPr>
              <a:t> </a:t>
            </a:r>
            <a:r>
              <a:rPr lang="en-US" dirty="0" err="1">
                <a:latin typeface="Generally Speaking" panose="02000000000000000000" pitchFamily="2" charset="0"/>
              </a:rPr>
              <a:t>leiderschap</a:t>
            </a:r>
            <a:endParaRPr lang="nl-NL" dirty="0">
              <a:latin typeface="Generally Speaking" panose="02000000000000000000" pitchFamily="2" charset="0"/>
            </a:endParaRPr>
          </a:p>
        </p:txBody>
      </p:sp>
      <p:sp>
        <p:nvSpPr>
          <p:cNvPr id="3" name="Tijdelijke aanduiding voor inhoud 2"/>
          <p:cNvSpPr>
            <a:spLocks noGrp="1"/>
          </p:cNvSpPr>
          <p:nvPr>
            <p:ph idx="1"/>
          </p:nvPr>
        </p:nvSpPr>
        <p:spPr/>
        <p:txBody>
          <a:bodyPr>
            <a:normAutofit fontScale="40000" lnSpcReduction="20000"/>
          </a:bodyPr>
          <a:lstStyle/>
          <a:p>
            <a:pPr marL="0" indent="0">
              <a:buNone/>
            </a:pPr>
            <a:r>
              <a:rPr lang="nl-NL" sz="6000" dirty="0">
                <a:latin typeface="Generally Speaking" panose="02000000000000000000" pitchFamily="2" charset="0"/>
              </a:rPr>
              <a:t>Situatie</a:t>
            </a:r>
          </a:p>
          <a:p>
            <a:pPr marL="0" indent="0">
              <a:lnSpc>
                <a:spcPct val="170000"/>
              </a:lnSpc>
              <a:buNone/>
            </a:pPr>
            <a:r>
              <a:rPr lang="nl-NL" sz="2500" b="1" dirty="0"/>
              <a:t>M</a:t>
            </a:r>
            <a:r>
              <a:rPr lang="nl-NL" sz="2500" b="1" dirty="0" smtClean="0"/>
              <a:t>eiden </a:t>
            </a:r>
            <a:r>
              <a:rPr lang="nl-NL" sz="2500" b="1" dirty="0"/>
              <a:t>en jongens krijgen heel verschillende </a:t>
            </a:r>
            <a:r>
              <a:rPr lang="nl-NL" sz="2500" b="1" dirty="0" smtClean="0"/>
              <a:t>boodschappen </a:t>
            </a:r>
            <a:r>
              <a:rPr lang="nl-NL" sz="2500" b="1" dirty="0"/>
              <a:t>over leiderschap. </a:t>
            </a:r>
            <a:r>
              <a:rPr lang="nl-NL" sz="2500" dirty="0"/>
              <a:t>We verwachten dat jongens leiden, dus we juichen ze toe wanneer ze dat doen. Aan de andere kant verwachten we dat </a:t>
            </a:r>
            <a:r>
              <a:rPr lang="nl-NL" sz="2500" dirty="0" smtClean="0"/>
              <a:t>meiden </a:t>
            </a:r>
            <a:r>
              <a:rPr lang="nl-NL" sz="2500" dirty="0"/>
              <a:t>vriendelijk </a:t>
            </a:r>
            <a:r>
              <a:rPr lang="nl-NL" sz="2500" dirty="0" smtClean="0"/>
              <a:t>zijn en gemeenschapszin hebben. Du wanneer </a:t>
            </a:r>
            <a:r>
              <a:rPr lang="nl-NL" sz="2500" dirty="0"/>
              <a:t>ze hun mening </a:t>
            </a:r>
            <a:r>
              <a:rPr lang="nl-NL" sz="2500" dirty="0" smtClean="0"/>
              <a:t>geven </a:t>
            </a:r>
            <a:r>
              <a:rPr lang="nl-NL" sz="2500" dirty="0"/>
              <a:t>of het voortouw nemen, worden ze vaak geconfronteerd met </a:t>
            </a:r>
            <a:r>
              <a:rPr lang="nl-NL" sz="2500" dirty="0" smtClean="0"/>
              <a:t>negatief commentaar. </a:t>
            </a:r>
            <a:r>
              <a:rPr lang="nl-NL" sz="2500" dirty="0"/>
              <a:t>Als gevolg daarvan maken </a:t>
            </a:r>
            <a:r>
              <a:rPr lang="nl-NL" sz="2500" dirty="0" smtClean="0"/>
              <a:t>meiden </a:t>
            </a:r>
            <a:r>
              <a:rPr lang="nl-NL" sz="2500" dirty="0"/>
              <a:t>zich vaak zorgen </a:t>
            </a:r>
            <a:r>
              <a:rPr lang="nl-NL" sz="2500" dirty="0" smtClean="0"/>
              <a:t>over dat mensen boos worden of ze uitlachen wanneer gaan voor een leiderschapsrol. Het </a:t>
            </a:r>
            <a:r>
              <a:rPr lang="nl-NL" sz="2500" dirty="0"/>
              <a:t>is </a:t>
            </a:r>
            <a:r>
              <a:rPr lang="nl-NL" sz="2500" dirty="0" smtClean="0"/>
              <a:t>geen </a:t>
            </a:r>
            <a:r>
              <a:rPr lang="nl-NL" sz="2500" dirty="0"/>
              <a:t>wonder dat </a:t>
            </a:r>
            <a:r>
              <a:rPr lang="nl-NL" sz="2500" dirty="0" smtClean="0"/>
              <a:t>meiden </a:t>
            </a:r>
            <a:r>
              <a:rPr lang="nl-NL" sz="2500" dirty="0"/>
              <a:t>op de middelbare school minder geïnteresseerd zijn in leidinggeven dan jongens - een trend die </a:t>
            </a:r>
            <a:r>
              <a:rPr lang="nl-NL" sz="2500" dirty="0" smtClean="0"/>
              <a:t>doorloopt in volwassenheid.</a:t>
            </a:r>
            <a:endParaRPr lang="nl-NL" sz="2500" dirty="0"/>
          </a:p>
          <a:p>
            <a:pPr marL="0" indent="0">
              <a:buNone/>
            </a:pPr>
            <a:r>
              <a:rPr lang="nl-NL" sz="6000" dirty="0">
                <a:latin typeface="Generally Speaking" panose="02000000000000000000" pitchFamily="2" charset="0"/>
              </a:rPr>
              <a:t>Oplossing</a:t>
            </a:r>
          </a:p>
          <a:p>
            <a:pPr marL="0" indent="0">
              <a:lnSpc>
                <a:spcPct val="170000"/>
              </a:lnSpc>
              <a:buNone/>
            </a:pPr>
            <a:r>
              <a:rPr lang="nl-NL" sz="2500" b="1" dirty="0"/>
              <a:t>Praat open over </a:t>
            </a:r>
            <a:r>
              <a:rPr lang="nl-NL" sz="2500" b="1" dirty="0" smtClean="0"/>
              <a:t>je </a:t>
            </a:r>
            <a:r>
              <a:rPr lang="nl-NL" sz="2500" b="1" dirty="0"/>
              <a:t>eigen ervaringen </a:t>
            </a:r>
            <a:r>
              <a:rPr lang="nl-NL" sz="2500" b="1" dirty="0" smtClean="0"/>
              <a:t>bij het leidinggeven en </a:t>
            </a:r>
            <a:r>
              <a:rPr lang="nl-NL" sz="2500" b="1" dirty="0"/>
              <a:t>vier vrouwelijke leiders in uw leven en in het nieuws. </a:t>
            </a:r>
            <a:r>
              <a:rPr lang="nl-NL" sz="2500" dirty="0"/>
              <a:t>Als je hoort dat een meisje wordt bekritiseerd omdat ze </a:t>
            </a:r>
            <a:r>
              <a:rPr lang="nl-NL" sz="2500" dirty="0" smtClean="0"/>
              <a:t>zich assertief </a:t>
            </a:r>
            <a:r>
              <a:rPr lang="nl-NL" sz="2500" dirty="0" smtClean="0"/>
              <a:t>gedraagt </a:t>
            </a:r>
            <a:r>
              <a:rPr lang="nl-NL" sz="2500" dirty="0" smtClean="0"/>
              <a:t>of </a:t>
            </a:r>
            <a:r>
              <a:rPr lang="nl-NL" sz="2500" dirty="0"/>
              <a:t>'bazig' of 'agressief' </a:t>
            </a:r>
            <a:r>
              <a:rPr lang="nl-NL" sz="2500" dirty="0" smtClean="0"/>
              <a:t>wordt </a:t>
            </a:r>
            <a:r>
              <a:rPr lang="nl-NL" sz="2500" dirty="0"/>
              <a:t>genoemd, ga dan naar haar toe en leg uit dat </a:t>
            </a:r>
            <a:r>
              <a:rPr lang="nl-NL" sz="2500" dirty="0" smtClean="0"/>
              <a:t>mensen juist haar complimenten moeten geven en moeten applaudisseren voor wat ze heeft gedaan en dat ze niet bekritiseerd moet worden vanwege haar </a:t>
            </a:r>
            <a:r>
              <a:rPr lang="nl-NL" sz="2500" dirty="0"/>
              <a:t>leiderschapskwaliteiten. Zorg er ten slotte voor dat </a:t>
            </a:r>
            <a:r>
              <a:rPr lang="nl-NL" sz="2500" dirty="0" smtClean="0"/>
              <a:t>meiden begrijpen dat het zijn van de leider zo zijn voordelen kent, bijvoorbeeld je kunt je mening laten horen en ervoor zorgen dat er dingen bereikt worden. </a:t>
            </a:r>
            <a:endParaRPr lang="nl-NL" sz="2500" dirty="0"/>
          </a:p>
          <a:p>
            <a:pPr marL="0" indent="0">
              <a:buNone/>
            </a:pPr>
            <a:endParaRPr lang="nl-NL" dirty="0"/>
          </a:p>
          <a:p>
            <a:pPr marL="0" indent="0">
              <a:buNone/>
            </a:pPr>
            <a:r>
              <a:rPr lang="nl-NL" sz="6000" dirty="0">
                <a:latin typeface="Generally Speaking" panose="02000000000000000000" pitchFamily="2" charset="0"/>
              </a:rPr>
              <a:t>Wist je dat?</a:t>
            </a:r>
          </a:p>
          <a:p>
            <a:pPr marL="0" indent="0">
              <a:lnSpc>
                <a:spcPct val="170000"/>
              </a:lnSpc>
              <a:buNone/>
            </a:pPr>
            <a:r>
              <a:rPr lang="nl-NL" sz="2500" dirty="0"/>
              <a:t>Meer dan 80 procent van de vrouwelijke leidinggevenden </a:t>
            </a:r>
            <a:r>
              <a:rPr lang="nl-NL" sz="2500" dirty="0" smtClean="0"/>
              <a:t>aan sport deed tijdens hun jeugd. Wanneer meiden </a:t>
            </a:r>
            <a:r>
              <a:rPr lang="nl-NL" sz="2500" dirty="0"/>
              <a:t>deelnemen aan buitenschoolse activiteiten, krijgen ze leiderschapsvaardigheden die hen </a:t>
            </a:r>
            <a:r>
              <a:rPr lang="nl-NL" sz="2500" dirty="0" smtClean="0"/>
              <a:t>hun hele leven bijblijven.</a:t>
            </a:r>
            <a:endParaRPr lang="nl-NL" sz="2500" dirty="0"/>
          </a:p>
        </p:txBody>
      </p:sp>
      <p:pic>
        <p:nvPicPr>
          <p:cNvPr id="4" name="Tijdelijke aanduiding voor inhoud 3"/>
          <p:cNvPicPr>
            <a:picLocks noChangeAspect="1"/>
          </p:cNvPicPr>
          <p:nvPr/>
        </p:nvPicPr>
        <p:blipFill>
          <a:blip r:embed="rId3"/>
          <a:stretch>
            <a:fillRect/>
          </a:stretch>
        </p:blipFill>
        <p:spPr>
          <a:xfrm>
            <a:off x="165595" y="6026330"/>
            <a:ext cx="672605" cy="641152"/>
          </a:xfrm>
          <a:prstGeom prst="rect">
            <a:avLst/>
          </a:prstGeom>
        </p:spPr>
      </p:pic>
    </p:spTree>
    <p:extLst>
      <p:ext uri="{BB962C8B-B14F-4D97-AF65-F5344CB8AC3E}">
        <p14:creationId xmlns:p14="http://schemas.microsoft.com/office/powerpoint/2010/main" val="258738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latin typeface="Generally Speaking" panose="02000000000000000000" pitchFamily="2" charset="0"/>
              </a:rPr>
              <a:t>Mede </a:t>
            </a:r>
            <a:r>
              <a:rPr lang="en-US" dirty="0" err="1" smtClean="0">
                <a:latin typeface="Generally Speaking" panose="02000000000000000000" pitchFamily="2" charset="0"/>
              </a:rPr>
              <a:t>mogelijk</a:t>
            </a:r>
            <a:r>
              <a:rPr lang="en-US" dirty="0" smtClean="0">
                <a:latin typeface="Generally Speaking" panose="02000000000000000000" pitchFamily="2" charset="0"/>
              </a:rPr>
              <a:t> </a:t>
            </a:r>
            <a:r>
              <a:rPr lang="en-US" dirty="0" err="1" smtClean="0">
                <a:latin typeface="Generally Speaking" panose="02000000000000000000" pitchFamily="2" charset="0"/>
              </a:rPr>
              <a:t>gemaakt</a:t>
            </a:r>
            <a:r>
              <a:rPr lang="en-US" dirty="0" smtClean="0">
                <a:latin typeface="Generally Speaking" panose="02000000000000000000" pitchFamily="2" charset="0"/>
              </a:rPr>
              <a:t> door </a:t>
            </a:r>
            <a:endParaRPr lang="nl-NL" dirty="0">
              <a:latin typeface="Generally Speaking" panose="02000000000000000000" pitchFamily="2" charset="0"/>
            </a:endParaRPr>
          </a:p>
        </p:txBody>
      </p:sp>
      <p:sp>
        <p:nvSpPr>
          <p:cNvPr id="3" name="Tijdelijke aanduiding voor inhoud 2"/>
          <p:cNvSpPr>
            <a:spLocks noGrp="1"/>
          </p:cNvSpPr>
          <p:nvPr>
            <p:ph idx="1"/>
          </p:nvPr>
        </p:nvSpPr>
        <p:spPr/>
        <p:txBody>
          <a:bodyPr>
            <a:normAutofit/>
          </a:bodyPr>
          <a:lstStyle/>
          <a:p>
            <a:r>
              <a:rPr lang="en-US" sz="3600" dirty="0">
                <a:latin typeface="Generally Speaking" panose="02000000000000000000" pitchFamily="2" charset="0"/>
              </a:rPr>
              <a:t>WAGGGS</a:t>
            </a:r>
          </a:p>
          <a:p>
            <a:r>
              <a:rPr lang="en-US" sz="3600" dirty="0">
                <a:latin typeface="Generally Speaking" panose="02000000000000000000" pitchFamily="2" charset="0"/>
              </a:rPr>
              <a:t>UPS Foundation</a:t>
            </a:r>
          </a:p>
          <a:p>
            <a:r>
              <a:rPr lang="en-US" sz="3600" dirty="0">
                <a:latin typeface="Generally Speaking" panose="02000000000000000000" pitchFamily="2" charset="0"/>
              </a:rPr>
              <a:t>Lean In - https://leanin.org/tips/role-model</a:t>
            </a:r>
          </a:p>
          <a:p>
            <a:pPr marL="457200" lvl="1" indent="0">
              <a:buNone/>
            </a:pPr>
            <a:endParaRPr lang="nl-NL" dirty="0"/>
          </a:p>
        </p:txBody>
      </p:sp>
      <p:pic>
        <p:nvPicPr>
          <p:cNvPr id="4" name="Tijdelijke aanduiding voor inhoud 3"/>
          <p:cNvPicPr>
            <a:picLocks noChangeAspect="1"/>
          </p:cNvPicPr>
          <p:nvPr/>
        </p:nvPicPr>
        <p:blipFill>
          <a:blip r:embed="rId3"/>
          <a:stretch>
            <a:fillRect/>
          </a:stretch>
        </p:blipFill>
        <p:spPr>
          <a:xfrm>
            <a:off x="165595" y="6026330"/>
            <a:ext cx="672605" cy="641152"/>
          </a:xfrm>
          <a:prstGeom prst="rect">
            <a:avLst/>
          </a:prstGeom>
        </p:spPr>
      </p:pic>
      <p:pic>
        <p:nvPicPr>
          <p:cNvPr id="5" name="Afbeelding 4"/>
          <p:cNvPicPr>
            <a:picLocks noChangeAspect="1"/>
          </p:cNvPicPr>
          <p:nvPr/>
        </p:nvPicPr>
        <p:blipFill>
          <a:blip r:embed="rId4"/>
          <a:stretch>
            <a:fillRect/>
          </a:stretch>
        </p:blipFill>
        <p:spPr>
          <a:xfrm>
            <a:off x="5947134" y="1721889"/>
            <a:ext cx="4406900" cy="3305175"/>
          </a:xfrm>
          <a:prstGeom prst="rect">
            <a:avLst/>
          </a:prstGeom>
        </p:spPr>
      </p:pic>
    </p:spTree>
    <p:extLst>
      <p:ext uri="{BB962C8B-B14F-4D97-AF65-F5344CB8AC3E}">
        <p14:creationId xmlns:p14="http://schemas.microsoft.com/office/powerpoint/2010/main" val="2486984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Scouting Nederland">
  <a:themeElements>
    <a:clrScheme name="Scouting Nederland">
      <a:dk1>
        <a:sysClr val="windowText" lastClr="000000"/>
      </a:dk1>
      <a:lt1>
        <a:sysClr val="window" lastClr="FFFFFF"/>
      </a:lt1>
      <a:dk2>
        <a:srgbClr val="1A368D"/>
      </a:dk2>
      <a:lt2>
        <a:srgbClr val="FFFFFF"/>
      </a:lt2>
      <a:accent1>
        <a:srgbClr val="FF0000"/>
      </a:accent1>
      <a:accent2>
        <a:srgbClr val="1A368D"/>
      </a:accent2>
      <a:accent3>
        <a:srgbClr val="FFFF00"/>
      </a:accent3>
      <a:accent4>
        <a:srgbClr val="31A529"/>
      </a:accent4>
      <a:accent5>
        <a:srgbClr val="FFBF24"/>
      </a:accent5>
      <a:accent6>
        <a:srgbClr val="8C5A86"/>
      </a:accent6>
      <a:hlink>
        <a:srgbClr val="1A368D"/>
      </a:hlink>
      <a:folHlink>
        <a:srgbClr val="8C5A86"/>
      </a:folHlink>
    </a:clrScheme>
    <a:fontScheme name="Scouting Nederland">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lucht" id="{76E73B42-AFE5-4472-A54E-9044031EA7D6}" vid="{EFCC5514-33EE-4625-A9D7-B5870C3A74D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lucht</Template>
  <TotalTime>9535</TotalTime>
  <Words>1273</Words>
  <Application>Microsoft Office PowerPoint</Application>
  <PresentationFormat>Breedbeeld</PresentationFormat>
  <Paragraphs>61</Paragraphs>
  <Slides>9</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Generally Speaking</vt:lpstr>
      <vt:lpstr>Impact</vt:lpstr>
      <vt:lpstr>Scouting Nederland</vt:lpstr>
      <vt:lpstr>Meiden in Scouting – rolmodel zijn</vt:lpstr>
      <vt:lpstr>inleiding</vt:lpstr>
      <vt:lpstr>Wees een rolmodel</vt:lpstr>
      <vt:lpstr>1. leer meiden om met vertrouwen te spreken</vt:lpstr>
      <vt:lpstr>2. Leer meiden met conflicten om te gaan</vt:lpstr>
      <vt:lpstr>3. Moedig meiden aan hun successen te claimen</vt:lpstr>
      <vt:lpstr>4. Moedig meiden aan risico’s te nemen</vt:lpstr>
      <vt:lpstr> 5. Vier vrouwelijk leiderschap</vt:lpstr>
      <vt:lpstr>Mede mogelijk gemaakt door </vt:lpstr>
    </vt:vector>
  </TitlesOfParts>
  <Company>Scouting Nederland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Leonie Schuur</dc:creator>
  <cp:lastModifiedBy>Wendy van Rossum</cp:lastModifiedBy>
  <cp:revision>82</cp:revision>
  <cp:lastPrinted>2019-09-19T09:49:43Z</cp:lastPrinted>
  <dcterms:created xsi:type="dcterms:W3CDTF">2019-03-28T14:06:35Z</dcterms:created>
  <dcterms:modified xsi:type="dcterms:W3CDTF">2019-11-06T14:12:30Z</dcterms:modified>
</cp:coreProperties>
</file>