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257" r:id="rId4"/>
    <p:sldId id="305" r:id="rId5"/>
    <p:sldId id="306" r:id="rId6"/>
    <p:sldId id="259" r:id="rId7"/>
    <p:sldId id="260" r:id="rId8"/>
    <p:sldId id="283" r:id="rId9"/>
    <p:sldId id="289" r:id="rId10"/>
    <p:sldId id="261" r:id="rId11"/>
    <p:sldId id="294" r:id="rId12"/>
    <p:sldId id="293" r:id="rId13"/>
    <p:sldId id="292" r:id="rId14"/>
    <p:sldId id="262" r:id="rId15"/>
    <p:sldId id="287" r:id="rId16"/>
    <p:sldId id="286" r:id="rId17"/>
    <p:sldId id="272" r:id="rId18"/>
    <p:sldId id="288" r:id="rId19"/>
    <p:sldId id="285" r:id="rId20"/>
    <p:sldId id="290" r:id="rId21"/>
    <p:sldId id="291" r:id="rId22"/>
    <p:sldId id="271" r:id="rId23"/>
    <p:sldId id="301" r:id="rId24"/>
    <p:sldId id="297" r:id="rId25"/>
    <p:sldId id="298" r:id="rId26"/>
    <p:sldId id="299" r:id="rId27"/>
    <p:sldId id="300" r:id="rId28"/>
    <p:sldId id="273" r:id="rId29"/>
    <p:sldId id="269" r:id="rId30"/>
    <p:sldId id="278" r:id="rId31"/>
    <p:sldId id="279" r:id="rId32"/>
    <p:sldId id="310" r:id="rId33"/>
    <p:sldId id="280" r:id="rId34"/>
    <p:sldId id="309" r:id="rId35"/>
    <p:sldId id="308" r:id="rId36"/>
    <p:sldId id="270" r:id="rId37"/>
    <p:sldId id="281" r:id="rId38"/>
    <p:sldId id="282" r:id="rId39"/>
    <p:sldId id="267" r:id="rId40"/>
    <p:sldId id="304" r:id="rId41"/>
    <p:sldId id="307" r:id="rId42"/>
  </p:sldIdLst>
  <p:sldSz cx="9144000" cy="6858000" type="screen4x3"/>
  <p:notesSz cx="6794500" cy="99314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9FA"/>
    <a:srgbClr val="9BD3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6630" autoAdjust="0"/>
  </p:normalViewPr>
  <p:slideViewPr>
    <p:cSldViewPr snapToGrid="0">
      <p:cViewPr varScale="1">
        <p:scale>
          <a:sx n="75" d="100"/>
          <a:sy n="75" d="100"/>
        </p:scale>
        <p:origin x="2028" y="54"/>
      </p:cViewPr>
      <p:guideLst>
        <p:guide orient="horz" pos="2160"/>
        <p:guide pos="2880"/>
      </p:guideLst>
    </p:cSldViewPr>
  </p:slideViewPr>
  <p:outlineViewPr>
    <p:cViewPr>
      <p:scale>
        <a:sx n="33" d="100"/>
        <a:sy n="33" d="100"/>
      </p:scale>
      <p:origin x="0" y="204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nl-NL"/>
          </a:p>
        </p:txBody>
      </p:sp>
      <p:sp>
        <p:nvSpPr>
          <p:cNvPr id="45059"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nl-NL"/>
          </a:p>
        </p:txBody>
      </p:sp>
      <p:sp>
        <p:nvSpPr>
          <p:cNvPr id="3076"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45062"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nl-NL"/>
          </a:p>
        </p:txBody>
      </p:sp>
      <p:sp>
        <p:nvSpPr>
          <p:cNvPr id="45063"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C26BF05-C587-4AA5-B3DB-DC648C887250}" type="slidenum">
              <a:rPr lang="nl-NL"/>
              <a:pPr>
                <a:defRPr/>
              </a:pPr>
              <a:t>‹nr.›</a:t>
            </a:fld>
            <a:endParaRPr lang="nl-NL"/>
          </a:p>
        </p:txBody>
      </p:sp>
    </p:spTree>
    <p:extLst>
      <p:ext uri="{BB962C8B-B14F-4D97-AF65-F5344CB8AC3E}">
        <p14:creationId xmlns:p14="http://schemas.microsoft.com/office/powerpoint/2010/main" val="2292161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BBC4BB-1627-42E2-9247-A24042769FB1}" type="slidenum">
              <a:rPr lang="nl-NL" smtClean="0"/>
              <a:pPr>
                <a:spcBef>
                  <a:spcPct val="0"/>
                </a:spcBef>
              </a:pPr>
              <a:t>1</a:t>
            </a:fld>
            <a:endParaRPr lang="nl-NL"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smtClean="0">
              <a:latin typeface="Arial" panose="020B0604020202020204" pitchFamily="34" charset="0"/>
            </a:endParaRPr>
          </a:p>
        </p:txBody>
      </p:sp>
    </p:spTree>
    <p:extLst>
      <p:ext uri="{BB962C8B-B14F-4D97-AF65-F5344CB8AC3E}">
        <p14:creationId xmlns:p14="http://schemas.microsoft.com/office/powerpoint/2010/main" val="228048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TextEdit="1"/>
          </p:cNvSpPr>
          <p:nvPr>
            <p:ph type="sldImg"/>
          </p:nvPr>
        </p:nvSpPr>
        <p:spPr>
          <a:ln/>
        </p:spPr>
      </p:sp>
      <p:sp>
        <p:nvSpPr>
          <p:cNvPr id="57347" name="Tijdelijke aanduiding voor notities 2"/>
          <p:cNvSpPr>
            <a:spLocks noGrp="1"/>
          </p:cNvSpPr>
          <p:nvPr>
            <p:ph type="body" idx="1"/>
          </p:nvPr>
        </p:nvSpPr>
        <p:spPr>
          <a:ln/>
        </p:spPr>
        <p:txBody>
          <a:bodyPr/>
          <a:lstStyle/>
          <a:p>
            <a:pPr marL="228600" indent="-228600" eaLnBrk="1" hangingPunct="1">
              <a:defRPr/>
            </a:pPr>
            <a:r>
              <a:rPr lang="nl-NL" dirty="0" smtClean="0"/>
              <a:t>Nice to </a:t>
            </a:r>
            <a:r>
              <a:rPr lang="nl-NL" dirty="0" err="1" smtClean="0"/>
              <a:t>know</a:t>
            </a:r>
            <a:r>
              <a:rPr lang="nl-NL" dirty="0" smtClean="0"/>
              <a:t> voor presentator: de progressiematrix is in verschillende vormen te downloaden: </a:t>
            </a:r>
          </a:p>
          <a:p>
            <a:pPr marL="228600" indent="-228600" eaLnBrk="1" hangingPunct="1">
              <a:buFontTx/>
              <a:buAutoNum type="arabicParenR"/>
              <a:defRPr/>
            </a:pPr>
            <a:r>
              <a:rPr lang="nl-NL" dirty="0" smtClean="0"/>
              <a:t>als </a:t>
            </a:r>
            <a:r>
              <a:rPr lang="nl-NL" dirty="0" err="1" smtClean="0"/>
              <a:t>excell</a:t>
            </a:r>
            <a:r>
              <a:rPr lang="nl-NL" dirty="0" smtClean="0"/>
              <a:t> bestand (op alle activiteiten van de 8 gebieden en van bevers t/m roverscouts)</a:t>
            </a:r>
          </a:p>
          <a:p>
            <a:pPr marL="228600" indent="-228600" eaLnBrk="1" hangingPunct="1">
              <a:buFontTx/>
              <a:buAutoNum type="arabicParenR"/>
              <a:defRPr/>
            </a:pPr>
            <a:r>
              <a:rPr lang="nl-NL" dirty="0" smtClean="0"/>
              <a:t>Per speltak is een overzicht te downloaden van elk activiteitengebied en welke activiteiten daarbij passend zijn voor die leeftijdsgroep.</a:t>
            </a:r>
          </a:p>
          <a:p>
            <a:pPr marL="228600" indent="-228600" eaLnBrk="1" hangingPunct="1">
              <a:buFontTx/>
              <a:buAutoNum type="arabicParenR"/>
              <a:defRPr/>
            </a:pPr>
            <a:r>
              <a:rPr lang="nl-NL" dirty="0" smtClean="0"/>
              <a:t>Nog in de maak: Op 1 A4 beschrijving van een activiteit (bijv. routetechnieken) van bevers t/m roverscouts</a:t>
            </a:r>
          </a:p>
          <a:p>
            <a:pPr>
              <a:defRPr/>
            </a:pPr>
            <a:endParaRPr lang="nl-NL" dirty="0" smtClean="0"/>
          </a:p>
        </p:txBody>
      </p:sp>
      <p:sp>
        <p:nvSpPr>
          <p:cNvPr id="2458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5A670D-7203-4063-9DBA-ABE824C7A6F7}" type="slidenum">
              <a:rPr lang="nl-NL" smtClean="0"/>
              <a:pPr>
                <a:spcBef>
                  <a:spcPct val="0"/>
                </a:spcBef>
              </a:pPr>
              <a:t>11</a:t>
            </a:fld>
            <a:endParaRPr lang="nl-NL" smtClean="0"/>
          </a:p>
        </p:txBody>
      </p:sp>
    </p:spTree>
    <p:extLst>
      <p:ext uri="{BB962C8B-B14F-4D97-AF65-F5344CB8AC3E}">
        <p14:creationId xmlns:p14="http://schemas.microsoft.com/office/powerpoint/2010/main" val="71437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EAA03A-F7A8-4DE9-B70D-31338D0C70AC}" type="slidenum">
              <a:rPr lang="nl-NL" smtClean="0"/>
              <a:pPr>
                <a:spcBef>
                  <a:spcPct val="0"/>
                </a:spcBef>
              </a:pPr>
              <a:t>14</a:t>
            </a:fld>
            <a:endParaRPr lang="nl-NL"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latin typeface="Arial" panose="020B0604020202020204" pitchFamily="34" charset="0"/>
              </a:rPr>
              <a:t>Spelaanbod bevers:</a:t>
            </a:r>
          </a:p>
          <a:p>
            <a:pPr>
              <a:buFontTx/>
              <a:buChar char="•"/>
            </a:pPr>
            <a:r>
              <a:rPr lang="nl-NL" smtClean="0">
                <a:latin typeface="Arial" panose="020B0604020202020204" pitchFamily="34" charset="0"/>
              </a:rPr>
              <a:t>Het speelt zich af in dorp Hotsjietonia</a:t>
            </a:r>
          </a:p>
          <a:p>
            <a:pPr>
              <a:buFontTx/>
              <a:buChar char="•"/>
            </a:pPr>
            <a:r>
              <a:rPr lang="nl-NL" smtClean="0">
                <a:latin typeface="Arial" panose="020B0604020202020204" pitchFamily="34" charset="0"/>
              </a:rPr>
              <a:t>Hier wonen 10 themafiguren, die in koppels te zien zijn (Rozemarijn &amp; Professor Plof, Rebbel &amp; Bas Bos, Sterre &amp; Steven Stroom, Stanley Stekker &amp; Noa, Keet &amp; Fleur Kleur). Leiding kan een van deze figuren aannemen.</a:t>
            </a:r>
          </a:p>
          <a:p>
            <a:pPr>
              <a:buFontTx/>
              <a:buChar char="•"/>
            </a:pPr>
            <a:r>
              <a:rPr lang="nl-NL" smtClean="0">
                <a:latin typeface="Arial" panose="020B0604020202020204" pitchFamily="34" charset="0"/>
              </a:rPr>
              <a:t>Stuiter is de 11</a:t>
            </a:r>
            <a:r>
              <a:rPr lang="nl-NL" baseline="30000" smtClean="0">
                <a:latin typeface="Arial" panose="020B0604020202020204" pitchFamily="34" charset="0"/>
              </a:rPr>
              <a:t>e</a:t>
            </a:r>
            <a:r>
              <a:rPr lang="nl-NL" smtClean="0">
                <a:latin typeface="Arial" panose="020B0604020202020204" pitchFamily="34" charset="0"/>
              </a:rPr>
              <a:t> figuur die je tegenkomt in het verhaal. Stuiter heeft de hoofdrol en is het enige kind in het verhaal. Dient als identificatiepersoon voor de bevers zelf. Stuiter beleeft (net als de bevers tijdens opkomsten) met de dorpsbewoners allerlei avonturen. Stuiter is overigens geen jongen of meisje, is express andorgyn gehouden. </a:t>
            </a:r>
          </a:p>
          <a:p>
            <a:pPr eaLnBrk="1" hangingPunct="1">
              <a:buFontTx/>
              <a:buChar char="•"/>
            </a:pPr>
            <a:r>
              <a:rPr lang="nl-NL" smtClean="0">
                <a:latin typeface="Arial" panose="020B0604020202020204" pitchFamily="34" charset="0"/>
              </a:rPr>
              <a:t>Verhalen met kop en staart: in de </a:t>
            </a:r>
            <a:r>
              <a:rPr lang="nl-NL" i="1" smtClean="0">
                <a:latin typeface="Arial" panose="020B0604020202020204" pitchFamily="34" charset="0"/>
              </a:rPr>
              <a:t>Bevergids</a:t>
            </a:r>
            <a:r>
              <a:rPr lang="nl-NL" smtClean="0">
                <a:latin typeface="Arial" panose="020B0604020202020204" pitchFamily="34" charset="0"/>
              </a:rPr>
              <a:t> staan verhalen per koppel, in het </a:t>
            </a:r>
            <a:r>
              <a:rPr lang="nl-NL" i="1" smtClean="0">
                <a:latin typeface="Arial" panose="020B0604020202020204" pitchFamily="34" charset="0"/>
              </a:rPr>
              <a:t>Beverkompas</a:t>
            </a:r>
            <a:r>
              <a:rPr lang="nl-NL" smtClean="0">
                <a:latin typeface="Arial" panose="020B0604020202020204" pitchFamily="34" charset="0"/>
              </a:rPr>
              <a:t> staan verhalen per figuur. </a:t>
            </a:r>
          </a:p>
          <a:p>
            <a:pPr>
              <a:buFontTx/>
              <a:buChar char="•"/>
            </a:pPr>
            <a:r>
              <a:rPr lang="nl-NL" smtClean="0">
                <a:latin typeface="Arial" panose="020B0604020202020204" pitchFamily="34" charset="0"/>
              </a:rPr>
              <a:t>Bij de oudere speltakken kennen we insignes. Hiermee kunnen kinderen laten zien wat ze leren bij Scouting. Hoewel het werken met insignes niet passend is bij de leeftijdsgroep bevers, introduceren we wel een voorloper: de bever badges. De bever badges zijn thematisch en het gaat hierbij om dat kinderen rondom een bepaald thema, gekoppeld aan een figuur, een aantal opkomsten activiteiten doen. Het gaat om de ervaring en het meedoen. Niet om te voldoen aan bepaalde eisen. Richtlijn is om 3 of 4 opkomsten te besteden aan een badge, voorbeeldactiviteiten zijn beschikbaar op de site. De invulling van de badges staan niet vast. Als leiding kun je zelf activiteiten verzinnen die bij een badge passen. </a:t>
            </a:r>
          </a:p>
        </p:txBody>
      </p:sp>
    </p:spTree>
    <p:extLst>
      <p:ext uri="{BB962C8B-B14F-4D97-AF65-F5344CB8AC3E}">
        <p14:creationId xmlns:p14="http://schemas.microsoft.com/office/powerpoint/2010/main" val="1722637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ia-afbeelding 1"/>
          <p:cNvSpPr>
            <a:spLocks noGrp="1" noRot="1" noChangeAspect="1" noTextEdit="1"/>
          </p:cNvSpPr>
          <p:nvPr>
            <p:ph type="sldImg"/>
          </p:nvPr>
        </p:nvSpPr>
        <p:spPr>
          <a:ln/>
        </p:spPr>
      </p:sp>
      <p:sp>
        <p:nvSpPr>
          <p:cNvPr id="3072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latin typeface="Arial" panose="020B0604020202020204" pitchFamily="34" charset="0"/>
              </a:rPr>
              <a:t>Hier wonen 10 themafiguren, die in koppels te zien zijn (Rozemarijn &amp; Professor Plof, Rebbel &amp; Bas Bos, Sterre &amp; Steven Stroom, Stanley Stekker &amp; Noa, Keet &amp; Fleur Kleur). Leiding kan een van deze figuren aannemen.</a:t>
            </a:r>
          </a:p>
          <a:p>
            <a:endParaRPr lang="nl-NL" smtClean="0">
              <a:latin typeface="Arial" panose="020B0604020202020204" pitchFamily="34" charset="0"/>
            </a:endParaRPr>
          </a:p>
        </p:txBody>
      </p:sp>
      <p:sp>
        <p:nvSpPr>
          <p:cNvPr id="3072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9060B9-4CDB-4217-94A4-7A8CC315750A}" type="slidenum">
              <a:rPr lang="nl-NL" smtClean="0"/>
              <a:pPr>
                <a:spcBef>
                  <a:spcPct val="0"/>
                </a:spcBef>
              </a:pPr>
              <a:t>15</a:t>
            </a:fld>
            <a:endParaRPr lang="nl-NL" smtClean="0"/>
          </a:p>
        </p:txBody>
      </p:sp>
    </p:spTree>
    <p:extLst>
      <p:ext uri="{BB962C8B-B14F-4D97-AF65-F5344CB8AC3E}">
        <p14:creationId xmlns:p14="http://schemas.microsoft.com/office/powerpoint/2010/main" val="959598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jdelijke aanduiding voor dia-afbeelding 1"/>
          <p:cNvSpPr>
            <a:spLocks noGrp="1" noRot="1" noChangeAspect="1" noTextEdit="1"/>
          </p:cNvSpPr>
          <p:nvPr>
            <p:ph type="sldImg"/>
          </p:nvPr>
        </p:nvSpPr>
        <p:spPr>
          <a:ln/>
        </p:spPr>
      </p:sp>
      <p:sp>
        <p:nvSpPr>
          <p:cNvPr id="3277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latin typeface="Arial" panose="020B0604020202020204" pitchFamily="34" charset="0"/>
              </a:rPr>
              <a:t>Activiteitengebieden in dorp: figuren wonen in het deel dat het best bij ze past, je kunt wel met elk figuur naar elk activiteitengebied.</a:t>
            </a:r>
          </a:p>
          <a:p>
            <a:endParaRPr lang="nl-NL" smtClean="0">
              <a:latin typeface="Arial" panose="020B0604020202020204" pitchFamily="34" charset="0"/>
            </a:endParaRPr>
          </a:p>
          <a:p>
            <a:endParaRPr lang="nl-NL" smtClean="0">
              <a:latin typeface="Arial" panose="020B0604020202020204" pitchFamily="34" charset="0"/>
            </a:endParaRPr>
          </a:p>
          <a:p>
            <a:r>
              <a:rPr lang="nl-NL" smtClean="0">
                <a:latin typeface="Arial" panose="020B0604020202020204" pitchFamily="34" charset="0"/>
              </a:rPr>
              <a:t>In het dorp zijn de 8 activiteitengebieden terug te vinden. Rondom de verschillende huisjes van de bewoners, het speelveld (= Sport &amp; Spel) en het dorpsplein (= Samenleving) . Elk figuur heeft zijn eigen favoriete activiteitengebied(en), daar woont het figuur meestal ook. Je kunt echter wel met elk figuur naar elk activiteitengebied toe. </a:t>
            </a:r>
          </a:p>
          <a:p>
            <a:endParaRPr lang="nl-NL" smtClean="0">
              <a:latin typeface="Arial" panose="020B0604020202020204" pitchFamily="34" charset="0"/>
            </a:endParaRPr>
          </a:p>
        </p:txBody>
      </p:sp>
      <p:sp>
        <p:nvSpPr>
          <p:cNvPr id="3277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F67879-BA4C-494F-9BF7-15B4D4F07F57}" type="slidenum">
              <a:rPr lang="nl-NL" smtClean="0"/>
              <a:pPr>
                <a:spcBef>
                  <a:spcPct val="0"/>
                </a:spcBef>
              </a:pPr>
              <a:t>16</a:t>
            </a:fld>
            <a:endParaRPr lang="nl-NL" smtClean="0"/>
          </a:p>
        </p:txBody>
      </p:sp>
    </p:spTree>
    <p:extLst>
      <p:ext uri="{BB962C8B-B14F-4D97-AF65-F5344CB8AC3E}">
        <p14:creationId xmlns:p14="http://schemas.microsoft.com/office/powerpoint/2010/main" val="4037520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A872AE-9BD6-410D-8BBE-2A8D39800B2C}" type="slidenum">
              <a:rPr lang="nl-NL" smtClean="0"/>
              <a:pPr>
                <a:spcBef>
                  <a:spcPct val="0"/>
                </a:spcBef>
              </a:pPr>
              <a:t>17</a:t>
            </a:fld>
            <a:endParaRPr lang="nl-NL"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nl-NL" smtClean="0">
                <a:latin typeface="Arial" panose="020B0604020202020204" pitchFamily="34" charset="0"/>
              </a:rPr>
              <a:t>Thema op basis van verhalen van Rudyard Kipling zijn er voor Scouting Nederland verhalen geschreven. </a:t>
            </a:r>
          </a:p>
          <a:p>
            <a:pPr>
              <a:buFontTx/>
              <a:buChar char="•"/>
            </a:pPr>
            <a:r>
              <a:rPr lang="nl-NL" smtClean="0">
                <a:latin typeface="Arial" panose="020B0604020202020204" pitchFamily="34" charset="0"/>
              </a:rPr>
              <a:t>Hoofdrol Mowgli en Shanti: de welpen gaan op avontuur in de jungle, net als Mowgli en Shanti </a:t>
            </a:r>
          </a:p>
          <a:p>
            <a:pPr>
              <a:buFontTx/>
              <a:buChar char="•"/>
            </a:pPr>
            <a:r>
              <a:rPr lang="nl-NL" smtClean="0">
                <a:latin typeface="Arial" panose="020B0604020202020204" pitchFamily="34" charset="0"/>
              </a:rPr>
              <a:t>Verschillende junglebewoners: zowel land, lucht als waterdieren</a:t>
            </a:r>
          </a:p>
          <a:p>
            <a:pPr>
              <a:buFontTx/>
              <a:buChar char="•"/>
            </a:pPr>
            <a:r>
              <a:rPr lang="nl-NL" smtClean="0">
                <a:latin typeface="Arial" panose="020B0604020202020204" pitchFamily="34" charset="0"/>
              </a:rPr>
              <a:t>Verhalen met kop en staart: aan het eind van het verhaal vertrekken Mowgli en Shanti uit de jungle, de wereld tegemoet. Net als welpen overvliegen naar de scouts. </a:t>
            </a:r>
          </a:p>
          <a:p>
            <a:pPr>
              <a:buFontTx/>
              <a:buChar char="•"/>
            </a:pPr>
            <a:r>
              <a:rPr lang="nl-NL" smtClean="0">
                <a:latin typeface="Arial" panose="020B0604020202020204" pitchFamily="34" charset="0"/>
              </a:rPr>
              <a:t>Activiteitengebieden in de jungle: elk gebied in de jungle staat voor een activiteitengebied. Je kunt met elk dier naar elk gebied in de jungle. </a:t>
            </a:r>
          </a:p>
          <a:p>
            <a:pPr>
              <a:buFontTx/>
              <a:buChar char="•"/>
            </a:pPr>
            <a:r>
              <a:rPr lang="nl-NL" smtClean="0">
                <a:latin typeface="Arial" panose="020B0604020202020204" pitchFamily="34" charset="0"/>
              </a:rPr>
              <a:t>Werken met insignes (18 stuks) en hebben 6 insignes voor de oudste welpen, als voorbereiding op de scouts. De welpeninsignes zijn geschreven op 3 niveaus (niet zichtbaar overigens in insigne zelf). Het is aan de leiding te beslissen welk niveau haalbaar is voor een welp. Door een insigne op drie niveaus aan te bieden kun je er toch een groepsactiviteit van maken, die wel aansluit bij de individuele vaardigheden/kennis van de welpen. </a:t>
            </a:r>
          </a:p>
          <a:p>
            <a:pPr eaLnBrk="1" hangingPunct="1">
              <a:lnSpc>
                <a:spcPct val="90000"/>
              </a:lnSpc>
              <a:buFontTx/>
              <a:buChar char="•"/>
            </a:pPr>
            <a:endParaRPr lang="nl-NL" smtClean="0">
              <a:latin typeface="Arial" panose="020B0604020202020204" pitchFamily="34" charset="0"/>
            </a:endParaRPr>
          </a:p>
        </p:txBody>
      </p:sp>
    </p:spTree>
    <p:extLst>
      <p:ext uri="{BB962C8B-B14F-4D97-AF65-F5344CB8AC3E}">
        <p14:creationId xmlns:p14="http://schemas.microsoft.com/office/powerpoint/2010/main" val="2486708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jdelijke aanduiding voor dia-afbeelding 1"/>
          <p:cNvSpPr>
            <a:spLocks noGrp="1" noRot="1" noChangeAspect="1" noTextEdit="1"/>
          </p:cNvSpPr>
          <p:nvPr>
            <p:ph type="sldImg"/>
          </p:nvPr>
        </p:nvSpPr>
        <p:spPr>
          <a:ln/>
        </p:spPr>
      </p:sp>
      <p:sp>
        <p:nvSpPr>
          <p:cNvPr id="3789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anose="020B0604020202020204" pitchFamily="34" charset="0"/>
            </a:endParaRPr>
          </a:p>
        </p:txBody>
      </p:sp>
      <p:sp>
        <p:nvSpPr>
          <p:cNvPr id="3789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E5CBE6-10D4-467F-A2AC-D47EDBD316A7}" type="slidenum">
              <a:rPr lang="nl-NL" smtClean="0"/>
              <a:pPr>
                <a:spcBef>
                  <a:spcPct val="0"/>
                </a:spcBef>
              </a:pPr>
              <a:t>19</a:t>
            </a:fld>
            <a:endParaRPr lang="nl-NL" smtClean="0"/>
          </a:p>
        </p:txBody>
      </p:sp>
    </p:spTree>
    <p:extLst>
      <p:ext uri="{BB962C8B-B14F-4D97-AF65-F5344CB8AC3E}">
        <p14:creationId xmlns:p14="http://schemas.microsoft.com/office/powerpoint/2010/main" val="109098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333C5F-037C-449E-89B7-FCD48B3F4695}" type="slidenum">
              <a:rPr lang="nl-NL" smtClean="0"/>
              <a:pPr>
                <a:spcBef>
                  <a:spcPct val="0"/>
                </a:spcBef>
              </a:pPr>
              <a:t>22</a:t>
            </a:fld>
            <a:endParaRPr lang="nl-NL"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Scouts hebben geen fantasiethema meer zoals de bevers en welpen. </a:t>
            </a:r>
          </a:p>
          <a:p>
            <a:pPr eaLnBrk="1" hangingPunct="1"/>
            <a:r>
              <a:rPr lang="nl-NL" smtClean="0">
                <a:latin typeface="Arial" panose="020B0604020202020204" pitchFamily="34" charset="0"/>
              </a:rPr>
              <a:t>Scouts werken nauw samen in ploegen, met een ploegleider en assistent ploegleider. In de </a:t>
            </a:r>
            <a:r>
              <a:rPr lang="nl-NL" i="1" smtClean="0">
                <a:latin typeface="Arial" panose="020B0604020202020204" pitchFamily="34" charset="0"/>
              </a:rPr>
              <a:t>Scoutsgids</a:t>
            </a:r>
            <a:r>
              <a:rPr lang="nl-NL" smtClean="0">
                <a:latin typeface="Arial" panose="020B0604020202020204" pitchFamily="34" charset="0"/>
              </a:rPr>
              <a:t> wordt dan ook een ploeg van 7 scouts gebruikt als voorbeeld. Elk ploeglid heeft z’n eigenschappen, voorkeuren en eigenaardigheden. </a:t>
            </a:r>
          </a:p>
          <a:p>
            <a:pPr eaLnBrk="1" hangingPunct="1"/>
            <a:r>
              <a:rPr lang="nl-NL" smtClean="0">
                <a:latin typeface="Arial" panose="020B0604020202020204" pitchFamily="34" charset="0"/>
              </a:rPr>
              <a:t>Ook zit er een verdeling in tussen jongste en oudste scouts, zoals je in een ploeg tegenkomt. </a:t>
            </a:r>
          </a:p>
          <a:p>
            <a:pPr eaLnBrk="1" hangingPunct="1"/>
            <a:endParaRPr lang="nl-NL" smtClean="0">
              <a:latin typeface="Arial" panose="020B0604020202020204" pitchFamily="34" charset="0"/>
            </a:endParaRPr>
          </a:p>
          <a:p>
            <a:pPr eaLnBrk="1" hangingPunct="1"/>
            <a:r>
              <a:rPr lang="nl-NL" smtClean="0">
                <a:latin typeface="Arial" panose="020B0604020202020204" pitchFamily="34" charset="0"/>
              </a:rPr>
              <a:t>Wie zien we hier:</a:t>
            </a:r>
          </a:p>
          <a:p>
            <a:pPr eaLnBrk="1" hangingPunct="1"/>
            <a:r>
              <a:rPr lang="nl-NL" smtClean="0">
                <a:latin typeface="Arial" panose="020B0604020202020204" pitchFamily="34" charset="0"/>
              </a:rPr>
              <a:t>Radboud, Naomi, Jesper, Tess, Mick, Marloes en Zeger</a:t>
            </a:r>
          </a:p>
          <a:p>
            <a:pPr eaLnBrk="1" hangingPunct="1"/>
            <a:endParaRPr lang="nl-NL" smtClean="0">
              <a:latin typeface="Arial" panose="020B0604020202020204" pitchFamily="34" charset="0"/>
            </a:endParaRPr>
          </a:p>
          <a:p>
            <a:pPr eaLnBrk="1" hangingPunct="1"/>
            <a:r>
              <a:rPr lang="nl-NL" smtClean="0">
                <a:latin typeface="Arial" panose="020B0604020202020204" pitchFamily="34" charset="0"/>
              </a:rPr>
              <a:t>Ook in het </a:t>
            </a:r>
            <a:r>
              <a:rPr lang="nl-NL" i="1" smtClean="0">
                <a:latin typeface="Arial" panose="020B0604020202020204" pitchFamily="34" charset="0"/>
              </a:rPr>
              <a:t>Scoutskompas </a:t>
            </a:r>
            <a:r>
              <a:rPr lang="nl-NL" smtClean="0">
                <a:latin typeface="Arial" panose="020B0604020202020204" pitchFamily="34" charset="0"/>
              </a:rPr>
              <a:t>zullen verhalen komen, vanuit het perspectief van leiding. Inspirerende verhalen over leiding geven. </a:t>
            </a:r>
          </a:p>
        </p:txBody>
      </p:sp>
    </p:spTree>
    <p:extLst>
      <p:ext uri="{BB962C8B-B14F-4D97-AF65-F5344CB8AC3E}">
        <p14:creationId xmlns:p14="http://schemas.microsoft.com/office/powerpoint/2010/main" val="2020552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7FEB5D-C88A-45B6-B5BF-841D7D124FE5}" type="slidenum">
              <a:rPr lang="nl-NL" smtClean="0"/>
              <a:pPr>
                <a:spcBef>
                  <a:spcPct val="0"/>
                </a:spcBef>
              </a:pPr>
              <a:t>23</a:t>
            </a:fld>
            <a:endParaRPr lang="nl-NL"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buFontTx/>
              <a:buChar char="•"/>
            </a:pPr>
            <a:r>
              <a:rPr lang="nl-NL" smtClean="0">
                <a:latin typeface="Arial" panose="020B0604020202020204" pitchFamily="34" charset="0"/>
              </a:rPr>
              <a:t>Scouts werken nauw samen in ploegen, met een ploegleider en assistent ploegleider. In de Scoutsgids en Scoutskompas wordt dan ook een ploeg van 7 scouts gebruikt als voorbeeld. Elk ploeglid heeft z’n eigenschappen, voorkeuren en eigenaardigheden. </a:t>
            </a:r>
          </a:p>
          <a:p>
            <a:pPr>
              <a:lnSpc>
                <a:spcPct val="90000"/>
              </a:lnSpc>
              <a:buFontTx/>
              <a:buChar char="•"/>
            </a:pPr>
            <a:r>
              <a:rPr lang="nl-NL" smtClean="0">
                <a:latin typeface="Arial" panose="020B0604020202020204" pitchFamily="34" charset="0"/>
              </a:rPr>
              <a:t>De leeftijdsgroep scouts is met name de leeftijdsgroep waarin het aanleren van allerlei technieken en vaardigheden centraal staan. Als handvat voor het aanleren van al deze vaardigheden, is het programma voor de scouts opgedeeld in 3 fasen.</a:t>
            </a:r>
          </a:p>
          <a:p>
            <a:pPr>
              <a:lnSpc>
                <a:spcPct val="90000"/>
              </a:lnSpc>
              <a:buFontTx/>
              <a:buChar char="•"/>
            </a:pPr>
            <a:r>
              <a:rPr lang="nl-NL" smtClean="0">
                <a:latin typeface="Arial" panose="020B0604020202020204" pitchFamily="34" charset="0"/>
              </a:rPr>
              <a:t>In de basisfase, uitgaande van 1 jaar, halen de scouts de basale primaire vaardigheden die je als scout moet bezitten. Het is een wenfase  In jaar 2 bezit een scout alle vaardigheden die komen kijken bij de scoutsactiviteiten. Deze twee fasen vervangen het oude ‘afrondingsteken’ en de activiteiten die men hiervoor doet, zijn onderdeel van je reguliere programma. De specialisatiefase is vergelijkbaar met het huidige specialiteitenboek, waar scouts individueel een specialisme kunnen kiezen. Daarnaast zijn scouts in deze laatste fase bezig met hun rol als (A)PL en gaan ze zich voorbereiden op het overvliegen naar de explorers. </a:t>
            </a:r>
          </a:p>
          <a:p>
            <a:pPr>
              <a:lnSpc>
                <a:spcPct val="90000"/>
              </a:lnSpc>
              <a:buFontTx/>
              <a:buChar char="•"/>
            </a:pPr>
            <a:r>
              <a:rPr lang="nl-NL" smtClean="0">
                <a:latin typeface="Arial" panose="020B0604020202020204" pitchFamily="34" charset="0"/>
              </a:rPr>
              <a:t>Voor de insignes in de eerste 2 fases zijn voor elk insigne doelen en challenges beschreven. De doelen geven aan wat we eigenlijk willen dat de scouts leren. De challenges zijn de activiteiten die scouts kunnen doen om het doel te bereiken. Challenges staan niet per se vast. Je kunt immers op verschillende manieren een doel bereiken. Leiding kan dit dus aanpassen. </a:t>
            </a:r>
          </a:p>
          <a:p>
            <a:pPr>
              <a:lnSpc>
                <a:spcPct val="90000"/>
              </a:lnSpc>
              <a:buFontTx/>
              <a:buChar char="•"/>
            </a:pPr>
            <a:r>
              <a:rPr lang="nl-NL" smtClean="0">
                <a:latin typeface="Arial" panose="020B0604020202020204" pitchFamily="34" charset="0"/>
              </a:rPr>
              <a:t>Voor de insignes in de 3</a:t>
            </a:r>
            <a:r>
              <a:rPr lang="nl-NL" baseline="30000" smtClean="0">
                <a:latin typeface="Arial" panose="020B0604020202020204" pitchFamily="34" charset="0"/>
              </a:rPr>
              <a:t>e</a:t>
            </a:r>
            <a:r>
              <a:rPr lang="nl-NL" smtClean="0">
                <a:latin typeface="Arial" panose="020B0604020202020204" pitchFamily="34" charset="0"/>
              </a:rPr>
              <a:t> fase zijn wel vaste eisen beschreven, aangezien scouts hier individueel mee aan de slag gaan (ook thuis). Deze insignes zijn nog in ontwikkeling.</a:t>
            </a:r>
          </a:p>
          <a:p>
            <a:pPr>
              <a:lnSpc>
                <a:spcPct val="90000"/>
              </a:lnSpc>
              <a:buFontTx/>
              <a:buChar char="•"/>
            </a:pPr>
            <a:r>
              <a:rPr lang="nl-NL" smtClean="0">
                <a:latin typeface="Arial" panose="020B0604020202020204" pitchFamily="34" charset="0"/>
              </a:rPr>
              <a:t>Er komen 4 awards voor scouts (zijn nog in ontwikkeling). Een Award is er voor scouts en groepen die iets extra’s willen doen. De Awards programma’s zijn gebaseerd op programma’s van de WOSM en de WAGGGS. Extra is dus dat sommige Awards ook door scouts in andere landen gehaald kunnen worden. Deze awards zijn er ook op explorer en roverscoutsniveau. </a:t>
            </a:r>
          </a:p>
          <a:p>
            <a:pPr>
              <a:lnSpc>
                <a:spcPct val="90000"/>
              </a:lnSpc>
              <a:buFontTx/>
              <a:buChar char="•"/>
            </a:pPr>
            <a:r>
              <a:rPr lang="nl-NL" smtClean="0">
                <a:latin typeface="Arial" panose="020B0604020202020204" pitchFamily="34" charset="0"/>
              </a:rPr>
              <a:t>De doelen en insignes voor 1</a:t>
            </a:r>
            <a:r>
              <a:rPr lang="nl-NL" baseline="30000" smtClean="0">
                <a:latin typeface="Arial" panose="020B0604020202020204" pitchFamily="34" charset="0"/>
              </a:rPr>
              <a:t>e</a:t>
            </a:r>
            <a:r>
              <a:rPr lang="nl-NL" smtClean="0">
                <a:latin typeface="Arial" panose="020B0604020202020204" pitchFamily="34" charset="0"/>
              </a:rPr>
              <a:t> en 2</a:t>
            </a:r>
            <a:r>
              <a:rPr lang="nl-NL" baseline="30000" smtClean="0">
                <a:latin typeface="Arial" panose="020B0604020202020204" pitchFamily="34" charset="0"/>
              </a:rPr>
              <a:t>e</a:t>
            </a:r>
            <a:r>
              <a:rPr lang="nl-NL" smtClean="0">
                <a:latin typeface="Arial" panose="020B0604020202020204" pitchFamily="34" charset="0"/>
              </a:rPr>
              <a:t> fase zijn ook ‘waterig’ gemaakt voor het waterwerk. Zijn dus niet alleen voor land. Dit is ook in overleg gegaan met iemand van LA. Ook voor 3</a:t>
            </a:r>
            <a:r>
              <a:rPr lang="nl-NL" baseline="30000" smtClean="0">
                <a:latin typeface="Arial" panose="020B0604020202020204" pitchFamily="34" charset="0"/>
              </a:rPr>
              <a:t>e</a:t>
            </a:r>
            <a:r>
              <a:rPr lang="nl-NL" smtClean="0">
                <a:latin typeface="Arial" panose="020B0604020202020204" pitchFamily="34" charset="0"/>
              </a:rPr>
              <a:t> fase zullen er waterwerk insignes komen, aantal is er al, namelijk de MBL’s zeilen en roeien (dit zijn kwalificaties en horen in 3</a:t>
            </a:r>
            <a:r>
              <a:rPr lang="nl-NL" baseline="30000" smtClean="0">
                <a:latin typeface="Arial" panose="020B0604020202020204" pitchFamily="34" charset="0"/>
              </a:rPr>
              <a:t>e</a:t>
            </a:r>
            <a:r>
              <a:rPr lang="nl-NL" smtClean="0">
                <a:latin typeface="Arial" panose="020B0604020202020204" pitchFamily="34" charset="0"/>
              </a:rPr>
              <a:t> fase thuis). </a:t>
            </a:r>
          </a:p>
        </p:txBody>
      </p:sp>
    </p:spTree>
    <p:extLst>
      <p:ext uri="{BB962C8B-B14F-4D97-AF65-F5344CB8AC3E}">
        <p14:creationId xmlns:p14="http://schemas.microsoft.com/office/powerpoint/2010/main" val="4105701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F66A1DC-6743-4D58-8126-9E9EDAB0DBF4}" type="slidenum">
              <a:rPr lang="nl-NL" smtClean="0"/>
              <a:pPr>
                <a:spcBef>
                  <a:spcPct val="0"/>
                </a:spcBef>
              </a:pPr>
              <a:t>24</a:t>
            </a:fld>
            <a:endParaRPr lang="nl-NL"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De opzet van de insignes is als volgt. Voor elk insigne zijn er doelen en challenges beschreven. </a:t>
            </a:r>
          </a:p>
          <a:p>
            <a:pPr eaLnBrk="1" hangingPunct="1"/>
            <a:r>
              <a:rPr lang="nl-NL" smtClean="0">
                <a:latin typeface="Arial" panose="020B0604020202020204" pitchFamily="34" charset="0"/>
              </a:rPr>
              <a:t>De doelen geven aan wat we eigenlijk willen dat de scouts leren.</a:t>
            </a:r>
          </a:p>
          <a:p>
            <a:pPr eaLnBrk="1" hangingPunct="1"/>
            <a:r>
              <a:rPr lang="nl-NL" smtClean="0">
                <a:latin typeface="Arial" panose="020B0604020202020204" pitchFamily="34" charset="0"/>
              </a:rPr>
              <a:t>De challenges zijn de activiteiten die scouts kunnen doen om het doel te bereiken. </a:t>
            </a:r>
          </a:p>
          <a:p>
            <a:pPr eaLnBrk="1" hangingPunct="1"/>
            <a:r>
              <a:rPr lang="nl-NL" smtClean="0">
                <a:latin typeface="Arial" panose="020B0604020202020204" pitchFamily="34" charset="0"/>
              </a:rPr>
              <a:t>Challenges staan ook niet per se vast. Je kunt immers op verschillende manieren een doel bereiken. </a:t>
            </a:r>
          </a:p>
          <a:p>
            <a:pPr eaLnBrk="1" hangingPunct="1"/>
            <a:endParaRPr lang="nl-NL" smtClean="0">
              <a:latin typeface="Arial" panose="020B0604020202020204" pitchFamily="34" charset="0"/>
            </a:endParaRPr>
          </a:p>
          <a:p>
            <a:pPr eaLnBrk="1" hangingPunct="1"/>
            <a:r>
              <a:rPr lang="nl-NL" smtClean="0">
                <a:latin typeface="Arial" panose="020B0604020202020204" pitchFamily="34" charset="0"/>
              </a:rPr>
              <a:t>Bij de challenges is het de bedoeling om minimaal drie van de vijf uit te voeren.</a:t>
            </a:r>
          </a:p>
          <a:p>
            <a:pPr eaLnBrk="1" hangingPunct="1"/>
            <a:endParaRPr lang="nl-NL" smtClean="0">
              <a:latin typeface="Arial" panose="020B0604020202020204" pitchFamily="34" charset="0"/>
            </a:endParaRPr>
          </a:p>
          <a:p>
            <a:pPr eaLnBrk="1" hangingPunct="1"/>
            <a:r>
              <a:rPr lang="nl-NL" smtClean="0">
                <a:latin typeface="Arial" panose="020B0604020202020204" pitchFamily="34" charset="0"/>
              </a:rPr>
              <a:t>Vanmiddag kan men meer te weten komen over de invulling van de verschillende insignes. </a:t>
            </a:r>
          </a:p>
        </p:txBody>
      </p:sp>
    </p:spTree>
    <p:extLst>
      <p:ext uri="{BB962C8B-B14F-4D97-AF65-F5344CB8AC3E}">
        <p14:creationId xmlns:p14="http://schemas.microsoft.com/office/powerpoint/2010/main" val="883618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160D95-D1C7-43CB-998F-BA539BBE8D8A}" type="slidenum">
              <a:rPr lang="nl-NL" smtClean="0"/>
              <a:pPr>
                <a:spcBef>
                  <a:spcPct val="0"/>
                </a:spcBef>
              </a:pPr>
              <a:t>25</a:t>
            </a:fld>
            <a:endParaRPr lang="nl-NL"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De opzet van de insignes is als volgt. Voor elk insigne zijn er doelen en challenges beschreven. </a:t>
            </a:r>
          </a:p>
          <a:p>
            <a:pPr eaLnBrk="1" hangingPunct="1"/>
            <a:r>
              <a:rPr lang="nl-NL" smtClean="0">
                <a:latin typeface="Arial" panose="020B0604020202020204" pitchFamily="34" charset="0"/>
              </a:rPr>
              <a:t>De doelen geven aan wat we eigenlijk willen dat de scouts leren.</a:t>
            </a:r>
          </a:p>
          <a:p>
            <a:pPr eaLnBrk="1" hangingPunct="1"/>
            <a:r>
              <a:rPr lang="nl-NL" smtClean="0">
                <a:latin typeface="Arial" panose="020B0604020202020204" pitchFamily="34" charset="0"/>
              </a:rPr>
              <a:t>De challenges zijn de activiteiten die scouts kunnen doen om het doel te bereiken. </a:t>
            </a:r>
          </a:p>
          <a:p>
            <a:pPr eaLnBrk="1" hangingPunct="1"/>
            <a:r>
              <a:rPr lang="nl-NL" smtClean="0">
                <a:latin typeface="Arial" panose="020B0604020202020204" pitchFamily="34" charset="0"/>
              </a:rPr>
              <a:t>Challenges staan ook niet per se vast. Je kunt immers op verschillende manieren een doel bereiken. </a:t>
            </a:r>
          </a:p>
          <a:p>
            <a:pPr eaLnBrk="1" hangingPunct="1"/>
            <a:endParaRPr lang="nl-NL" smtClean="0">
              <a:latin typeface="Arial" panose="020B0604020202020204" pitchFamily="34" charset="0"/>
            </a:endParaRPr>
          </a:p>
          <a:p>
            <a:pPr eaLnBrk="1" hangingPunct="1"/>
            <a:r>
              <a:rPr lang="nl-NL" smtClean="0">
                <a:latin typeface="Arial" panose="020B0604020202020204" pitchFamily="34" charset="0"/>
              </a:rPr>
              <a:t>Bij de challenges is het de bedoeling om minimaal drie van de vijf uit te voeren.</a:t>
            </a:r>
          </a:p>
          <a:p>
            <a:pPr eaLnBrk="1" hangingPunct="1"/>
            <a:endParaRPr lang="nl-NL" smtClean="0">
              <a:latin typeface="Arial" panose="020B0604020202020204" pitchFamily="34" charset="0"/>
            </a:endParaRPr>
          </a:p>
          <a:p>
            <a:pPr eaLnBrk="1" hangingPunct="1"/>
            <a:r>
              <a:rPr lang="nl-NL" smtClean="0">
                <a:latin typeface="Arial" panose="020B0604020202020204" pitchFamily="34" charset="0"/>
              </a:rPr>
              <a:t>Vanmiddag kan men meer te weten komen over de invulling van de verschillende insignes. </a:t>
            </a:r>
          </a:p>
        </p:txBody>
      </p:sp>
    </p:spTree>
    <p:extLst>
      <p:ext uri="{BB962C8B-B14F-4D97-AF65-F5344CB8AC3E}">
        <p14:creationId xmlns:p14="http://schemas.microsoft.com/office/powerpoint/2010/main" val="567507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969ACE-6DCF-459C-8DFB-B59119DD01DB}" type="slidenum">
              <a:rPr lang="nl-NL" smtClean="0"/>
              <a:pPr>
                <a:spcBef>
                  <a:spcPct val="0"/>
                </a:spcBef>
              </a:pPr>
              <a:t>2</a:t>
            </a:fld>
            <a:endParaRPr lang="nl-NL" smtClean="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smtClean="0">
              <a:latin typeface="Arial" panose="020B0604020202020204" pitchFamily="34" charset="0"/>
            </a:endParaRPr>
          </a:p>
        </p:txBody>
      </p:sp>
    </p:spTree>
    <p:extLst>
      <p:ext uri="{BB962C8B-B14F-4D97-AF65-F5344CB8AC3E}">
        <p14:creationId xmlns:p14="http://schemas.microsoft.com/office/powerpoint/2010/main" val="626697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B103D5-E73E-47D3-B456-AD4374F084DD}" type="slidenum">
              <a:rPr lang="nl-NL" smtClean="0"/>
              <a:pPr>
                <a:spcBef>
                  <a:spcPct val="0"/>
                </a:spcBef>
              </a:pPr>
              <a:t>26</a:t>
            </a:fld>
            <a:endParaRPr lang="nl-NL"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i="1" smtClean="0">
                <a:latin typeface="Arial" panose="020B0604020202020204" pitchFamily="34" charset="0"/>
              </a:rPr>
              <a:t>3.2 Dezelfde activiteit, verschillende insignes </a:t>
            </a:r>
            <a:endParaRPr lang="nl-NL" smtClean="0">
              <a:latin typeface="Arial" panose="020B0604020202020204" pitchFamily="34" charset="0"/>
            </a:endParaRPr>
          </a:p>
          <a:p>
            <a:r>
              <a:rPr lang="nl-NL" smtClean="0">
                <a:latin typeface="Arial" panose="020B0604020202020204" pitchFamily="34" charset="0"/>
              </a:rPr>
              <a:t>Om alle scouts in de troep de kans te geven op hun eigen niveau een challenge te doen, is het belangrijk om het programma zo in elkaar te zetten dat ieder Scoutingjaar alle activiteitengebieden in ieder geval een keer aan bod komen. Dat de scouts in de troep tegelijkertijd challenges doen in de basis- en verdiepingsfase en bezig zijn met de specialisatiefase klinkt misschien lastig, maar dankzij het ploegensysteem is dat het niet. Tijdens een activiteit die de ploeg gezamenlijk uitvoert, zijn er namelijk taken op verschillende niveaus. Als een scout er bijvoorbeeld voor heeft gekozen om zich in de specialisatiefase te richten op pionieren, bedenkt hij een pionierwerk, maakt hij een bouwtekening en misschien ook een maquette. Hij kan de leiding nemen tijdens het bouwen van het pionierwerk, terwijl de scouts die bezig zijn met insignes van de basisfase hun bijdrage leveren met de eenvoudigere knopen. De scouts die bezig zijn met de verdiepingsfase concentreren zich op de wat moeilijkere knopen en sjorringen. Zo is iedereen op zijn eigen niveau bezig met zijn insigne, terwijl ze aan dezelfde activiteit deelnemen. Als leiding kun je stimuleren dat scouts knopen aan elkaar uitleggen en elkaar helpen. </a:t>
            </a:r>
          </a:p>
          <a:p>
            <a:endParaRPr lang="nl-NL" i="1" smtClean="0">
              <a:latin typeface="Arial" panose="020B0604020202020204" pitchFamily="34" charset="0"/>
            </a:endParaRPr>
          </a:p>
          <a:p>
            <a:r>
              <a:rPr lang="nl-NL" i="1" smtClean="0">
                <a:latin typeface="Arial" panose="020B0604020202020204" pitchFamily="34" charset="0"/>
              </a:rPr>
              <a:t>3.3 Zelfstandig en in de ploeg </a:t>
            </a:r>
            <a:endParaRPr lang="nl-NL" smtClean="0">
              <a:latin typeface="Arial" panose="020B0604020202020204" pitchFamily="34" charset="0"/>
            </a:endParaRPr>
          </a:p>
          <a:p>
            <a:r>
              <a:rPr lang="nl-NL" smtClean="0">
                <a:latin typeface="Arial" panose="020B0604020202020204" pitchFamily="34" charset="0"/>
              </a:rPr>
              <a:t>Het werken aan de basis- en verdiepingsinsignes gebeurt vooral tijdens de opkomsten, maar mocht de scout dat willen, dan kan hij hier ook zelfstandig mee aan de slag. Bij de specialisatie-insignes kiest een scout zelf een insigne wat hij zo interessant vindt dat hij er grotendeels zelfstandig mee aan de slag gaan. Tijdens opkomsten kan er ook tijd voor worden vrijgemaakt, maar scouts besteden er ook </a:t>
            </a:r>
          </a:p>
          <a:p>
            <a:r>
              <a:rPr lang="nl-NL" i="1" smtClean="0">
                <a:latin typeface="Arial" panose="020B0604020202020204" pitchFamily="34" charset="0"/>
              </a:rPr>
              <a:t>Handleiding vaardigheidsinsignes scouts </a:t>
            </a:r>
            <a:r>
              <a:rPr lang="nl-NL" smtClean="0">
                <a:latin typeface="Arial" panose="020B0604020202020204" pitchFamily="34" charset="0"/>
              </a:rPr>
              <a:t>3 versie 1 – augustus 2011</a:t>
            </a:r>
          </a:p>
          <a:p>
            <a:r>
              <a:rPr lang="nl-NL" smtClean="0">
                <a:latin typeface="Arial" panose="020B0604020202020204" pitchFamily="34" charset="0"/>
              </a:rPr>
              <a:t>veel eigen tijd aan. Als leiding heb je vooral de taak de scouts te ondersteunen bij hun specialisatie-activiteiten en ze te sturen waar nodig. </a:t>
            </a:r>
          </a:p>
          <a:p>
            <a:endParaRPr lang="nl-NL" i="1" smtClean="0">
              <a:latin typeface="Arial" panose="020B0604020202020204" pitchFamily="34" charset="0"/>
            </a:endParaRPr>
          </a:p>
          <a:p>
            <a:r>
              <a:rPr lang="nl-NL" i="1" smtClean="0">
                <a:latin typeface="Arial" panose="020B0604020202020204" pitchFamily="34" charset="0"/>
              </a:rPr>
              <a:t>3.4 Overal insignes halen </a:t>
            </a:r>
            <a:endParaRPr lang="nl-NL" smtClean="0">
              <a:latin typeface="Arial" panose="020B0604020202020204" pitchFamily="34" charset="0"/>
            </a:endParaRPr>
          </a:p>
          <a:p>
            <a:r>
              <a:rPr lang="nl-NL" smtClean="0">
                <a:latin typeface="Arial" panose="020B0604020202020204" pitchFamily="34" charset="0"/>
              </a:rPr>
              <a:t>Doordat het insignesysteem in heel Nederland hetzelfde is, blijft het behalen van insignes niet voorbehouden aan de eigen Scoutinggroep. Ook tijdens Scoutingactiviteiten als de HIT of de Nationale Jamboree kunnen scouts insignes halen. Zo blijft de progressie van scouts niet beperkt tot de opkomsten. </a:t>
            </a:r>
          </a:p>
        </p:txBody>
      </p:sp>
    </p:spTree>
    <p:extLst>
      <p:ext uri="{BB962C8B-B14F-4D97-AF65-F5344CB8AC3E}">
        <p14:creationId xmlns:p14="http://schemas.microsoft.com/office/powerpoint/2010/main" val="745809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7D112F-1E7B-4223-90C6-13BAD3AFDDFF}" type="slidenum">
              <a:rPr lang="nl-NL" smtClean="0"/>
              <a:pPr>
                <a:spcBef>
                  <a:spcPct val="0"/>
                </a:spcBef>
              </a:pPr>
              <a:t>27</a:t>
            </a:fld>
            <a:endParaRPr lang="nl-NL"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endParaRPr lang="nl-NL" smtClean="0">
              <a:latin typeface="Arial" panose="020B0604020202020204" pitchFamily="34" charset="0"/>
            </a:endParaRPr>
          </a:p>
        </p:txBody>
      </p:sp>
    </p:spTree>
    <p:extLst>
      <p:ext uri="{BB962C8B-B14F-4D97-AF65-F5344CB8AC3E}">
        <p14:creationId xmlns:p14="http://schemas.microsoft.com/office/powerpoint/2010/main" val="3653518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83428B-CBE4-4F2D-B398-C501992C52B7}" type="slidenum">
              <a:rPr lang="nl-NL" smtClean="0"/>
              <a:pPr>
                <a:spcBef>
                  <a:spcPct val="0"/>
                </a:spcBef>
              </a:pPr>
              <a:t>28</a:t>
            </a:fld>
            <a:endParaRPr lang="nl-NL" smtClean="0"/>
          </a:p>
        </p:txBody>
      </p:sp>
      <p:sp>
        <p:nvSpPr>
          <p:cNvPr id="5427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nl-NL" dirty="0" smtClean="0">
                <a:latin typeface="Arial" panose="020B0604020202020204" pitchFamily="34" charset="0"/>
              </a:rPr>
              <a:t>Naast de verschillende insignes zoals net besproken, zijn er ook nog 4 </a:t>
            </a:r>
            <a:r>
              <a:rPr lang="nl-NL" dirty="0" err="1" smtClean="0">
                <a:latin typeface="Arial" panose="020B0604020202020204" pitchFamily="34" charset="0"/>
              </a:rPr>
              <a:t>awards</a:t>
            </a:r>
            <a:r>
              <a:rPr lang="nl-NL" dirty="0" smtClean="0">
                <a:latin typeface="Arial" panose="020B0604020202020204" pitchFamily="34" charset="0"/>
              </a:rPr>
              <a:t> die scouts kunnen halen. Een award is er voor scouts en groepen die iets extra’s willen doen. De award-programma’s zijn </a:t>
            </a:r>
            <a:r>
              <a:rPr lang="nl-NL" dirty="0" err="1" smtClean="0">
                <a:latin typeface="Arial" panose="020B0604020202020204" pitchFamily="34" charset="0"/>
              </a:rPr>
              <a:t>o.a.gebaseerd</a:t>
            </a:r>
            <a:r>
              <a:rPr lang="nl-NL" dirty="0" smtClean="0">
                <a:latin typeface="Arial" panose="020B0604020202020204" pitchFamily="34" charset="0"/>
              </a:rPr>
              <a:t> op programma’s van de WOSM en de WAGGGS en hebben verschillende niveaus: voor scouts, </a:t>
            </a:r>
            <a:r>
              <a:rPr lang="nl-NL" dirty="0" err="1" smtClean="0">
                <a:latin typeface="Arial" panose="020B0604020202020204" pitchFamily="34" charset="0"/>
              </a:rPr>
              <a:t>explorers</a:t>
            </a:r>
            <a:r>
              <a:rPr lang="nl-NL" dirty="0" smtClean="0">
                <a:latin typeface="Arial" panose="020B0604020202020204" pitchFamily="34" charset="0"/>
              </a:rPr>
              <a:t> en roverscouts. </a:t>
            </a:r>
          </a:p>
          <a:p>
            <a:pPr marL="39688" eaLnBrk="1" hangingPunct="1">
              <a:defRPr/>
            </a:pPr>
            <a:r>
              <a:rPr lang="nl-NL" dirty="0" smtClean="0">
                <a:latin typeface="Arial" panose="020B0604020202020204" pitchFamily="34" charset="0"/>
              </a:rPr>
              <a:t>Zo is er een </a:t>
            </a:r>
            <a:r>
              <a:rPr lang="nl-NL" dirty="0" err="1" smtClean="0">
                <a:latin typeface="Arial" panose="020B0604020202020204" pitchFamily="34" charset="0"/>
              </a:rPr>
              <a:t>Enviroment</a:t>
            </a:r>
            <a:r>
              <a:rPr lang="nl-NL" dirty="0" smtClean="0">
                <a:latin typeface="Arial" panose="020B0604020202020204" pitchFamily="34" charset="0"/>
              </a:rPr>
              <a:t> Award, een Development Award, International Award </a:t>
            </a:r>
            <a:r>
              <a:rPr lang="nl-NL" dirty="0" err="1" smtClean="0">
                <a:latin typeface="Arial" panose="020B0604020202020204" pitchFamily="34" charset="0"/>
              </a:rPr>
              <a:t>for</a:t>
            </a:r>
            <a:r>
              <a:rPr lang="nl-NL" dirty="0" smtClean="0">
                <a:latin typeface="Arial" panose="020B0604020202020204" pitchFamily="34" charset="0"/>
              </a:rPr>
              <a:t> Young People en de International Award. Extra is dus dat sommige </a:t>
            </a:r>
            <a:r>
              <a:rPr lang="nl-NL" dirty="0" err="1" smtClean="0">
                <a:latin typeface="Arial" panose="020B0604020202020204" pitchFamily="34" charset="0"/>
              </a:rPr>
              <a:t>awards</a:t>
            </a:r>
            <a:r>
              <a:rPr lang="nl-NL" dirty="0" smtClean="0">
                <a:latin typeface="Arial" panose="020B0604020202020204" pitchFamily="34" charset="0"/>
              </a:rPr>
              <a:t> ook door scouts in andere landen gehaald kunnen worden.</a:t>
            </a:r>
            <a:endParaRPr lang="en-US" dirty="0" smtClean="0">
              <a:solidFill>
                <a:srgbClr val="000000"/>
              </a:solidFill>
              <a:latin typeface="Lucida Grande" charset="0"/>
              <a:ea typeface="Lucida Grande" charset="0"/>
              <a:cs typeface="Lucida Grande" charset="0"/>
              <a:sym typeface="Lucida Grande" charset="0"/>
            </a:endParaRPr>
          </a:p>
          <a:p>
            <a:pPr marL="39688" eaLnBrk="1" hangingPunct="1">
              <a:defRPr/>
            </a:pPr>
            <a:endParaRPr lang="en-US" dirty="0" smtClean="0">
              <a:solidFill>
                <a:srgbClr val="000000"/>
              </a:solidFill>
              <a:latin typeface="Lucida Grande" charset="0"/>
              <a:ea typeface="Lucida Grande" charset="0"/>
              <a:cs typeface="Lucida Grande" charset="0"/>
              <a:sym typeface="Lucida Grande" charset="0"/>
            </a:endParaRPr>
          </a:p>
          <a:p>
            <a:pPr marL="39688" eaLnBrk="1" hangingPunct="1">
              <a:defRPr/>
            </a:pPr>
            <a:r>
              <a:rPr lang="en-US" dirty="0" err="1" smtClean="0">
                <a:solidFill>
                  <a:srgbClr val="000000"/>
                </a:solidFill>
                <a:latin typeface="Lucida Grande" charset="0"/>
                <a:ea typeface="Lucida Grande" charset="0"/>
                <a:cs typeface="Lucida Grande" charset="0"/>
                <a:sym typeface="Lucida Grande" charset="0"/>
              </a:rPr>
              <a:t>Naast</a:t>
            </a:r>
            <a:r>
              <a:rPr lang="en-US" dirty="0" smtClean="0">
                <a:solidFill>
                  <a:srgbClr val="000000"/>
                </a:solidFill>
                <a:latin typeface="Lucida Grande" charset="0"/>
                <a:ea typeface="Lucida Grande" charset="0"/>
                <a:cs typeface="Lucida Grande" charset="0"/>
                <a:sym typeface="Lucida Grande" charset="0"/>
              </a:rPr>
              <a:t> de </a:t>
            </a:r>
            <a:r>
              <a:rPr lang="en-US" dirty="0" err="1" smtClean="0">
                <a:solidFill>
                  <a:srgbClr val="000000"/>
                </a:solidFill>
                <a:latin typeface="Lucida Grande" charset="0"/>
                <a:ea typeface="Lucida Grande" charset="0"/>
                <a:cs typeface="Lucida Grande" charset="0"/>
                <a:sym typeface="Lucida Grande" charset="0"/>
              </a:rPr>
              <a:t>verschillende</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insignes</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zoals</a:t>
            </a:r>
            <a:r>
              <a:rPr lang="en-US" dirty="0" smtClean="0">
                <a:solidFill>
                  <a:srgbClr val="000000"/>
                </a:solidFill>
                <a:latin typeface="Lucida Grande" charset="0"/>
                <a:ea typeface="Lucida Grande" charset="0"/>
                <a:cs typeface="Lucida Grande" charset="0"/>
                <a:sym typeface="Lucida Grande" charset="0"/>
              </a:rPr>
              <a:t> net </a:t>
            </a:r>
            <a:r>
              <a:rPr lang="en-US" dirty="0" err="1" smtClean="0">
                <a:solidFill>
                  <a:srgbClr val="000000"/>
                </a:solidFill>
                <a:latin typeface="Lucida Grande" charset="0"/>
                <a:ea typeface="Lucida Grande" charset="0"/>
                <a:cs typeface="Lucida Grande" charset="0"/>
                <a:sym typeface="Lucida Grande" charset="0"/>
              </a:rPr>
              <a:t>besproken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zijn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er</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ook</a:t>
            </a:r>
            <a:r>
              <a:rPr lang="en-US" dirty="0" smtClean="0">
                <a:solidFill>
                  <a:srgbClr val="000000"/>
                </a:solidFill>
                <a:latin typeface="Lucida Grande" charset="0"/>
                <a:ea typeface="Lucida Grande" charset="0"/>
                <a:cs typeface="Lucida Grande" charset="0"/>
                <a:sym typeface="Lucida Grande" charset="0"/>
              </a:rPr>
              <a:t> nog 4 awards die scouts </a:t>
            </a:r>
            <a:r>
              <a:rPr lang="en-US" dirty="0" err="1" smtClean="0">
                <a:solidFill>
                  <a:srgbClr val="000000"/>
                </a:solidFill>
                <a:latin typeface="Lucida Grande" charset="0"/>
                <a:ea typeface="Lucida Grande" charset="0"/>
                <a:cs typeface="Lucida Grande" charset="0"/>
                <a:sym typeface="Lucida Grande" charset="0"/>
              </a:rPr>
              <a:t>kunnen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halen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Een</a:t>
            </a:r>
            <a:r>
              <a:rPr lang="en-US" dirty="0" smtClean="0">
                <a:solidFill>
                  <a:srgbClr val="000000"/>
                </a:solidFill>
                <a:latin typeface="Lucida Grande" charset="0"/>
                <a:ea typeface="Lucida Grande" charset="0"/>
                <a:cs typeface="Lucida Grande" charset="0"/>
                <a:sym typeface="Lucida Grande" charset="0"/>
              </a:rPr>
              <a:t> award is </a:t>
            </a:r>
            <a:r>
              <a:rPr lang="en-US" dirty="0" err="1" smtClean="0">
                <a:solidFill>
                  <a:srgbClr val="000000"/>
                </a:solidFill>
                <a:latin typeface="Lucida Grande" charset="0"/>
                <a:ea typeface="Lucida Grande" charset="0"/>
                <a:cs typeface="Lucida Grande" charset="0"/>
                <a:sym typeface="Lucida Grande" charset="0"/>
              </a:rPr>
              <a:t>er</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voor</a:t>
            </a:r>
            <a:r>
              <a:rPr lang="en-US" dirty="0" smtClean="0">
                <a:solidFill>
                  <a:srgbClr val="000000"/>
                </a:solidFill>
                <a:latin typeface="Lucida Grande" charset="0"/>
                <a:ea typeface="Lucida Grande" charset="0"/>
                <a:cs typeface="Lucida Grande" charset="0"/>
                <a:sym typeface="Lucida Grande" charset="0"/>
              </a:rPr>
              <a:t> scouts en </a:t>
            </a:r>
            <a:r>
              <a:rPr lang="en-US" dirty="0" err="1" smtClean="0">
                <a:solidFill>
                  <a:srgbClr val="000000"/>
                </a:solidFill>
                <a:latin typeface="Lucida Grande" charset="0"/>
                <a:ea typeface="Lucida Grande" charset="0"/>
                <a:cs typeface="Lucida Grande" charset="0"/>
                <a:sym typeface="Lucida Grande" charset="0"/>
              </a:rPr>
              <a:t>groepen</a:t>
            </a:r>
            <a:r>
              <a:rPr lang="en-US" dirty="0" smtClean="0">
                <a:solidFill>
                  <a:srgbClr val="000000"/>
                </a:solidFill>
                <a:latin typeface="Lucida Grande" charset="0"/>
                <a:ea typeface="Lucida Grande" charset="0"/>
                <a:cs typeface="Lucida Grande" charset="0"/>
                <a:sym typeface="Lucida Grande" charset="0"/>
              </a:rPr>
              <a:t> die </a:t>
            </a:r>
            <a:r>
              <a:rPr lang="en-US" dirty="0" err="1" smtClean="0">
                <a:solidFill>
                  <a:srgbClr val="000000"/>
                </a:solidFill>
                <a:latin typeface="Lucida Grande" charset="0"/>
                <a:ea typeface="Lucida Grande" charset="0"/>
                <a:cs typeface="Lucida Grande" charset="0"/>
                <a:sym typeface="Lucida Grande" charset="0"/>
              </a:rPr>
              <a:t>iets</a:t>
            </a:r>
            <a:r>
              <a:rPr lang="en-US" dirty="0" smtClean="0">
                <a:solidFill>
                  <a:srgbClr val="000000"/>
                </a:solidFill>
                <a:latin typeface="Lucida Grande" charset="0"/>
                <a:ea typeface="Lucida Grande" charset="0"/>
                <a:cs typeface="Lucida Grande" charset="0"/>
                <a:sym typeface="Lucida Grande" charset="0"/>
              </a:rPr>
              <a:t> extra’s </a:t>
            </a:r>
            <a:r>
              <a:rPr lang="en-US" dirty="0" err="1" smtClean="0">
                <a:solidFill>
                  <a:srgbClr val="000000"/>
                </a:solidFill>
                <a:latin typeface="Lucida Grande" charset="0"/>
                <a:ea typeface="Lucida Grande" charset="0"/>
                <a:cs typeface="Lucida Grande" charset="0"/>
                <a:sym typeface="Lucida Grande" charset="0"/>
              </a:rPr>
              <a:t>willen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doen</a:t>
            </a:r>
            <a:r>
              <a:rPr lang="en-US" dirty="0" smtClean="0">
                <a:solidFill>
                  <a:srgbClr val="000000"/>
                </a:solidFill>
                <a:latin typeface="Lucida Grande" charset="0"/>
                <a:ea typeface="Lucida Grande" charset="0"/>
                <a:cs typeface="Lucida Grande" charset="0"/>
                <a:sym typeface="Lucida Grande" charset="0"/>
              </a:rPr>
              <a:t>. De award-</a:t>
            </a:r>
            <a:r>
              <a:rPr lang="en-US" dirty="0" err="1" smtClean="0">
                <a:solidFill>
                  <a:srgbClr val="000000"/>
                </a:solidFill>
                <a:latin typeface="Lucida Grande" charset="0"/>
                <a:ea typeface="Lucida Grande" charset="0"/>
                <a:cs typeface="Lucida Grande" charset="0"/>
                <a:sym typeface="Lucida Grande" charset="0"/>
              </a:rPr>
              <a:t>programma’s</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zijn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o.a.gebaseerd</a:t>
            </a:r>
            <a:r>
              <a:rPr lang="en-US" dirty="0" smtClean="0">
                <a:solidFill>
                  <a:srgbClr val="000000"/>
                </a:solidFill>
                <a:latin typeface="Lucida Grande" charset="0"/>
                <a:ea typeface="Lucida Grande" charset="0"/>
                <a:cs typeface="Lucida Grande" charset="0"/>
                <a:sym typeface="Lucida Grande" charset="0"/>
              </a:rPr>
              <a:t> op </a:t>
            </a:r>
            <a:r>
              <a:rPr lang="en-US" dirty="0" err="1" smtClean="0">
                <a:solidFill>
                  <a:srgbClr val="000000"/>
                </a:solidFill>
                <a:latin typeface="Lucida Grande" charset="0"/>
                <a:ea typeface="Lucida Grande" charset="0"/>
                <a:cs typeface="Lucida Grande" charset="0"/>
                <a:sym typeface="Lucida Grande" charset="0"/>
              </a:rPr>
              <a:t>programma’s</a:t>
            </a:r>
            <a:r>
              <a:rPr lang="en-US" dirty="0" smtClean="0">
                <a:solidFill>
                  <a:srgbClr val="000000"/>
                </a:solidFill>
                <a:latin typeface="Lucida Grande" charset="0"/>
                <a:ea typeface="Lucida Grande" charset="0"/>
                <a:cs typeface="Lucida Grande" charset="0"/>
                <a:sym typeface="Lucida Grande" charset="0"/>
              </a:rPr>
              <a:t> van de WOSM en de WAGGGS en </a:t>
            </a:r>
            <a:r>
              <a:rPr lang="en-US" dirty="0" err="1" smtClean="0">
                <a:solidFill>
                  <a:srgbClr val="000000"/>
                </a:solidFill>
                <a:latin typeface="Lucida Grande" charset="0"/>
                <a:ea typeface="Lucida Grande" charset="0"/>
                <a:cs typeface="Lucida Grande" charset="0"/>
                <a:sym typeface="Lucida Grande" charset="0"/>
              </a:rPr>
              <a:t>hebben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verschillende</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niveaus</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voor</a:t>
            </a:r>
            <a:r>
              <a:rPr lang="en-US" dirty="0" smtClean="0">
                <a:solidFill>
                  <a:srgbClr val="000000"/>
                </a:solidFill>
                <a:latin typeface="Lucida Grande" charset="0"/>
                <a:ea typeface="Lucida Grande" charset="0"/>
                <a:cs typeface="Lucida Grande" charset="0"/>
                <a:sym typeface="Lucida Grande" charset="0"/>
              </a:rPr>
              <a:t> scouts, explorers en </a:t>
            </a:r>
            <a:r>
              <a:rPr lang="en-US" dirty="0" err="1" smtClean="0">
                <a:solidFill>
                  <a:srgbClr val="000000"/>
                </a:solidFill>
                <a:latin typeface="Lucida Grande" charset="0"/>
                <a:ea typeface="Lucida Grande" charset="0"/>
                <a:cs typeface="Lucida Grande" charset="0"/>
                <a:sym typeface="Lucida Grande" charset="0"/>
              </a:rPr>
              <a:t>roverscouts</a:t>
            </a:r>
            <a:r>
              <a:rPr lang="en-US" dirty="0" smtClean="0">
                <a:solidFill>
                  <a:srgbClr val="000000"/>
                </a:solidFill>
                <a:latin typeface="Lucida Grande" charset="0"/>
                <a:ea typeface="Lucida Grande" charset="0"/>
                <a:cs typeface="Lucida Grande" charset="0"/>
                <a:sym typeface="Lucida Grande" charset="0"/>
              </a:rPr>
              <a:t>. </a:t>
            </a:r>
          </a:p>
          <a:p>
            <a:pPr marL="39688" eaLnBrk="1" hangingPunct="1">
              <a:defRPr/>
            </a:pPr>
            <a:r>
              <a:rPr lang="en-US" dirty="0" err="1" smtClean="0">
                <a:solidFill>
                  <a:srgbClr val="000000"/>
                </a:solidFill>
                <a:latin typeface="Lucida Grande" charset="0"/>
                <a:ea typeface="Lucida Grande" charset="0"/>
                <a:cs typeface="Lucida Grande" charset="0"/>
                <a:sym typeface="Lucida Grande" charset="0"/>
              </a:rPr>
              <a:t>Zo</a:t>
            </a:r>
            <a:r>
              <a:rPr lang="en-US" dirty="0" smtClean="0">
                <a:solidFill>
                  <a:srgbClr val="000000"/>
                </a:solidFill>
                <a:latin typeface="Lucida Grande" charset="0"/>
                <a:ea typeface="Lucida Grande" charset="0"/>
                <a:cs typeface="Lucida Grande" charset="0"/>
                <a:sym typeface="Lucida Grande" charset="0"/>
              </a:rPr>
              <a:t> is </a:t>
            </a:r>
            <a:r>
              <a:rPr lang="en-US" dirty="0" err="1" smtClean="0">
                <a:solidFill>
                  <a:srgbClr val="000000"/>
                </a:solidFill>
                <a:latin typeface="Lucida Grande" charset="0"/>
                <a:ea typeface="Lucida Grande" charset="0"/>
                <a:cs typeface="Lucida Grande" charset="0"/>
                <a:sym typeface="Lucida Grande" charset="0"/>
              </a:rPr>
              <a:t>er</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een</a:t>
            </a:r>
            <a:r>
              <a:rPr lang="en-US" dirty="0" smtClean="0">
                <a:solidFill>
                  <a:srgbClr val="000000"/>
                </a:solidFill>
                <a:latin typeface="Lucida Grande" charset="0"/>
                <a:ea typeface="Lucida Grande" charset="0"/>
                <a:cs typeface="Lucida Grande" charset="0"/>
                <a:sym typeface="Lucida Grande" charset="0"/>
              </a:rPr>
              <a:t> Nature Award, </a:t>
            </a:r>
            <a:r>
              <a:rPr lang="en-US" dirty="0" err="1" smtClean="0">
                <a:solidFill>
                  <a:srgbClr val="000000"/>
                </a:solidFill>
                <a:latin typeface="Lucida Grande" charset="0"/>
                <a:ea typeface="Lucida Grande" charset="0"/>
                <a:cs typeface="Lucida Grande" charset="0"/>
                <a:sym typeface="Lucida Grande" charset="0"/>
              </a:rPr>
              <a:t>een</a:t>
            </a:r>
            <a:r>
              <a:rPr lang="en-US" dirty="0" smtClean="0">
                <a:solidFill>
                  <a:srgbClr val="000000"/>
                </a:solidFill>
                <a:latin typeface="Lucida Grande" charset="0"/>
                <a:ea typeface="Lucida Grande" charset="0"/>
                <a:cs typeface="Lucida Grande" charset="0"/>
                <a:sym typeface="Lucida Grande" charset="0"/>
              </a:rPr>
              <a:t> Development Award, International Award for Young People en de Europa Award. Extra is </a:t>
            </a:r>
            <a:r>
              <a:rPr lang="en-US" dirty="0" err="1" smtClean="0">
                <a:solidFill>
                  <a:srgbClr val="000000"/>
                </a:solidFill>
                <a:latin typeface="Lucida Grande" charset="0"/>
                <a:ea typeface="Lucida Grande" charset="0"/>
                <a:cs typeface="Lucida Grande" charset="0"/>
                <a:sym typeface="Lucida Grande" charset="0"/>
              </a:rPr>
              <a:t>dus</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dat</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sommige</a:t>
            </a:r>
            <a:r>
              <a:rPr lang="en-US" dirty="0" smtClean="0">
                <a:solidFill>
                  <a:srgbClr val="000000"/>
                </a:solidFill>
                <a:latin typeface="Lucida Grande" charset="0"/>
                <a:ea typeface="Lucida Grande" charset="0"/>
                <a:cs typeface="Lucida Grande" charset="0"/>
                <a:sym typeface="Lucida Grande" charset="0"/>
              </a:rPr>
              <a:t> awards </a:t>
            </a:r>
            <a:r>
              <a:rPr lang="en-US" dirty="0" err="1" smtClean="0">
                <a:solidFill>
                  <a:srgbClr val="000000"/>
                </a:solidFill>
                <a:latin typeface="Lucida Grande" charset="0"/>
                <a:ea typeface="Lucida Grande" charset="0"/>
                <a:cs typeface="Lucida Grande" charset="0"/>
                <a:sym typeface="Lucida Grande" charset="0"/>
              </a:rPr>
              <a:t>ook</a:t>
            </a:r>
            <a:r>
              <a:rPr lang="en-US" dirty="0" smtClean="0">
                <a:solidFill>
                  <a:srgbClr val="000000"/>
                </a:solidFill>
                <a:latin typeface="Lucida Grande" charset="0"/>
                <a:ea typeface="Lucida Grande" charset="0"/>
                <a:cs typeface="Lucida Grande" charset="0"/>
                <a:sym typeface="Lucida Grande" charset="0"/>
              </a:rPr>
              <a:t> door scouts in </a:t>
            </a:r>
            <a:r>
              <a:rPr lang="en-US" dirty="0" err="1" smtClean="0">
                <a:solidFill>
                  <a:srgbClr val="000000"/>
                </a:solidFill>
                <a:latin typeface="Lucida Grande" charset="0"/>
                <a:ea typeface="Lucida Grande" charset="0"/>
                <a:cs typeface="Lucida Grande" charset="0"/>
                <a:sym typeface="Lucida Grande" charset="0"/>
              </a:rPr>
              <a:t>andere</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landen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gehaald</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kunnen</a:t>
            </a:r>
            <a:r>
              <a:rPr lang="en-US" dirty="0" smtClean="0">
                <a:solidFill>
                  <a:srgbClr val="000000"/>
                </a:solidFill>
                <a:latin typeface="Lucida Grande" charset="0"/>
                <a:ea typeface="Lucida Grande" charset="0"/>
                <a:cs typeface="Lucida Grande" charset="0"/>
                <a:sym typeface="Lucida Grande" charset="0"/>
              </a:rPr>
              <a:t> </a:t>
            </a:r>
            <a:r>
              <a:rPr lang="en-US" dirty="0" err="1" smtClean="0">
                <a:solidFill>
                  <a:srgbClr val="000000"/>
                </a:solidFill>
                <a:latin typeface="Lucida Grande" charset="0"/>
                <a:ea typeface="Lucida Grande" charset="0"/>
                <a:cs typeface="Lucida Grande" charset="0"/>
                <a:sym typeface="Lucida Grande" charset="0"/>
              </a:rPr>
              <a:t>worden</a:t>
            </a:r>
            <a:r>
              <a:rPr lang="en-US" dirty="0" smtClean="0">
                <a:solidFill>
                  <a:srgbClr val="000000"/>
                </a:solidFill>
                <a:latin typeface="Lucida Grande" charset="0"/>
                <a:ea typeface="Lucida Grande" charset="0"/>
                <a:cs typeface="Lucida Grande" charset="0"/>
                <a:sym typeface="Lucida Grande" charset="0"/>
              </a:rPr>
              <a:t>. </a:t>
            </a:r>
          </a:p>
          <a:p>
            <a:pPr marL="39688" eaLnBrk="1" hangingPunct="1">
              <a:defRPr/>
            </a:pPr>
            <a:r>
              <a:rPr lang="en-US" dirty="0" smtClean="0">
                <a:solidFill>
                  <a:srgbClr val="000000"/>
                </a:solidFill>
                <a:latin typeface="Lucida Grande" charset="0"/>
                <a:ea typeface="Lucida Grande" charset="0"/>
                <a:cs typeface="Lucida Grande" charset="0"/>
                <a:sym typeface="Lucida Grande" charset="0"/>
              </a:rPr>
              <a:t>Meer info over de Awards kun je </a:t>
            </a:r>
            <a:r>
              <a:rPr lang="en-US" dirty="0" err="1" smtClean="0">
                <a:solidFill>
                  <a:srgbClr val="000000"/>
                </a:solidFill>
                <a:latin typeface="Lucida Grande" charset="0"/>
                <a:ea typeface="Lucida Grande" charset="0"/>
                <a:cs typeface="Lucida Grande" charset="0"/>
                <a:sym typeface="Lucida Grande" charset="0"/>
              </a:rPr>
              <a:t>vinden</a:t>
            </a:r>
            <a:r>
              <a:rPr lang="en-US" dirty="0" smtClean="0">
                <a:solidFill>
                  <a:srgbClr val="000000"/>
                </a:solidFill>
                <a:latin typeface="Lucida Grande" charset="0"/>
                <a:ea typeface="Lucida Grande" charset="0"/>
                <a:cs typeface="Lucida Grande" charset="0"/>
                <a:sym typeface="Lucida Grande" charset="0"/>
              </a:rPr>
              <a:t> op de site van Scouting Nederland.</a:t>
            </a:r>
          </a:p>
          <a:p>
            <a:pPr eaLnBrk="1" hangingPunct="1">
              <a:defRPr/>
            </a:pPr>
            <a:endParaRPr lang="nl-NL" dirty="0" smtClean="0">
              <a:latin typeface="Arial" panose="020B0604020202020204" pitchFamily="34" charset="0"/>
            </a:endParaRPr>
          </a:p>
          <a:p>
            <a:pPr eaLnBrk="1" hangingPunct="1">
              <a:defRPr/>
            </a:pPr>
            <a:endParaRPr lang="nl-NL" dirty="0" smtClean="0">
              <a:latin typeface="Arial" panose="020B0604020202020204" pitchFamily="34" charset="0"/>
            </a:endParaRPr>
          </a:p>
          <a:p>
            <a:pPr eaLnBrk="1" hangingPunct="1">
              <a:buFontTx/>
              <a:buChar char="-"/>
              <a:defRPr/>
            </a:pPr>
            <a:endParaRPr lang="nl-NL" dirty="0" smtClean="0">
              <a:latin typeface="Arial" panose="020B0604020202020204" pitchFamily="34" charset="0"/>
            </a:endParaRPr>
          </a:p>
        </p:txBody>
      </p:sp>
    </p:spTree>
    <p:extLst>
      <p:ext uri="{BB962C8B-B14F-4D97-AF65-F5344CB8AC3E}">
        <p14:creationId xmlns:p14="http://schemas.microsoft.com/office/powerpoint/2010/main" val="4097462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6CA6A3-007C-4EE9-B918-D5F51809320D}" type="slidenum">
              <a:rPr lang="nl-NL" smtClean="0"/>
              <a:pPr>
                <a:spcBef>
                  <a:spcPct val="0"/>
                </a:spcBef>
              </a:pPr>
              <a:t>29</a:t>
            </a:fld>
            <a:endParaRPr lang="nl-NL"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 </a:t>
            </a:r>
          </a:p>
          <a:p>
            <a:pPr eaLnBrk="1" hangingPunct="1">
              <a:buFontTx/>
              <a:buChar char="-"/>
            </a:pPr>
            <a:endParaRPr lang="nl-NL" smtClean="0">
              <a:latin typeface="Arial" panose="020B0604020202020204" pitchFamily="34" charset="0"/>
            </a:endParaRPr>
          </a:p>
        </p:txBody>
      </p:sp>
    </p:spTree>
    <p:extLst>
      <p:ext uri="{BB962C8B-B14F-4D97-AF65-F5344CB8AC3E}">
        <p14:creationId xmlns:p14="http://schemas.microsoft.com/office/powerpoint/2010/main" val="4164072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BE1061-2340-45A4-A0B5-5EC1F0B25C26}" type="slidenum">
              <a:rPr lang="nl-NL" smtClean="0"/>
              <a:pPr>
                <a:spcBef>
                  <a:spcPct val="0"/>
                </a:spcBef>
              </a:pPr>
              <a:t>30</a:t>
            </a:fld>
            <a:endParaRPr lang="nl-NL"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Bij de explorers zijn er 3 typen insignes:</a:t>
            </a:r>
          </a:p>
          <a:p>
            <a:pPr eaLnBrk="1" hangingPunct="1">
              <a:buFontTx/>
              <a:buChar char="-"/>
            </a:pPr>
            <a:r>
              <a:rPr lang="nl-NL" smtClean="0">
                <a:latin typeface="Arial" panose="020B0604020202020204" pitchFamily="34" charset="0"/>
              </a:rPr>
              <a:t>De jaarbadges</a:t>
            </a:r>
          </a:p>
          <a:p>
            <a:pPr eaLnBrk="1" hangingPunct="1">
              <a:buFontTx/>
              <a:buChar char="-"/>
            </a:pPr>
            <a:r>
              <a:rPr lang="nl-NL" smtClean="0">
                <a:latin typeface="Arial" panose="020B0604020202020204" pitchFamily="34" charset="0"/>
              </a:rPr>
              <a:t>Insignes voor de activiteitengebieden</a:t>
            </a:r>
          </a:p>
          <a:p>
            <a:pPr lvl="1">
              <a:lnSpc>
                <a:spcPct val="90000"/>
              </a:lnSpc>
              <a:buFontTx/>
              <a:buChar char="-"/>
            </a:pPr>
            <a:r>
              <a:rPr lang="nl-NL" sz="1000" smtClean="0">
                <a:latin typeface="Arial" panose="020B0604020202020204" pitchFamily="34" charset="0"/>
              </a:rPr>
              <a:t>In het programma van de explorers zit een verdeling in 3 fases, die ruwweg overeenkomt met de drie jaren dat je lid bent van een explorerafdeling. In deze 3 jaren gaat een explorer steeds meer zelf doen, krijgt hij andere verantwoordelijkheden t.a.v. het programma en de afdeling. De eisen voor de jaarbadges komen overeen met deze indeling en maken de groei in de explorertijd dus zichtbaar. </a:t>
            </a:r>
          </a:p>
          <a:p>
            <a:pPr lvl="1">
              <a:lnSpc>
                <a:spcPct val="90000"/>
              </a:lnSpc>
              <a:buFontTx/>
              <a:buChar char="-"/>
            </a:pPr>
            <a:r>
              <a:rPr lang="nl-NL" sz="1000" smtClean="0">
                <a:latin typeface="Arial" panose="020B0604020202020204" pitchFamily="34" charset="0"/>
              </a:rPr>
              <a:t>Per activiteitengebied kunnen explorers een insigne verdienen door een project te doen. </a:t>
            </a:r>
          </a:p>
          <a:p>
            <a:pPr lvl="1">
              <a:lnSpc>
                <a:spcPct val="90000"/>
              </a:lnSpc>
              <a:buFontTx/>
              <a:buChar char="-"/>
            </a:pPr>
            <a:r>
              <a:rPr lang="nl-NL" sz="1000" smtClean="0">
                <a:latin typeface="Arial" panose="020B0604020202020204" pitchFamily="34" charset="0"/>
              </a:rPr>
              <a:t>Dit zijn dezelfde awards als bij scouts, maar dan een niveautje hoger (andere eisen e.d.). </a:t>
            </a:r>
          </a:p>
          <a:p>
            <a:pPr eaLnBrk="1" hangingPunct="1">
              <a:buFontTx/>
              <a:buChar char="-"/>
            </a:pPr>
            <a:endParaRPr lang="nl-NL" smtClean="0">
              <a:latin typeface="Arial" panose="020B0604020202020204" pitchFamily="34" charset="0"/>
            </a:endParaRPr>
          </a:p>
          <a:p>
            <a:pPr eaLnBrk="1" hangingPunct="1">
              <a:buFontTx/>
              <a:buChar char="-"/>
            </a:pPr>
            <a:r>
              <a:rPr lang="nl-NL" smtClean="0">
                <a:latin typeface="Arial" panose="020B0604020202020204" pitchFamily="34" charset="0"/>
              </a:rPr>
              <a:t>En de 4 awards (zoals net ook al besproken bij de scouts)</a:t>
            </a:r>
          </a:p>
          <a:p>
            <a:pPr eaLnBrk="1" hangingPunct="1">
              <a:buFontTx/>
              <a:buChar char="-"/>
            </a:pPr>
            <a:endParaRPr lang="nl-NL" smtClean="0">
              <a:latin typeface="Arial" panose="020B0604020202020204" pitchFamily="34" charset="0"/>
            </a:endParaRPr>
          </a:p>
          <a:p>
            <a:pPr eaLnBrk="1" hangingPunct="1"/>
            <a:endParaRPr lang="nl-NL" smtClean="0">
              <a:latin typeface="Arial" panose="020B0604020202020204" pitchFamily="34" charset="0"/>
            </a:endParaRPr>
          </a:p>
        </p:txBody>
      </p:sp>
    </p:spTree>
    <p:extLst>
      <p:ext uri="{BB962C8B-B14F-4D97-AF65-F5344CB8AC3E}">
        <p14:creationId xmlns:p14="http://schemas.microsoft.com/office/powerpoint/2010/main" val="1533855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0064C9-BD34-45DE-92C9-CD96B659ADCE}" type="slidenum">
              <a:rPr lang="nl-NL" smtClean="0"/>
              <a:pPr>
                <a:spcBef>
                  <a:spcPct val="0"/>
                </a:spcBef>
              </a:pPr>
              <a:t>31</a:t>
            </a:fld>
            <a:endParaRPr lang="nl-NL"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z="1000" smtClean="0">
                <a:latin typeface="Arial" panose="020B0604020202020204" pitchFamily="34" charset="0"/>
              </a:rPr>
              <a:t>In het programma van de explorers zit een verdeling in 3 fases, die ruwweg overeenkomt met de drie jaren dat je lid bent van een explorerafdeling. </a:t>
            </a:r>
          </a:p>
          <a:p>
            <a:pPr eaLnBrk="1" hangingPunct="1"/>
            <a:r>
              <a:rPr lang="nl-NL" sz="1000" smtClean="0">
                <a:latin typeface="Arial" panose="020B0604020202020204" pitchFamily="34" charset="0"/>
              </a:rPr>
              <a:t>In  het eerste jaar kom je vanaf de scouts en ga je de afdeling ontdekken. In deze fase wordt je ook als explorer geïnstalleerd. Je maakt je de afspraken en de manier van werken eigen. Je neemt actief deel aan de afdelingsraad en leert meebeslissen. In het begin zul je nog niet veel aan het programma doen, maar later ga je zelf programma’s maken. Dat start onder begeleiding van ouderejaars explorers, maar uiteindelijk weet je waar je aan moet denken om een goed programma te maken. Uiteraard sluit je het jaar af met een zomerkamp.</a:t>
            </a:r>
          </a:p>
          <a:p>
            <a:pPr eaLnBrk="1" hangingPunct="1"/>
            <a:r>
              <a:rPr lang="nl-NL" sz="1000" smtClean="0">
                <a:latin typeface="Arial" panose="020B0604020202020204" pitchFamily="34" charset="0"/>
              </a:rPr>
              <a:t>In het tweede jaar ligt de nadruk op het wekelijkse opkomsten. Je bent de belangrijkste drager van het programma dat elke week weer wordt bedacht, voorbereid en uitgevoerd. Je helpt de jongere explorers om te leren hoe je dat doet. Ook bied je zo nu en dan ondersteuning aan de organisatie van weekenden en de expeditie.</a:t>
            </a:r>
          </a:p>
          <a:p>
            <a:pPr eaLnBrk="1" hangingPunct="1"/>
            <a:r>
              <a:rPr lang="nl-NL" sz="1000" smtClean="0">
                <a:latin typeface="Arial" panose="020B0604020202020204" pitchFamily="34" charset="0"/>
              </a:rPr>
              <a:t>In het derde jaar komen de grotere projecten: weekenden, groepsactiviteiten en regio-activiteiten. In deze fase draag je de organisatie van deze activiteiten, je leert te delegeren door samen met de rest van de afdeling deze activiteiten voor te bereiden en uit te voeren. Ook de organisatie van de expeditie komt voornamelijk neer op de schouders van de explorers uit deze fase: het maken van een planning, het kiezen van de locatie, de reis, de begroting en de financiën, de foerage en het programma. </a:t>
            </a:r>
          </a:p>
          <a:p>
            <a:pPr eaLnBrk="1" hangingPunct="1"/>
            <a:r>
              <a:rPr lang="nl-NL" sz="1000" smtClean="0">
                <a:latin typeface="Arial" panose="020B0604020202020204" pitchFamily="34" charset="0"/>
              </a:rPr>
              <a:t>Het zijn ook de oudsten uit de afdeling die de bestuurstaken (voorzitter, secretaris, penningmeester) op zich nemen. Aan het eind van deze fase kun je zelfstandig grote en kleinere programma’s voorbereiden en uitvoeren en vlieg je over naar de roverscouts.</a:t>
            </a:r>
          </a:p>
          <a:p>
            <a:pPr eaLnBrk="1" hangingPunct="1"/>
            <a:endParaRPr lang="nl-NL" sz="1000" smtClean="0">
              <a:latin typeface="Arial" panose="020B0604020202020204" pitchFamily="34" charset="0"/>
            </a:endParaRPr>
          </a:p>
          <a:p>
            <a:pPr eaLnBrk="1" hangingPunct="1"/>
            <a:r>
              <a:rPr lang="nl-NL" sz="1000" smtClean="0">
                <a:latin typeface="Arial" panose="020B0604020202020204" pitchFamily="34" charset="0"/>
              </a:rPr>
              <a:t>De eisen voor de jaarbadges komen overeen met deze indeling. Op de sheets staan niet alle eisen, maar een aantal, ter illustratie. </a:t>
            </a:r>
          </a:p>
          <a:p>
            <a:pPr eaLnBrk="1" hangingPunct="1"/>
            <a:endParaRPr lang="nl-NL" sz="1000" smtClean="0">
              <a:latin typeface="Arial" panose="020B0604020202020204" pitchFamily="34" charset="0"/>
            </a:endParaRPr>
          </a:p>
          <a:p>
            <a:pPr eaLnBrk="1" hangingPunct="1"/>
            <a:endParaRPr lang="nl-NL" sz="1000" smtClean="0">
              <a:latin typeface="Arial" panose="020B0604020202020204" pitchFamily="34" charset="0"/>
            </a:endParaRPr>
          </a:p>
        </p:txBody>
      </p:sp>
    </p:spTree>
    <p:extLst>
      <p:ext uri="{BB962C8B-B14F-4D97-AF65-F5344CB8AC3E}">
        <p14:creationId xmlns:p14="http://schemas.microsoft.com/office/powerpoint/2010/main" val="1911063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01D2CC-E9C9-432F-BF00-DEEB06FB8863}" type="slidenum">
              <a:rPr lang="nl-NL" smtClean="0"/>
              <a:pPr>
                <a:spcBef>
                  <a:spcPct val="0"/>
                </a:spcBef>
              </a:pPr>
              <a:t>32</a:t>
            </a:fld>
            <a:endParaRPr lang="nl-NL"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smtClean="0">
              <a:latin typeface="Arial" panose="020B0604020202020204" pitchFamily="34" charset="0"/>
            </a:endParaRPr>
          </a:p>
          <a:p>
            <a:pPr eaLnBrk="1" hangingPunct="1"/>
            <a:endParaRPr lang="nl-NL" smtClean="0">
              <a:latin typeface="Arial" panose="020B0604020202020204" pitchFamily="34" charset="0"/>
            </a:endParaRPr>
          </a:p>
          <a:p>
            <a:pPr eaLnBrk="1" hangingPunct="1">
              <a:buFontTx/>
              <a:buChar char="-"/>
            </a:pPr>
            <a:endParaRPr lang="nl-NL" smtClean="0">
              <a:latin typeface="Arial" panose="020B0604020202020204" pitchFamily="34" charset="0"/>
            </a:endParaRPr>
          </a:p>
        </p:txBody>
      </p:sp>
    </p:spTree>
    <p:extLst>
      <p:ext uri="{BB962C8B-B14F-4D97-AF65-F5344CB8AC3E}">
        <p14:creationId xmlns:p14="http://schemas.microsoft.com/office/powerpoint/2010/main" val="3313134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CE30A8-F6F2-4FF6-A0F1-099E5C7E7B6F}" type="slidenum">
              <a:rPr lang="nl-NL" smtClean="0"/>
              <a:pPr>
                <a:spcBef>
                  <a:spcPct val="0"/>
                </a:spcBef>
              </a:pPr>
              <a:t>33</a:t>
            </a:fld>
            <a:endParaRPr lang="nl-NL"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Per activiteitengebied kunnen explorers een insigne verdienen door een project te doen. </a:t>
            </a:r>
          </a:p>
          <a:p>
            <a:pPr eaLnBrk="1" hangingPunct="1"/>
            <a:r>
              <a:rPr lang="nl-NL" smtClean="0">
                <a:latin typeface="Arial" panose="020B0604020202020204" pitchFamily="34" charset="0"/>
              </a:rPr>
              <a:t>Elk insigne bestaat uit het doen van het project én op een manier vertellen aan de afdeling wat je hebt gedaan (presentatie, artikel, opkomst organiseren etc). </a:t>
            </a:r>
          </a:p>
          <a:p>
            <a:pPr eaLnBrk="1" hangingPunct="1"/>
            <a:r>
              <a:rPr lang="nl-NL" smtClean="0">
                <a:latin typeface="Arial" panose="020B0604020202020204" pitchFamily="34" charset="0"/>
              </a:rPr>
              <a:t>Explorers kiezen zelf een project, samen met de afdeling of begeleiding. Een project mag eigenlijk alles zijn, als het maar een uitdaging is voor de explorer en hij er iets nieuws van leert.</a:t>
            </a:r>
          </a:p>
          <a:p>
            <a:pPr eaLnBrk="1" hangingPunct="1"/>
            <a:r>
              <a:rPr lang="nl-NL" smtClean="0">
                <a:latin typeface="Arial" panose="020B0604020202020204" pitchFamily="34" charset="0"/>
              </a:rPr>
              <a:t>Daarnaast moet een explorer er ook wel ongeveer 1 tot 3 maanden mee bezig zijn. </a:t>
            </a:r>
          </a:p>
          <a:p>
            <a:pPr eaLnBrk="1" hangingPunct="1"/>
            <a:endParaRPr lang="nl-NL" smtClean="0">
              <a:latin typeface="Arial" panose="020B0604020202020204" pitchFamily="34" charset="0"/>
            </a:endParaRPr>
          </a:p>
          <a:p>
            <a:pPr eaLnBrk="1" hangingPunct="1"/>
            <a:endParaRPr lang="nl-NL" smtClean="0">
              <a:latin typeface="Arial" panose="020B0604020202020204" pitchFamily="34" charset="0"/>
            </a:endParaRPr>
          </a:p>
        </p:txBody>
      </p:sp>
    </p:spTree>
    <p:extLst>
      <p:ext uri="{BB962C8B-B14F-4D97-AF65-F5344CB8AC3E}">
        <p14:creationId xmlns:p14="http://schemas.microsoft.com/office/powerpoint/2010/main" val="1236214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jdelijke aanduiding voor dia-afbeelding 1"/>
          <p:cNvSpPr>
            <a:spLocks noGrp="1" noRot="1" noChangeAspect="1" noTextEdit="1"/>
          </p:cNvSpPr>
          <p:nvPr>
            <p:ph type="sldImg"/>
          </p:nvPr>
        </p:nvSpPr>
        <p:spPr>
          <a:ln/>
        </p:spPr>
      </p:sp>
      <p:sp>
        <p:nvSpPr>
          <p:cNvPr id="6656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anose="020B0604020202020204" pitchFamily="34" charset="0"/>
            </a:endParaRPr>
          </a:p>
        </p:txBody>
      </p:sp>
      <p:sp>
        <p:nvSpPr>
          <p:cNvPr id="6656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C0B7EE-1D34-4AA5-B647-E5FFC4480268}" type="slidenum">
              <a:rPr lang="nl-NL" smtClean="0"/>
              <a:pPr>
                <a:spcBef>
                  <a:spcPct val="0"/>
                </a:spcBef>
              </a:pPr>
              <a:t>34</a:t>
            </a:fld>
            <a:endParaRPr lang="nl-NL" smtClean="0"/>
          </a:p>
        </p:txBody>
      </p:sp>
    </p:spTree>
    <p:extLst>
      <p:ext uri="{BB962C8B-B14F-4D97-AF65-F5344CB8AC3E}">
        <p14:creationId xmlns:p14="http://schemas.microsoft.com/office/powerpoint/2010/main" val="4137905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3851F4-889F-4AC1-A4C8-6C8F0C32A959}" type="slidenum">
              <a:rPr lang="nl-NL" smtClean="0"/>
              <a:pPr>
                <a:spcBef>
                  <a:spcPct val="0"/>
                </a:spcBef>
              </a:pPr>
              <a:t>35</a:t>
            </a:fld>
            <a:endParaRPr lang="nl-NL"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Certificaat bij insigne</a:t>
            </a:r>
          </a:p>
          <a:p>
            <a:pPr eaLnBrk="1" hangingPunct="1">
              <a:buFontTx/>
              <a:buChar char="-"/>
            </a:pPr>
            <a:endParaRPr lang="nl-NL" smtClean="0">
              <a:latin typeface="Arial" panose="020B0604020202020204" pitchFamily="34" charset="0"/>
            </a:endParaRPr>
          </a:p>
          <a:p>
            <a:pPr eaLnBrk="1" hangingPunct="1"/>
            <a:endParaRPr lang="nl-NL" smtClean="0">
              <a:latin typeface="Arial" panose="020B0604020202020204" pitchFamily="34" charset="0"/>
            </a:endParaRPr>
          </a:p>
        </p:txBody>
      </p:sp>
    </p:spTree>
    <p:extLst>
      <p:ext uri="{BB962C8B-B14F-4D97-AF65-F5344CB8AC3E}">
        <p14:creationId xmlns:p14="http://schemas.microsoft.com/office/powerpoint/2010/main" val="408927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2A3B7C-8FEB-48FD-B65B-9C50587BD268}" type="slidenum">
              <a:rPr lang="nl-NL" smtClean="0"/>
              <a:pPr>
                <a:spcBef>
                  <a:spcPct val="0"/>
                </a:spcBef>
              </a:pPr>
              <a:t>3</a:t>
            </a:fld>
            <a:endParaRPr lang="nl-NL"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latin typeface="Arial" panose="020B0604020202020204" pitchFamily="34" charset="0"/>
              </a:rPr>
              <a:t>De basis van het Scoutingspel is en blijft het gedachtegoed van Lord Baden-Powell. In de kern is dat het ontwikkelen van jeugd en jongeren door middel van een plezierige vrijetijdsbesteding. Over de hele wereld passen Scoutinggroepen dit gedachtegoed nog wekelijks toe in geweldige Scoutingactiviteiten. Na meer dan 100 jaar kijken we wel iets anders tegen de woorden van Lord Baden-Powell aan dan bij het ontstaan van Scouting. </a:t>
            </a:r>
          </a:p>
          <a:p>
            <a:r>
              <a:rPr lang="nl-NL" smtClean="0">
                <a:latin typeface="Arial" panose="020B0604020202020204" pitchFamily="34" charset="0"/>
              </a:rPr>
              <a:t>Scouting Nederland heeft hiervoor spelvisie SCOUTS ontwikkeld. Een korte en bondige tekst, die samenvat waar het om draait binnen Scouting. De spelvisie geeft richting aan hoe je je groep en speltak organiseert en inhoud geeft. De spelvisie is gebaseerd op de acht elementen van de Scoutingmethode, de educatieve methode waarop Scouting internationaal gebaseerd is. Dit in tegenstelling tot de activiteitengebieden, die concreet richting geven aan welke activiteiten we doen</a:t>
            </a:r>
          </a:p>
          <a:p>
            <a:r>
              <a:rPr lang="nl-NL" smtClean="0">
                <a:latin typeface="Arial" panose="020B0604020202020204" pitchFamily="34" charset="0"/>
              </a:rPr>
              <a:t> </a:t>
            </a:r>
          </a:p>
          <a:p>
            <a:r>
              <a:rPr lang="nl-NL" smtClean="0">
                <a:latin typeface="Arial" panose="020B0604020202020204" pitchFamily="34" charset="0"/>
              </a:rPr>
              <a:t>Waar staan de elementen van SCOUTS voor? Samen, Code, Outdoor, Uitdaging, Team en Spel. Deze woorden worden hieronder uitgelegd, in de kompassen van alle speltakken, wordt dit verder uitgediept.</a:t>
            </a:r>
          </a:p>
          <a:p>
            <a:endParaRPr lang="nl-NL" smtClean="0">
              <a:latin typeface="Arial" panose="020B0604020202020204" pitchFamily="34" charset="0"/>
            </a:endParaRPr>
          </a:p>
          <a:p>
            <a:endParaRPr lang="nl-NL" smtClean="0">
              <a:latin typeface="Arial" panose="020B0604020202020204" pitchFamily="34" charset="0"/>
            </a:endParaRPr>
          </a:p>
          <a:p>
            <a:pPr eaLnBrk="1" hangingPunct="1"/>
            <a:endParaRPr lang="nl-NL" smtClean="0">
              <a:latin typeface="Arial" panose="020B0604020202020204" pitchFamily="34" charset="0"/>
            </a:endParaRPr>
          </a:p>
        </p:txBody>
      </p:sp>
    </p:spTree>
    <p:extLst>
      <p:ext uri="{BB962C8B-B14F-4D97-AF65-F5344CB8AC3E}">
        <p14:creationId xmlns:p14="http://schemas.microsoft.com/office/powerpoint/2010/main" val="771500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6EF7D5-317A-41F6-B3D7-42D62F304346}" type="slidenum">
              <a:rPr lang="nl-NL" smtClean="0"/>
              <a:pPr>
                <a:spcBef>
                  <a:spcPct val="0"/>
                </a:spcBef>
              </a:pPr>
              <a:t>36</a:t>
            </a:fld>
            <a:endParaRPr lang="nl-NL"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2400" indent="-152400">
              <a:lnSpc>
                <a:spcPct val="80000"/>
              </a:lnSpc>
              <a:buFontTx/>
              <a:buChar char="•"/>
            </a:pPr>
            <a:r>
              <a:rPr lang="nl-NL" sz="800" smtClean="0">
                <a:latin typeface="Arial" panose="020B0604020202020204" pitchFamily="34" charset="0"/>
              </a:rPr>
              <a:t>Speltak bestond al wel, maar krijgt nu ook een eigen inhoudelijk programma!</a:t>
            </a:r>
          </a:p>
          <a:p>
            <a:pPr marL="152400" indent="-152400">
              <a:lnSpc>
                <a:spcPct val="80000"/>
              </a:lnSpc>
              <a:buFontTx/>
              <a:buChar char="•"/>
            </a:pPr>
            <a:r>
              <a:rPr lang="nl-NL" sz="800" smtClean="0">
                <a:latin typeface="Arial" panose="020B0604020202020204" pitchFamily="34" charset="0"/>
              </a:rPr>
              <a:t>Drie fasen in het programma:</a:t>
            </a:r>
          </a:p>
          <a:p>
            <a:pPr marL="742950" lvl="1" indent="-285750">
              <a:lnSpc>
                <a:spcPct val="80000"/>
              </a:lnSpc>
              <a:buFontTx/>
              <a:buChar char="•"/>
            </a:pPr>
            <a:r>
              <a:rPr lang="nl-NL" sz="800" smtClean="0">
                <a:latin typeface="Arial" panose="020B0604020202020204" pitchFamily="34" charset="0"/>
              </a:rPr>
              <a:t>Proloog: staat in het teken van kennis maken met deze speltak en het formuleren van je eigen uitdagingen (drie stuks). Duurt ongeveer een half jaar.</a:t>
            </a:r>
          </a:p>
          <a:p>
            <a:pPr marL="742950" lvl="1" indent="-285750">
              <a:lnSpc>
                <a:spcPct val="80000"/>
              </a:lnSpc>
              <a:buFontTx/>
              <a:buChar char="•"/>
            </a:pPr>
            <a:r>
              <a:rPr lang="nl-NL" sz="800" smtClean="0">
                <a:latin typeface="Arial" panose="020B0604020202020204" pitchFamily="34" charset="0"/>
              </a:rPr>
              <a:t>Traject: langste fase, hierin doe je de activiteiten en voer je je uitdagingen uit. Ongeveer 2,5 jaar.</a:t>
            </a:r>
          </a:p>
          <a:p>
            <a:pPr marL="742950" lvl="1" indent="-285750">
              <a:lnSpc>
                <a:spcPct val="80000"/>
              </a:lnSpc>
              <a:buFontTx/>
              <a:buChar char="•"/>
            </a:pPr>
            <a:r>
              <a:rPr lang="nl-NL" sz="800" smtClean="0">
                <a:latin typeface="Arial" panose="020B0604020202020204" pitchFamily="34" charset="0"/>
              </a:rPr>
              <a:t>Epiloog: afronding, staat in het teken van de Partenza &gt; eindceremonie, symboliseert einde van het jeugdlidmaatschap en bewuste keuze maken om een andere rol binnen Scouting op te nemen (of niet natuurlijk). </a:t>
            </a:r>
          </a:p>
          <a:p>
            <a:pPr marL="152400" indent="-152400">
              <a:lnSpc>
                <a:spcPct val="80000"/>
              </a:lnSpc>
              <a:buFontTx/>
              <a:buChar char="•"/>
            </a:pPr>
            <a:r>
              <a:rPr lang="nl-NL" sz="800" smtClean="0">
                <a:latin typeface="Arial" panose="020B0604020202020204" pitchFamily="34" charset="0"/>
              </a:rPr>
              <a:t>Awards: ook hier weer de mogelijkheid om de 4 awards te werken, op roverscoutniveau. </a:t>
            </a:r>
          </a:p>
          <a:p>
            <a:pPr marL="742950" lvl="1" indent="-285750">
              <a:lnSpc>
                <a:spcPct val="80000"/>
              </a:lnSpc>
              <a:buFontTx/>
              <a:buChar char="•"/>
            </a:pPr>
            <a:endParaRPr lang="nl-NL" sz="800" smtClean="0">
              <a:latin typeface="Arial" panose="020B0604020202020204" pitchFamily="34" charset="0"/>
            </a:endParaRPr>
          </a:p>
          <a:p>
            <a:pPr marL="152400" indent="-152400">
              <a:lnSpc>
                <a:spcPct val="80000"/>
              </a:lnSpc>
            </a:pPr>
            <a:endParaRPr lang="nl-NL" sz="800" smtClean="0">
              <a:latin typeface="Arial" panose="020B0604020202020204" pitchFamily="34" charset="0"/>
            </a:endParaRPr>
          </a:p>
          <a:p>
            <a:pPr marL="152400" indent="-152400">
              <a:lnSpc>
                <a:spcPct val="80000"/>
              </a:lnSpc>
            </a:pPr>
            <a:r>
              <a:rPr lang="nl-NL" sz="800" smtClean="0">
                <a:latin typeface="Arial" panose="020B0604020202020204" pitchFamily="34" charset="0"/>
              </a:rPr>
              <a:t>Extra informatie: </a:t>
            </a:r>
          </a:p>
          <a:p>
            <a:pPr marL="152400" indent="-152400">
              <a:lnSpc>
                <a:spcPct val="80000"/>
              </a:lnSpc>
            </a:pPr>
            <a:r>
              <a:rPr lang="nl-NL" sz="800" smtClean="0">
                <a:latin typeface="Arial" panose="020B0604020202020204" pitchFamily="34" charset="0"/>
              </a:rPr>
              <a:t>De 3 uitdagingen zijn:</a:t>
            </a:r>
          </a:p>
          <a:p>
            <a:pPr marL="152400" indent="-152400">
              <a:lnSpc>
                <a:spcPct val="80000"/>
              </a:lnSpc>
              <a:buFont typeface="Impact" panose="020B0806030902050204" pitchFamily="34" charset="0"/>
              <a:buAutoNum type="arabicPeriod"/>
            </a:pPr>
            <a:r>
              <a:rPr lang="nl-NL" smtClean="0">
                <a:latin typeface="Arial" panose="020B0604020202020204" pitchFamily="34" charset="0"/>
              </a:rPr>
              <a:t>Iets typisch Scouting: </a:t>
            </a:r>
            <a:r>
              <a:rPr lang="nl-NL" sz="800" smtClean="0">
                <a:latin typeface="Arial" panose="020B0604020202020204" pitchFamily="34" charset="0"/>
              </a:rPr>
              <a:t>met keuze uit de activiteitengebieden: Uitdagende Scoutingtechnieken, Sport &amp; spel en/of Buitenleven</a:t>
            </a:r>
          </a:p>
          <a:p>
            <a:pPr marL="152400" indent="-152400">
              <a:lnSpc>
                <a:spcPct val="80000"/>
              </a:lnSpc>
              <a:buFont typeface="Impact" panose="020B0806030902050204" pitchFamily="34" charset="0"/>
              <a:buAutoNum type="arabicPeriod"/>
            </a:pPr>
            <a:r>
              <a:rPr lang="nl-NL" smtClean="0">
                <a:latin typeface="Arial" panose="020B0604020202020204" pitchFamily="34" charset="0"/>
              </a:rPr>
              <a:t>Iets serieus</a:t>
            </a:r>
            <a:r>
              <a:rPr lang="nl-NL" sz="1000" smtClean="0">
                <a:latin typeface="Arial" panose="020B0604020202020204" pitchFamily="34" charset="0"/>
              </a:rPr>
              <a:t>: </a:t>
            </a:r>
            <a:r>
              <a:rPr lang="nl-NL" sz="800" smtClean="0">
                <a:latin typeface="Arial" panose="020B0604020202020204" pitchFamily="34" charset="0"/>
              </a:rPr>
              <a:t>waarmee je je steentje bijdraagt aan de wereld om je heen. Kies uit (een combinatie van) de activiteitengebieden: Veilig &amp; gezond, Samenleving en Internationaal</a:t>
            </a:r>
          </a:p>
          <a:p>
            <a:pPr marL="152400" indent="-152400">
              <a:lnSpc>
                <a:spcPct val="80000"/>
              </a:lnSpc>
              <a:buFont typeface="Impact" panose="020B0806030902050204" pitchFamily="34" charset="0"/>
              <a:buAutoNum type="arabicPeriod"/>
            </a:pPr>
            <a:r>
              <a:rPr lang="nl-NL" smtClean="0">
                <a:latin typeface="Arial" panose="020B0604020202020204" pitchFamily="34" charset="0"/>
              </a:rPr>
              <a:t>Iets persoonlijks:</a:t>
            </a:r>
            <a:r>
              <a:rPr lang="nl-NL" sz="800" smtClean="0">
                <a:latin typeface="Arial" panose="020B0604020202020204" pitchFamily="34" charset="0"/>
              </a:rPr>
              <a:t>wat goed bij jou past, naar keuze uit de activiteitengebieden: Expressie en Identiteit</a:t>
            </a:r>
            <a:endParaRPr lang="nl-NL" sz="1000" smtClean="0">
              <a:latin typeface="Arial" panose="020B0604020202020204" pitchFamily="34" charset="0"/>
            </a:endParaRPr>
          </a:p>
          <a:p>
            <a:pPr marL="152400" indent="-152400">
              <a:lnSpc>
                <a:spcPct val="80000"/>
              </a:lnSpc>
            </a:pPr>
            <a:endParaRPr lang="nl-NL" sz="900" smtClean="0">
              <a:latin typeface="Arial" panose="020B0604020202020204" pitchFamily="34" charset="0"/>
            </a:endParaRPr>
          </a:p>
          <a:p>
            <a:pPr marL="152400" indent="-152400">
              <a:lnSpc>
                <a:spcPct val="80000"/>
              </a:lnSpc>
            </a:pPr>
            <a:r>
              <a:rPr lang="nl-NL" smtClean="0">
                <a:latin typeface="Arial" panose="020B0604020202020204" pitchFamily="34" charset="0"/>
              </a:rPr>
              <a:t>Naast deze 3 uitdagingen wordt er van roverscouts ook verwacht dat ze:</a:t>
            </a:r>
          </a:p>
          <a:p>
            <a:pPr marL="152400" indent="-152400">
              <a:lnSpc>
                <a:spcPct val="80000"/>
              </a:lnSpc>
              <a:buFontTx/>
              <a:buChar char="-"/>
            </a:pPr>
            <a:r>
              <a:rPr lang="nl-NL" sz="800" smtClean="0">
                <a:latin typeface="Arial" panose="020B0604020202020204" pitchFamily="34" charset="0"/>
              </a:rPr>
              <a:t>Tenminste  aan </a:t>
            </a:r>
            <a:r>
              <a:rPr lang="nl-NL" sz="1000" smtClean="0">
                <a:latin typeface="Arial" panose="020B0604020202020204" pitchFamily="34" charset="0"/>
              </a:rPr>
              <a:t>één lokaal project</a:t>
            </a:r>
            <a:r>
              <a:rPr lang="nl-NL" smtClean="0">
                <a:latin typeface="Arial" panose="020B0604020202020204" pitchFamily="34" charset="0"/>
              </a:rPr>
              <a:t> </a:t>
            </a:r>
            <a:r>
              <a:rPr lang="nl-NL" sz="800" smtClean="0">
                <a:latin typeface="Arial" panose="020B0604020202020204" pitchFamily="34" charset="0"/>
              </a:rPr>
              <a:t>meedoen</a:t>
            </a:r>
          </a:p>
          <a:p>
            <a:pPr marL="152400" indent="-152400">
              <a:lnSpc>
                <a:spcPct val="80000"/>
              </a:lnSpc>
              <a:buFontTx/>
              <a:buChar char="-"/>
            </a:pPr>
            <a:r>
              <a:rPr lang="nl-NL" sz="800" smtClean="0">
                <a:latin typeface="Arial" panose="020B0604020202020204" pitchFamily="34" charset="0"/>
              </a:rPr>
              <a:t>Tenminste een bovenlokale activiteit (mede)organiseert. Denk hier aan een activiteit voor meerdere stammen, een regio-activiteit of een landelijke activiteit. Dit kan ook een bestaande activiteit zijn zoals een HIT of Intercamp. </a:t>
            </a:r>
          </a:p>
          <a:p>
            <a:pPr marL="152400" indent="-152400">
              <a:lnSpc>
                <a:spcPct val="80000"/>
              </a:lnSpc>
              <a:buFontTx/>
              <a:buChar char="-"/>
            </a:pPr>
            <a:r>
              <a:rPr lang="nl-NL" smtClean="0">
                <a:latin typeface="Arial" panose="020B0604020202020204" pitchFamily="34" charset="0"/>
              </a:rPr>
              <a:t>Tenminste </a:t>
            </a:r>
            <a:r>
              <a:rPr lang="nl-NL" sz="1000" smtClean="0">
                <a:latin typeface="Arial" panose="020B0604020202020204" pitchFamily="34" charset="0"/>
              </a:rPr>
              <a:t>eenmaal internationale ervaring</a:t>
            </a:r>
            <a:r>
              <a:rPr lang="nl-NL" sz="800" smtClean="0">
                <a:latin typeface="Arial" panose="020B0604020202020204" pitchFamily="34" charset="0"/>
              </a:rPr>
              <a:t> opdoet in Scoutingverband</a:t>
            </a:r>
            <a:endParaRPr lang="nl-NL" smtClean="0">
              <a:latin typeface="Arial" panose="020B0604020202020204" pitchFamily="34" charset="0"/>
            </a:endParaRPr>
          </a:p>
        </p:txBody>
      </p:sp>
    </p:spTree>
    <p:extLst>
      <p:ext uri="{BB962C8B-B14F-4D97-AF65-F5344CB8AC3E}">
        <p14:creationId xmlns:p14="http://schemas.microsoft.com/office/powerpoint/2010/main" val="130133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DE9E62-9195-44C6-AE42-65DD12914C3A}" type="slidenum">
              <a:rPr lang="nl-NL" smtClean="0"/>
              <a:pPr>
                <a:spcBef>
                  <a:spcPct val="0"/>
                </a:spcBef>
              </a:pPr>
              <a:t>37</a:t>
            </a:fld>
            <a:endParaRPr lang="nl-NL"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 typeface="Impact" panose="020B0806030902050204" pitchFamily="34" charset="0"/>
              <a:buNone/>
            </a:pPr>
            <a:r>
              <a:rPr lang="nl-NL" sz="1600" smtClean="0">
                <a:latin typeface="Arial" panose="020B0604020202020204" pitchFamily="34" charset="0"/>
              </a:rPr>
              <a:t>Iets typisch Scouting: </a:t>
            </a:r>
            <a:r>
              <a:rPr lang="nl-NL" sz="1000" smtClean="0">
                <a:latin typeface="Arial" panose="020B0604020202020204" pitchFamily="34" charset="0"/>
              </a:rPr>
              <a:t>met keuze uit de activiteitengebieden: Uitdagende Scoutingtechnieken, Sport &amp; spel en/of Buitenleven</a:t>
            </a:r>
            <a:endParaRPr lang="nl-NL" smtClean="0">
              <a:latin typeface="Arial" panose="020B0604020202020204" pitchFamily="34" charset="0"/>
            </a:endParaRPr>
          </a:p>
          <a:p>
            <a:pPr marL="228600" indent="-228600" eaLnBrk="1" hangingPunct="1">
              <a:buFont typeface="Impact" panose="020B0806030902050204" pitchFamily="34" charset="0"/>
              <a:buNone/>
            </a:pPr>
            <a:r>
              <a:rPr lang="nl-NL" sz="1600" smtClean="0">
                <a:latin typeface="Arial" panose="020B0604020202020204" pitchFamily="34" charset="0"/>
              </a:rPr>
              <a:t>Iets serieus</a:t>
            </a:r>
            <a:r>
              <a:rPr lang="nl-NL" sz="1400" smtClean="0">
                <a:latin typeface="Arial" panose="020B0604020202020204" pitchFamily="34" charset="0"/>
              </a:rPr>
              <a:t>: </a:t>
            </a:r>
            <a:r>
              <a:rPr lang="nl-NL" sz="1000" smtClean="0">
                <a:latin typeface="Arial" panose="020B0604020202020204" pitchFamily="34" charset="0"/>
              </a:rPr>
              <a:t>waarmee je je steentje bijdraagt aan de wereld om je heen. Kies uit (een combinatie van) de activiteitengebieden: Veilig &amp; gezond, Samenleving en Internationaal</a:t>
            </a:r>
          </a:p>
          <a:p>
            <a:pPr marL="228600" indent="-228600" eaLnBrk="1" hangingPunct="1">
              <a:buFont typeface="Impact" panose="020B0806030902050204" pitchFamily="34" charset="0"/>
              <a:buNone/>
            </a:pPr>
            <a:r>
              <a:rPr lang="nl-NL" sz="1600" smtClean="0">
                <a:latin typeface="Arial" panose="020B0604020202020204" pitchFamily="34" charset="0"/>
              </a:rPr>
              <a:t>Iets persoonlijks:</a:t>
            </a:r>
            <a:r>
              <a:rPr lang="nl-NL" sz="1000" smtClean="0">
                <a:latin typeface="Arial" panose="020B0604020202020204" pitchFamily="34" charset="0"/>
              </a:rPr>
              <a:t>wat goed bij jou past, naar keuze uit de activiteitengebieden: Expressie en Identiteit</a:t>
            </a:r>
            <a:endParaRPr lang="nl-NL" sz="1400" smtClean="0">
              <a:latin typeface="Arial" panose="020B0604020202020204" pitchFamily="34" charset="0"/>
            </a:endParaRPr>
          </a:p>
          <a:p>
            <a:pPr marL="228600" indent="-228600" eaLnBrk="1" hangingPunct="1"/>
            <a:endParaRPr lang="nl-NL" smtClean="0">
              <a:latin typeface="Arial" panose="020B0604020202020204" pitchFamily="34" charset="0"/>
            </a:endParaRPr>
          </a:p>
          <a:p>
            <a:pPr marL="228600" indent="-228600" eaLnBrk="1" hangingPunct="1"/>
            <a:r>
              <a:rPr lang="nl-NL" sz="1600" smtClean="0">
                <a:latin typeface="Arial" panose="020B0604020202020204" pitchFamily="34" charset="0"/>
              </a:rPr>
              <a:t>Naast deze 3 uitdagingen wordt er van roverscouts ook verwacht dat ze:</a:t>
            </a:r>
          </a:p>
          <a:p>
            <a:pPr marL="228600" indent="-228600" eaLnBrk="1" hangingPunct="1">
              <a:buFontTx/>
              <a:buChar char="-"/>
            </a:pPr>
            <a:r>
              <a:rPr lang="nl-NL" sz="1000" smtClean="0">
                <a:latin typeface="Arial" panose="020B0604020202020204" pitchFamily="34" charset="0"/>
              </a:rPr>
              <a:t>Tenminste  aan </a:t>
            </a:r>
            <a:r>
              <a:rPr lang="nl-NL" sz="1400" smtClean="0">
                <a:latin typeface="Arial" panose="020B0604020202020204" pitchFamily="34" charset="0"/>
              </a:rPr>
              <a:t>één lokaal project</a:t>
            </a:r>
            <a:r>
              <a:rPr lang="nl-NL" sz="1600" smtClean="0">
                <a:latin typeface="Arial" panose="020B0604020202020204" pitchFamily="34" charset="0"/>
              </a:rPr>
              <a:t> </a:t>
            </a:r>
            <a:r>
              <a:rPr lang="nl-NL" sz="1000" smtClean="0">
                <a:latin typeface="Arial" panose="020B0604020202020204" pitchFamily="34" charset="0"/>
              </a:rPr>
              <a:t>meedoen</a:t>
            </a:r>
          </a:p>
          <a:p>
            <a:pPr marL="228600" indent="-228600" eaLnBrk="1" hangingPunct="1">
              <a:buFontTx/>
              <a:buChar char="-"/>
            </a:pPr>
            <a:r>
              <a:rPr lang="nl-NL" sz="1000" smtClean="0">
                <a:latin typeface="Arial" panose="020B0604020202020204" pitchFamily="34" charset="0"/>
              </a:rPr>
              <a:t>Tenminste een bovenlokale activiteit (mede)organiseert. Denk hier aan een activiteit voor meerdere stammen, een regio-activiteit of een landelijke activiteit. Dit kan ook een bestaande activiteit zijn zoals een HIT of Intercamp. </a:t>
            </a:r>
          </a:p>
          <a:p>
            <a:pPr marL="228600" indent="-228600" eaLnBrk="1" hangingPunct="1">
              <a:buFontTx/>
              <a:buChar char="-"/>
            </a:pPr>
            <a:r>
              <a:rPr lang="nl-NL" sz="1600" smtClean="0">
                <a:latin typeface="Arial" panose="020B0604020202020204" pitchFamily="34" charset="0"/>
              </a:rPr>
              <a:t>Tenminste </a:t>
            </a:r>
            <a:r>
              <a:rPr lang="nl-NL" sz="1400" smtClean="0">
                <a:latin typeface="Arial" panose="020B0604020202020204" pitchFamily="34" charset="0"/>
              </a:rPr>
              <a:t>eenmaal internationale ervaring</a:t>
            </a:r>
            <a:r>
              <a:rPr lang="nl-NL" sz="1000" smtClean="0">
                <a:latin typeface="Arial" panose="020B0604020202020204" pitchFamily="34" charset="0"/>
              </a:rPr>
              <a:t> opdoet in Scoutingverband</a:t>
            </a:r>
          </a:p>
        </p:txBody>
      </p:sp>
    </p:spTree>
    <p:extLst>
      <p:ext uri="{BB962C8B-B14F-4D97-AF65-F5344CB8AC3E}">
        <p14:creationId xmlns:p14="http://schemas.microsoft.com/office/powerpoint/2010/main" val="2335729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ECDE8A-6429-4E86-9BA8-A54D99C7B0A8}" type="slidenum">
              <a:rPr lang="nl-NL" smtClean="0"/>
              <a:pPr>
                <a:spcBef>
                  <a:spcPct val="0"/>
                </a:spcBef>
              </a:pPr>
              <a:t>38</a:t>
            </a:fld>
            <a:endParaRPr lang="nl-NL"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Partenza als nieuwe ceremonie, aan het eind van de roverscouts. </a:t>
            </a:r>
          </a:p>
          <a:p>
            <a:pPr eaLnBrk="1" hangingPunct="1"/>
            <a:endParaRPr lang="nl-NL" smtClean="0">
              <a:latin typeface="Arial" panose="020B0604020202020204" pitchFamily="34" charset="0"/>
            </a:endParaRPr>
          </a:p>
        </p:txBody>
      </p:sp>
    </p:spTree>
    <p:extLst>
      <p:ext uri="{BB962C8B-B14F-4D97-AF65-F5344CB8AC3E}">
        <p14:creationId xmlns:p14="http://schemas.microsoft.com/office/powerpoint/2010/main" val="1487326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ia-afbeelding 1"/>
          <p:cNvSpPr>
            <a:spLocks noGrp="1" noRot="1" noChangeAspect="1" noTextEdit="1"/>
          </p:cNvSpPr>
          <p:nvPr>
            <p:ph type="sldImg"/>
          </p:nvPr>
        </p:nvSpPr>
        <p:spPr>
          <a:ln/>
        </p:spPr>
      </p:sp>
      <p:sp>
        <p:nvSpPr>
          <p:cNvPr id="7680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latin typeface="Arial" panose="020B0604020202020204" pitchFamily="34" charset="0"/>
              </a:rPr>
              <a:t>Activiteitenbank online</a:t>
            </a:r>
          </a:p>
          <a:p>
            <a:endParaRPr lang="nl-NL" smtClean="0">
              <a:latin typeface="Arial" panose="020B0604020202020204" pitchFamily="34" charset="0"/>
            </a:endParaRPr>
          </a:p>
          <a:p>
            <a:r>
              <a:rPr lang="nl-NL" smtClean="0">
                <a:latin typeface="Arial" panose="020B0604020202020204" pitchFamily="34" charset="0"/>
              </a:rPr>
              <a:t>Downloads, zoals illustraties van alle figuren (bevers en welpen), dorp Hotsjietonia, Jungle etc. </a:t>
            </a:r>
          </a:p>
          <a:p>
            <a:endParaRPr lang="nl-NL" smtClean="0">
              <a:latin typeface="Arial" panose="020B0604020202020204" pitchFamily="34" charset="0"/>
            </a:endParaRPr>
          </a:p>
        </p:txBody>
      </p:sp>
      <p:sp>
        <p:nvSpPr>
          <p:cNvPr id="7680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81761D-0F0D-4E53-A25C-8A4D82D28031}" type="slidenum">
              <a:rPr lang="nl-NL" smtClean="0"/>
              <a:pPr>
                <a:spcBef>
                  <a:spcPct val="0"/>
                </a:spcBef>
              </a:pPr>
              <a:t>39</a:t>
            </a:fld>
            <a:endParaRPr lang="nl-NL" smtClean="0"/>
          </a:p>
        </p:txBody>
      </p:sp>
    </p:spTree>
    <p:extLst>
      <p:ext uri="{BB962C8B-B14F-4D97-AF65-F5344CB8AC3E}">
        <p14:creationId xmlns:p14="http://schemas.microsoft.com/office/powerpoint/2010/main" val="871433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C066C36-46FC-40E3-A783-BB165F195698}" type="slidenum">
              <a:rPr lang="nl-NL" smtClean="0"/>
              <a:pPr>
                <a:spcBef>
                  <a:spcPct val="0"/>
                </a:spcBef>
              </a:pPr>
              <a:t>40</a:t>
            </a:fld>
            <a:endParaRPr lang="nl-NL" smtClean="0"/>
          </a:p>
        </p:txBody>
      </p:sp>
      <p:sp>
        <p:nvSpPr>
          <p:cNvPr id="78851" name="Rectangle 2"/>
          <p:cNvSpPr>
            <a:spLocks noGrp="1" noRot="1" noChangeAspect="1" noChangeArrowheads="1" noTextEdit="1"/>
          </p:cNvSpPr>
          <p:nvPr>
            <p:ph type="sldImg"/>
          </p:nvPr>
        </p:nvSpPr>
        <p:spPr>
          <a:xfrm>
            <a:off x="915988" y="746125"/>
            <a:ext cx="4962525" cy="3722688"/>
          </a:xfrm>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smtClean="0">
                <a:latin typeface="Arial" panose="020B0604020202020204" pitchFamily="34" charset="0"/>
              </a:rPr>
              <a:t>Funbadges: zijn de badges voor als leiding een figuur speelt, die kunnen ze dan dragen</a:t>
            </a:r>
          </a:p>
          <a:p>
            <a:endParaRPr lang="nl-NL" smtClean="0">
              <a:latin typeface="Arial" panose="020B0604020202020204" pitchFamily="34" charset="0"/>
            </a:endParaRPr>
          </a:p>
        </p:txBody>
      </p:sp>
    </p:spTree>
    <p:extLst>
      <p:ext uri="{BB962C8B-B14F-4D97-AF65-F5344CB8AC3E}">
        <p14:creationId xmlns:p14="http://schemas.microsoft.com/office/powerpoint/2010/main" val="3861149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8546C3-D822-4BD3-8860-9F9C3E0E0B31}" type="slidenum">
              <a:rPr lang="nl-NL" smtClean="0"/>
              <a:pPr>
                <a:spcBef>
                  <a:spcPct val="0"/>
                </a:spcBef>
              </a:pPr>
              <a:t>4</a:t>
            </a:fld>
            <a:endParaRPr lang="nl-NL" smtClean="0"/>
          </a:p>
        </p:txBody>
      </p:sp>
      <p:sp>
        <p:nvSpPr>
          <p:cNvPr id="11267" name="Rectangle 7"/>
          <p:cNvSpPr txBox="1">
            <a:spLocks noGrp="1" noChangeArrowheads="1"/>
          </p:cNvSpPr>
          <p:nvPr/>
        </p:nvSpPr>
        <p:spPr bwMode="auto">
          <a:xfrm>
            <a:off x="3848100" y="943451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8976014D-96D1-49E8-AD69-42B35DC1CEA6}" type="slidenum">
              <a:rPr lang="nl-NL" sz="1300"/>
              <a:pPr algn="r" eaLnBrk="1" hangingPunct="1">
                <a:spcBef>
                  <a:spcPct val="0"/>
                </a:spcBef>
              </a:pPr>
              <a:t>4</a:t>
            </a:fld>
            <a:endParaRPr lang="nl-NL" sz="1300"/>
          </a:p>
        </p:txBody>
      </p:sp>
      <p:sp>
        <p:nvSpPr>
          <p:cNvPr id="11268" name="Rectangle 2"/>
          <p:cNvSpPr>
            <a:spLocks noGrp="1" noRot="1" noChangeAspect="1" noChangeArrowheads="1" noTextEdit="1"/>
          </p:cNvSpPr>
          <p:nvPr>
            <p:ph type="sldImg"/>
          </p:nvPr>
        </p:nvSpPr>
        <p:spPr>
          <a:xfrm>
            <a:off x="915988" y="746125"/>
            <a:ext cx="4962525" cy="3722688"/>
          </a:xfrm>
          <a:ln/>
        </p:spPr>
      </p:sp>
      <p:sp>
        <p:nvSpPr>
          <p:cNvPr id="112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nl-NL" sz="800" smtClean="0">
                <a:latin typeface="Arial" panose="020B0604020202020204" pitchFamily="34" charset="0"/>
              </a:rPr>
              <a:t>Waar staan de elementen van SCOUTS voor?</a:t>
            </a:r>
          </a:p>
          <a:p>
            <a:pPr>
              <a:lnSpc>
                <a:spcPct val="80000"/>
              </a:lnSpc>
              <a:buFontTx/>
              <a:buChar char="•"/>
            </a:pPr>
            <a:r>
              <a:rPr lang="nl-NL" sz="800" smtClean="0">
                <a:latin typeface="Arial" panose="020B0604020202020204" pitchFamily="34" charset="0"/>
              </a:rPr>
              <a:t>Samen stappen we met veel plezier op de wereld af, dat verbindt ons onderling.</a:t>
            </a:r>
          </a:p>
          <a:p>
            <a:pPr>
              <a:lnSpc>
                <a:spcPct val="80000"/>
              </a:lnSpc>
            </a:pPr>
            <a:r>
              <a:rPr lang="nl-NL" sz="800" smtClean="0">
                <a:latin typeface="Arial" panose="020B0604020202020204" pitchFamily="34" charset="0"/>
              </a:rPr>
              <a:t>	Staat voor de betrokkenheid die we als scouts hebben met de maatschappij, voor de onderlinge verbondenheid die we als scouts over de hele wereld met elkaar voelen en voor het internationale aspect binnen Scouting.</a:t>
            </a:r>
          </a:p>
          <a:p>
            <a:pPr>
              <a:lnSpc>
                <a:spcPct val="80000"/>
              </a:lnSpc>
              <a:buFontTx/>
              <a:buChar char="•"/>
            </a:pPr>
            <a:r>
              <a:rPr lang="nl-NL" sz="800" smtClean="0">
                <a:latin typeface="Arial" panose="020B0604020202020204" pitchFamily="34" charset="0"/>
              </a:rPr>
              <a:t>Code en traditie zijn onze basis, de wet en belofte onze waarde.</a:t>
            </a:r>
          </a:p>
          <a:p>
            <a:pPr>
              <a:lnSpc>
                <a:spcPct val="80000"/>
              </a:lnSpc>
            </a:pPr>
            <a:r>
              <a:rPr lang="nl-NL" sz="800" smtClean="0">
                <a:latin typeface="Arial" panose="020B0604020202020204" pitchFamily="34" charset="0"/>
              </a:rPr>
              <a:t>	Staat voor onze normen en waarden (onze ‘spelregels’), onze ceremoniën, dat Scouting een fundament heeft, een identiteit, en de bezinning op wat en waarom je de dingen doet.</a:t>
            </a:r>
          </a:p>
          <a:p>
            <a:pPr>
              <a:lnSpc>
                <a:spcPct val="80000"/>
              </a:lnSpc>
              <a:buFontTx/>
              <a:buChar char="•"/>
            </a:pPr>
            <a:r>
              <a:rPr lang="nl-NL" sz="800" smtClean="0">
                <a:latin typeface="Arial" panose="020B0604020202020204" pitchFamily="34" charset="0"/>
              </a:rPr>
              <a:t>Outdoor staat voor avontuur, een ontdekkingstocht in de natuur.</a:t>
            </a:r>
          </a:p>
          <a:p>
            <a:pPr>
              <a:lnSpc>
                <a:spcPct val="80000"/>
              </a:lnSpc>
            </a:pPr>
            <a:r>
              <a:rPr lang="nl-NL" sz="800" smtClean="0">
                <a:latin typeface="Arial" panose="020B0604020202020204" pitchFamily="34" charset="0"/>
              </a:rPr>
              <a:t>	Staat voor buitenleven, de natuur niet alleen als de omgeving waarin we ons spel spelen, maar ook als opvoedende waarde. </a:t>
            </a:r>
          </a:p>
          <a:p>
            <a:pPr>
              <a:lnSpc>
                <a:spcPct val="80000"/>
              </a:lnSpc>
            </a:pPr>
            <a:endParaRPr lang="nl-NL" sz="800" smtClean="0">
              <a:latin typeface="Arial" panose="020B0604020202020204" pitchFamily="34" charset="0"/>
            </a:endParaRPr>
          </a:p>
        </p:txBody>
      </p:sp>
    </p:spTree>
    <p:extLst>
      <p:ext uri="{BB962C8B-B14F-4D97-AF65-F5344CB8AC3E}">
        <p14:creationId xmlns:p14="http://schemas.microsoft.com/office/powerpoint/2010/main" val="150983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2C051B-EF8B-4FAA-8DA8-3DD3FB8ABE4D}" type="slidenum">
              <a:rPr lang="nl-NL" smtClean="0"/>
              <a:pPr>
                <a:spcBef>
                  <a:spcPct val="0"/>
                </a:spcBef>
              </a:pPr>
              <a:t>5</a:t>
            </a:fld>
            <a:endParaRPr lang="nl-NL" smtClean="0"/>
          </a:p>
        </p:txBody>
      </p:sp>
      <p:sp>
        <p:nvSpPr>
          <p:cNvPr id="13315" name="Rectangle 7"/>
          <p:cNvSpPr txBox="1">
            <a:spLocks noGrp="1" noChangeArrowheads="1"/>
          </p:cNvSpPr>
          <p:nvPr/>
        </p:nvSpPr>
        <p:spPr bwMode="auto">
          <a:xfrm>
            <a:off x="3848100" y="9434513"/>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0DFB2CB5-0BB2-4E69-A6CE-342271AE0C79}" type="slidenum">
              <a:rPr lang="nl-NL" sz="1300"/>
              <a:pPr algn="r" eaLnBrk="1" hangingPunct="1">
                <a:spcBef>
                  <a:spcPct val="0"/>
                </a:spcBef>
              </a:pPr>
              <a:t>5</a:t>
            </a:fld>
            <a:endParaRPr lang="nl-NL" sz="1300"/>
          </a:p>
        </p:txBody>
      </p:sp>
      <p:sp>
        <p:nvSpPr>
          <p:cNvPr id="13316" name="Rectangle 2"/>
          <p:cNvSpPr>
            <a:spLocks noGrp="1" noRot="1" noChangeAspect="1" noChangeArrowheads="1" noTextEdit="1"/>
          </p:cNvSpPr>
          <p:nvPr>
            <p:ph type="sldImg"/>
          </p:nvPr>
        </p:nvSpPr>
        <p:spPr>
          <a:xfrm>
            <a:off x="915988" y="746125"/>
            <a:ext cx="4962525" cy="3722688"/>
          </a:xfrm>
          <a:ln/>
        </p:spPr>
      </p:sp>
      <p:sp>
        <p:nvSpPr>
          <p:cNvPr id="133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nl-NL" smtClean="0">
                <a:latin typeface="Arial" panose="020B0604020202020204" pitchFamily="34" charset="0"/>
              </a:rPr>
              <a:t>Uitdaging zoeken we in alles om ons zo te ontwikkelen tot zelfstandige scouts.</a:t>
            </a:r>
          </a:p>
          <a:p>
            <a:r>
              <a:rPr lang="nl-NL" smtClean="0">
                <a:latin typeface="Arial" panose="020B0604020202020204" pitchFamily="34" charset="0"/>
              </a:rPr>
              <a:t>	Staat voor de persoonlijke ontwikkeling van scouts. Scouting is niet alleen een plezierige vrijetijdsbesteding, het biedt ook mogelijkheden om jezelf te ontwikkelen, steeds weer je grenzen te verleggen.</a:t>
            </a:r>
          </a:p>
          <a:p>
            <a:pPr>
              <a:buFontTx/>
              <a:buChar char="•"/>
            </a:pPr>
            <a:r>
              <a:rPr lang="nl-NL" smtClean="0">
                <a:latin typeface="Arial" panose="020B0604020202020204" pitchFamily="34" charset="0"/>
              </a:rPr>
              <a:t>Teamgevoel haalt het beste uit onszelf. Daarom zijn we trots op elkaar.</a:t>
            </a:r>
          </a:p>
          <a:p>
            <a:r>
              <a:rPr lang="nl-NL" smtClean="0">
                <a:latin typeface="Arial" panose="020B0604020202020204" pitchFamily="34" charset="0"/>
              </a:rPr>
              <a:t>	Staat voor het werken in subgroepen (oud leert jong), de toenemende zelfstandigheid van de jeugdleden (jeugdparticipatie) en afnemende begeleiding in de verschillende speltakken. </a:t>
            </a:r>
          </a:p>
          <a:p>
            <a:pPr>
              <a:buFontTx/>
              <a:buChar char="•"/>
            </a:pPr>
            <a:r>
              <a:rPr lang="nl-NL" smtClean="0">
                <a:latin typeface="Arial" panose="020B0604020202020204" pitchFamily="34" charset="0"/>
              </a:rPr>
              <a:t>Spel en creativiteit helpen ons de verschillende talenten van scouts te benutten.</a:t>
            </a:r>
          </a:p>
          <a:p>
            <a:r>
              <a:rPr lang="nl-NL" smtClean="0">
                <a:latin typeface="Arial" panose="020B0604020202020204" pitchFamily="34" charset="0"/>
              </a:rPr>
              <a:t>	Staat voor het scoutingspel zelf, de veelzijdigheid erin, de thematiek en het aanspreken op de creativiteit (zowel in fantasie als het creatief zijn in oplossingen bijvoorbeeld). </a:t>
            </a:r>
          </a:p>
          <a:p>
            <a:endParaRPr lang="nl-NL" smtClean="0">
              <a:latin typeface="Arial" panose="020B0604020202020204" pitchFamily="34" charset="0"/>
            </a:endParaRPr>
          </a:p>
          <a:p>
            <a:endParaRPr lang="nl-NL" smtClean="0">
              <a:latin typeface="Arial" panose="020B0604020202020204" pitchFamily="34" charset="0"/>
            </a:endParaRPr>
          </a:p>
        </p:txBody>
      </p:sp>
    </p:spTree>
    <p:extLst>
      <p:ext uri="{BB962C8B-B14F-4D97-AF65-F5344CB8AC3E}">
        <p14:creationId xmlns:p14="http://schemas.microsoft.com/office/powerpoint/2010/main" val="1164935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2F3225-DC3B-42CA-A3FD-106335CDD322}" type="slidenum">
              <a:rPr lang="nl-NL" smtClean="0"/>
              <a:pPr>
                <a:spcBef>
                  <a:spcPct val="0"/>
                </a:spcBef>
              </a:pPr>
              <a:t>6</a:t>
            </a:fld>
            <a:endParaRPr lang="nl-NL"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Naast de spelvisie die voor elke leeftijdsgroep als basis dient, is er ook een gezamenlijke indeling in activiteitengebieden gekozen. Nu zijn er acht activiteitengebieden, waar binnen natuurlijk wel accentverschillen kunnen liggen voor de verschillende leeftijdsgroepen. </a:t>
            </a:r>
          </a:p>
          <a:p>
            <a:pPr eaLnBrk="1" hangingPunct="1"/>
            <a:r>
              <a:rPr lang="nl-NL" smtClean="0">
                <a:latin typeface="Arial" panose="020B0604020202020204" pitchFamily="34" charset="0"/>
              </a:rPr>
              <a:t>Naast de spelvisie en activiteitengebieden zijn er nog een aantal andere onderwerpen geweest die voor alle leeftijdsgroepen besproken zijn, zoals de leeftijdsindeling en de invulling van ceremonieën. Na deze meer algemene stappen is men begonnen met de invulling van het spelaanbod per leeftijdsgroep, uiteraard voortbouwend op de eerder gemaakte stappen.  Deze activiteitengebieden komen terug in alle activiteiten doen we doen bij Scouting. Kijk bijvoorbeeld op de website van de HIT, per HIT wordt nu aangegeven bij welke activiteitengebieden de activiteit aansluit. Voor regio’s is het ook een goede houvast aan de activiteiten die je aanbiedt in de regio. De plaatjes worden op die manier steeds meer bekend en er wordt ook meteen een link gelegd naar het soort activiteit. </a:t>
            </a:r>
          </a:p>
          <a:p>
            <a:pPr eaLnBrk="1" hangingPunct="1"/>
            <a:endParaRPr lang="nl-NL" smtClean="0">
              <a:latin typeface="Arial" panose="020B0604020202020204" pitchFamily="34" charset="0"/>
            </a:endParaRPr>
          </a:p>
          <a:p>
            <a:r>
              <a:rPr lang="nl-NL" b="1" smtClean="0">
                <a:latin typeface="Arial" panose="020B0604020202020204" pitchFamily="34" charset="0"/>
              </a:rPr>
              <a:t>Uitdagende Scouting technieken</a:t>
            </a:r>
            <a:endParaRPr lang="nl-NL" smtClean="0">
              <a:latin typeface="Arial" panose="020B0604020202020204" pitchFamily="34" charset="0"/>
            </a:endParaRPr>
          </a:p>
          <a:p>
            <a:r>
              <a:rPr lang="nl-NL" smtClean="0">
                <a:latin typeface="Arial" panose="020B0604020202020204" pitchFamily="34" charset="0"/>
              </a:rPr>
              <a:t>Mes, zaag en bijl</a:t>
            </a:r>
          </a:p>
          <a:p>
            <a:r>
              <a:rPr lang="nl-NL" smtClean="0">
                <a:latin typeface="Arial" panose="020B0604020202020204" pitchFamily="34" charset="0"/>
              </a:rPr>
              <a:t>Vuur stoken</a:t>
            </a:r>
          </a:p>
          <a:p>
            <a:r>
              <a:rPr lang="nl-NL" smtClean="0">
                <a:latin typeface="Arial" panose="020B0604020202020204" pitchFamily="34" charset="0"/>
              </a:rPr>
              <a:t>Kaart. kompas en gps</a:t>
            </a:r>
          </a:p>
          <a:p>
            <a:r>
              <a:rPr lang="nl-NL" smtClean="0">
                <a:latin typeface="Arial" panose="020B0604020202020204" pitchFamily="34" charset="0"/>
              </a:rPr>
              <a:t>Routetechnieken</a:t>
            </a:r>
          </a:p>
          <a:p>
            <a:r>
              <a:rPr lang="nl-NL" smtClean="0">
                <a:latin typeface="Arial" panose="020B0604020202020204" pitchFamily="34" charset="0"/>
              </a:rPr>
              <a:t>Pionieren en schiemannen</a:t>
            </a:r>
          </a:p>
          <a:p>
            <a:r>
              <a:rPr lang="nl-NL" smtClean="0">
                <a:latin typeface="Arial" panose="020B0604020202020204" pitchFamily="34" charset="0"/>
              </a:rPr>
              <a:t>Kamperen </a:t>
            </a:r>
          </a:p>
          <a:p>
            <a:r>
              <a:rPr lang="nl-NL" smtClean="0">
                <a:latin typeface="Arial" panose="020B0604020202020204" pitchFamily="34" charset="0"/>
              </a:rPr>
              <a:t>Seinen</a:t>
            </a:r>
          </a:p>
          <a:p>
            <a:r>
              <a:rPr lang="nl-NL" smtClean="0">
                <a:latin typeface="Arial" panose="020B0604020202020204" pitchFamily="34" charset="0"/>
              </a:rPr>
              <a:t>Zeilen / varen / roeien / wrikken</a:t>
            </a:r>
          </a:p>
          <a:p>
            <a:r>
              <a:rPr lang="nl-NL" smtClean="0">
                <a:latin typeface="Arial" panose="020B0604020202020204" pitchFamily="34" charset="0"/>
              </a:rPr>
              <a:t>Kanoën / kayakken</a:t>
            </a:r>
          </a:p>
          <a:p>
            <a:r>
              <a:rPr lang="nl-NL" smtClean="0">
                <a:latin typeface="Arial" panose="020B0604020202020204" pitchFamily="34" charset="0"/>
              </a:rPr>
              <a:t>Luchtvaarttechnieken</a:t>
            </a:r>
          </a:p>
          <a:p>
            <a:r>
              <a:rPr lang="nl-NL" smtClean="0">
                <a:latin typeface="Arial" panose="020B0604020202020204" pitchFamily="34" charset="0"/>
              </a:rPr>
              <a:t> </a:t>
            </a:r>
          </a:p>
          <a:p>
            <a:r>
              <a:rPr lang="nl-NL" b="1" smtClean="0">
                <a:latin typeface="Arial" panose="020B0604020202020204" pitchFamily="34" charset="0"/>
              </a:rPr>
              <a:t>Buitenleven</a:t>
            </a:r>
            <a:endParaRPr lang="nl-NL" smtClean="0">
              <a:latin typeface="Arial" panose="020B0604020202020204" pitchFamily="34" charset="0"/>
            </a:endParaRPr>
          </a:p>
          <a:p>
            <a:r>
              <a:rPr lang="nl-NL" smtClean="0">
                <a:latin typeface="Arial" panose="020B0604020202020204" pitchFamily="34" charset="0"/>
              </a:rPr>
              <a:t>Survivaltechnieken</a:t>
            </a:r>
          </a:p>
          <a:p>
            <a:r>
              <a:rPr lang="nl-NL" smtClean="0">
                <a:latin typeface="Arial" panose="020B0604020202020204" pitchFamily="34" charset="0"/>
              </a:rPr>
              <a:t>Kennis van plant en dier</a:t>
            </a:r>
          </a:p>
          <a:p>
            <a:r>
              <a:rPr lang="nl-NL" smtClean="0">
                <a:latin typeface="Arial" panose="020B0604020202020204" pitchFamily="34" charset="0"/>
              </a:rPr>
              <a:t>Recycling, klimaat, energiebesparing</a:t>
            </a:r>
          </a:p>
          <a:p>
            <a:r>
              <a:rPr lang="nl-NL" smtClean="0">
                <a:latin typeface="Arial" panose="020B0604020202020204" pitchFamily="34" charset="0"/>
              </a:rPr>
              <a:t>Natuurbeheer (wilgenknotten)</a:t>
            </a:r>
          </a:p>
          <a:p>
            <a:r>
              <a:rPr lang="nl-NL" smtClean="0">
                <a:latin typeface="Arial" panose="020B0604020202020204" pitchFamily="34" charset="0"/>
              </a:rPr>
              <a:t>Kennis van het weer en de seizoenen</a:t>
            </a:r>
          </a:p>
          <a:p>
            <a:r>
              <a:rPr lang="nl-NL" smtClean="0">
                <a:latin typeface="Arial" panose="020B0604020202020204" pitchFamily="34" charset="0"/>
              </a:rPr>
              <a:t>Oriënteren op sterren, sterrenbeelden</a:t>
            </a:r>
          </a:p>
          <a:p>
            <a:r>
              <a:rPr lang="nl-NL" smtClean="0">
                <a:latin typeface="Arial" panose="020B0604020202020204" pitchFamily="34" charset="0"/>
              </a:rPr>
              <a:t> </a:t>
            </a:r>
          </a:p>
          <a:p>
            <a:r>
              <a:rPr lang="nl-NL" b="1" smtClean="0">
                <a:latin typeface="Arial" panose="020B0604020202020204" pitchFamily="34" charset="0"/>
              </a:rPr>
              <a:t>Expressie</a:t>
            </a:r>
            <a:endParaRPr lang="nl-NL" smtClean="0">
              <a:latin typeface="Arial" panose="020B0604020202020204" pitchFamily="34" charset="0"/>
            </a:endParaRPr>
          </a:p>
          <a:p>
            <a:r>
              <a:rPr lang="nl-NL" smtClean="0">
                <a:latin typeface="Arial" panose="020B0604020202020204" pitchFamily="34" charset="0"/>
              </a:rPr>
              <a:t>Dansen</a:t>
            </a:r>
          </a:p>
          <a:p>
            <a:r>
              <a:rPr lang="nl-NL" smtClean="0">
                <a:latin typeface="Arial" panose="020B0604020202020204" pitchFamily="34" charset="0"/>
              </a:rPr>
              <a:t>Filmen</a:t>
            </a:r>
          </a:p>
          <a:p>
            <a:r>
              <a:rPr lang="nl-NL" smtClean="0">
                <a:latin typeface="Arial" panose="020B0604020202020204" pitchFamily="34" charset="0"/>
              </a:rPr>
              <a:t>Fotograferen</a:t>
            </a:r>
          </a:p>
          <a:p>
            <a:r>
              <a:rPr lang="nl-NL" smtClean="0">
                <a:latin typeface="Arial" panose="020B0604020202020204" pitchFamily="34" charset="0"/>
              </a:rPr>
              <a:t>grafische technieken</a:t>
            </a:r>
          </a:p>
          <a:p>
            <a:r>
              <a:rPr lang="nl-NL" smtClean="0">
                <a:latin typeface="Arial" panose="020B0604020202020204" pitchFamily="34" charset="0"/>
              </a:rPr>
              <a:t>Handvaardigheid</a:t>
            </a:r>
          </a:p>
          <a:p>
            <a:r>
              <a:rPr lang="nl-NL" smtClean="0">
                <a:latin typeface="Arial" panose="020B0604020202020204" pitchFamily="34" charset="0"/>
              </a:rPr>
              <a:t>Textiele werkvormen </a:t>
            </a:r>
          </a:p>
          <a:p>
            <a:r>
              <a:rPr lang="nl-NL" smtClean="0">
                <a:latin typeface="Arial" panose="020B0604020202020204" pitchFamily="34" charset="0"/>
              </a:rPr>
              <a:t>Toneelspelen</a:t>
            </a:r>
          </a:p>
          <a:p>
            <a:r>
              <a:rPr lang="nl-NL" smtClean="0">
                <a:latin typeface="Arial" panose="020B0604020202020204" pitchFamily="34" charset="0"/>
              </a:rPr>
              <a:t>Muziek maken</a:t>
            </a:r>
          </a:p>
          <a:p>
            <a:r>
              <a:rPr lang="nl-NL" smtClean="0">
                <a:latin typeface="Arial" panose="020B0604020202020204" pitchFamily="34" charset="0"/>
              </a:rPr>
              <a:t>Schriftelijke expressie</a:t>
            </a:r>
          </a:p>
          <a:p>
            <a:r>
              <a:rPr lang="nl-NL" b="1" smtClean="0">
                <a:latin typeface="Arial" panose="020B0604020202020204" pitchFamily="34" charset="0"/>
              </a:rPr>
              <a:t> </a:t>
            </a:r>
            <a:endParaRPr lang="nl-NL" smtClean="0">
              <a:latin typeface="Arial" panose="020B0604020202020204" pitchFamily="34" charset="0"/>
            </a:endParaRPr>
          </a:p>
          <a:p>
            <a:r>
              <a:rPr lang="nl-NL" b="1" smtClean="0">
                <a:latin typeface="Arial" panose="020B0604020202020204" pitchFamily="34" charset="0"/>
              </a:rPr>
              <a:t>Sport en Spel</a:t>
            </a:r>
            <a:endParaRPr lang="nl-NL" smtClean="0">
              <a:latin typeface="Arial" panose="020B0604020202020204" pitchFamily="34" charset="0"/>
            </a:endParaRPr>
          </a:p>
          <a:p>
            <a:r>
              <a:rPr lang="nl-NL" smtClean="0">
                <a:latin typeface="Arial" panose="020B0604020202020204" pitchFamily="34" charset="0"/>
              </a:rPr>
              <a:t>Alle sporten</a:t>
            </a:r>
          </a:p>
          <a:p>
            <a:r>
              <a:rPr lang="nl-NL" smtClean="0">
                <a:latin typeface="Arial" panose="020B0604020202020204" pitchFamily="34" charset="0"/>
              </a:rPr>
              <a:t>Postenspel</a:t>
            </a:r>
          </a:p>
          <a:p>
            <a:r>
              <a:rPr lang="nl-NL" smtClean="0">
                <a:latin typeface="Arial" panose="020B0604020202020204" pitchFamily="34" charset="0"/>
              </a:rPr>
              <a:t>Ren-spel</a:t>
            </a:r>
          </a:p>
          <a:p>
            <a:r>
              <a:rPr lang="nl-NL" smtClean="0">
                <a:latin typeface="Arial" panose="020B0604020202020204" pitchFamily="34" charset="0"/>
              </a:rPr>
              <a:t>Binnen-spel</a:t>
            </a:r>
          </a:p>
          <a:p>
            <a:r>
              <a:rPr lang="nl-NL" smtClean="0">
                <a:latin typeface="Arial" panose="020B0604020202020204" pitchFamily="34" charset="0"/>
              </a:rPr>
              <a:t>Teamspel</a:t>
            </a:r>
          </a:p>
          <a:p>
            <a:r>
              <a:rPr lang="nl-NL" smtClean="0">
                <a:latin typeface="Arial" panose="020B0604020202020204" pitchFamily="34" charset="0"/>
              </a:rPr>
              <a:t>Bordspel</a:t>
            </a:r>
          </a:p>
          <a:p>
            <a:r>
              <a:rPr lang="nl-NL" b="1" smtClean="0">
                <a:latin typeface="Arial" panose="020B0604020202020204" pitchFamily="34" charset="0"/>
              </a:rPr>
              <a:t> </a:t>
            </a:r>
            <a:endParaRPr lang="nl-NL" smtClean="0">
              <a:latin typeface="Arial" panose="020B0604020202020204" pitchFamily="34" charset="0"/>
            </a:endParaRPr>
          </a:p>
          <a:p>
            <a:r>
              <a:rPr lang="nl-NL" b="1" smtClean="0">
                <a:latin typeface="Arial" panose="020B0604020202020204" pitchFamily="34" charset="0"/>
              </a:rPr>
              <a:t>Identiteit</a:t>
            </a:r>
            <a:endParaRPr lang="nl-NL" smtClean="0">
              <a:latin typeface="Arial" panose="020B0604020202020204" pitchFamily="34" charset="0"/>
            </a:endParaRPr>
          </a:p>
          <a:p>
            <a:r>
              <a:rPr lang="nl-NL" smtClean="0">
                <a:latin typeface="Arial" panose="020B0604020202020204" pitchFamily="34" charset="0"/>
              </a:rPr>
              <a:t>Zelfbeeld</a:t>
            </a:r>
          </a:p>
          <a:p>
            <a:r>
              <a:rPr lang="nl-NL" smtClean="0">
                <a:latin typeface="Arial" panose="020B0604020202020204" pitchFamily="34" charset="0"/>
              </a:rPr>
              <a:t>Specifieke groeps- en speltakgebonden zaken</a:t>
            </a:r>
          </a:p>
          <a:p>
            <a:r>
              <a:rPr lang="nl-NL" smtClean="0">
                <a:latin typeface="Arial" panose="020B0604020202020204" pitchFamily="34" charset="0"/>
              </a:rPr>
              <a:t>Eigen stijl</a:t>
            </a:r>
          </a:p>
          <a:p>
            <a:r>
              <a:rPr lang="nl-NL" smtClean="0">
                <a:latin typeface="Arial" panose="020B0604020202020204" pitchFamily="34" charset="0"/>
              </a:rPr>
              <a:t>Levensovertuiging</a:t>
            </a:r>
          </a:p>
          <a:p>
            <a:r>
              <a:rPr lang="nl-NL" smtClean="0">
                <a:latin typeface="Arial" panose="020B0604020202020204" pitchFamily="34" charset="0"/>
              </a:rPr>
              <a:t>Zingeving, geloof</a:t>
            </a:r>
          </a:p>
          <a:p>
            <a:r>
              <a:rPr lang="nl-NL" b="1" smtClean="0">
                <a:latin typeface="Arial" panose="020B0604020202020204" pitchFamily="34" charset="0"/>
              </a:rPr>
              <a:t> </a:t>
            </a:r>
            <a:endParaRPr lang="nl-NL" smtClean="0">
              <a:latin typeface="Arial" panose="020B0604020202020204" pitchFamily="34" charset="0"/>
            </a:endParaRPr>
          </a:p>
          <a:p>
            <a:r>
              <a:rPr lang="nl-NL" b="1" smtClean="0">
                <a:latin typeface="Arial" panose="020B0604020202020204" pitchFamily="34" charset="0"/>
              </a:rPr>
              <a:t>Samenleving</a:t>
            </a:r>
            <a:endParaRPr lang="nl-NL" smtClean="0">
              <a:latin typeface="Arial" panose="020B0604020202020204" pitchFamily="34" charset="0"/>
            </a:endParaRPr>
          </a:p>
          <a:p>
            <a:r>
              <a:rPr lang="nl-NL" smtClean="0">
                <a:latin typeface="Arial" panose="020B0604020202020204" pitchFamily="34" charset="0"/>
              </a:rPr>
              <a:t>Je eigen omgeving</a:t>
            </a:r>
          </a:p>
          <a:p>
            <a:r>
              <a:rPr lang="nl-NL" smtClean="0">
                <a:latin typeface="Arial" panose="020B0604020202020204" pitchFamily="34" charset="0"/>
              </a:rPr>
              <a:t>Cultureel erfgoed</a:t>
            </a:r>
          </a:p>
          <a:p>
            <a:r>
              <a:rPr lang="nl-NL" smtClean="0">
                <a:latin typeface="Arial" panose="020B0604020202020204" pitchFamily="34" charset="0"/>
              </a:rPr>
              <a:t>Heemkunde</a:t>
            </a:r>
          </a:p>
          <a:p>
            <a:r>
              <a:rPr lang="nl-NL" smtClean="0">
                <a:latin typeface="Arial" panose="020B0604020202020204" pitchFamily="34" charset="0"/>
              </a:rPr>
              <a:t>Maatschappelijke betrokkenheid</a:t>
            </a:r>
          </a:p>
          <a:p>
            <a:r>
              <a:rPr lang="nl-NL" b="1" smtClean="0">
                <a:latin typeface="Arial" panose="020B0604020202020204" pitchFamily="34" charset="0"/>
              </a:rPr>
              <a:t> </a:t>
            </a:r>
            <a:endParaRPr lang="nl-NL" smtClean="0">
              <a:latin typeface="Arial" panose="020B0604020202020204" pitchFamily="34" charset="0"/>
            </a:endParaRPr>
          </a:p>
          <a:p>
            <a:r>
              <a:rPr lang="nl-NL" b="1" smtClean="0">
                <a:latin typeface="Arial" panose="020B0604020202020204" pitchFamily="34" charset="0"/>
              </a:rPr>
              <a:t>Internationaal</a:t>
            </a:r>
            <a:endParaRPr lang="nl-NL" smtClean="0">
              <a:latin typeface="Arial" panose="020B0604020202020204" pitchFamily="34" charset="0"/>
            </a:endParaRPr>
          </a:p>
          <a:p>
            <a:r>
              <a:rPr lang="nl-NL" smtClean="0">
                <a:latin typeface="Arial" panose="020B0604020202020204" pitchFamily="34" charset="0"/>
              </a:rPr>
              <a:t>Scouting wereldwijd (WOSM, Jamboree, JOTA/JOTI)</a:t>
            </a:r>
          </a:p>
          <a:p>
            <a:r>
              <a:rPr lang="nl-NL" smtClean="0">
                <a:latin typeface="Arial" panose="020B0604020202020204" pitchFamily="34" charset="0"/>
              </a:rPr>
              <a:t>Internationale uitwisselingen</a:t>
            </a:r>
          </a:p>
          <a:p>
            <a:r>
              <a:rPr lang="nl-NL" smtClean="0">
                <a:latin typeface="Arial" panose="020B0604020202020204" pitchFamily="34" charset="0"/>
              </a:rPr>
              <a:t>Kennis maken met andere culturen</a:t>
            </a:r>
          </a:p>
          <a:p>
            <a:r>
              <a:rPr lang="nl-NL" smtClean="0">
                <a:latin typeface="Arial" panose="020B0604020202020204" pitchFamily="34" charset="0"/>
              </a:rPr>
              <a:t> </a:t>
            </a:r>
          </a:p>
          <a:p>
            <a:r>
              <a:rPr lang="nl-NL" b="1" smtClean="0">
                <a:latin typeface="Arial" panose="020B0604020202020204" pitchFamily="34" charset="0"/>
              </a:rPr>
              <a:t>Veilig en gezond</a:t>
            </a:r>
            <a:endParaRPr lang="nl-NL" smtClean="0">
              <a:latin typeface="Arial" panose="020B0604020202020204" pitchFamily="34" charset="0"/>
            </a:endParaRPr>
          </a:p>
          <a:p>
            <a:r>
              <a:rPr lang="nl-NL" smtClean="0">
                <a:latin typeface="Arial" panose="020B0604020202020204" pitchFamily="34" charset="0"/>
              </a:rPr>
              <a:t>Koken, gezonde voeding, afval</a:t>
            </a:r>
          </a:p>
          <a:p>
            <a:r>
              <a:rPr lang="nl-NL" smtClean="0">
                <a:latin typeface="Arial" panose="020B0604020202020204" pitchFamily="34" charset="0"/>
              </a:rPr>
              <a:t>Hygiëne</a:t>
            </a:r>
          </a:p>
          <a:p>
            <a:r>
              <a:rPr lang="nl-NL" smtClean="0">
                <a:latin typeface="Arial" panose="020B0604020202020204" pitchFamily="34" charset="0"/>
              </a:rPr>
              <a:t>Veiligheid</a:t>
            </a:r>
          </a:p>
          <a:p>
            <a:r>
              <a:rPr lang="nl-NL" smtClean="0">
                <a:latin typeface="Arial" panose="020B0604020202020204" pitchFamily="34" charset="0"/>
              </a:rPr>
              <a:t>EHBO</a:t>
            </a:r>
          </a:p>
          <a:p>
            <a:r>
              <a:rPr lang="nl-NL" smtClean="0">
                <a:latin typeface="Arial" panose="020B0604020202020204" pitchFamily="34" charset="0"/>
              </a:rPr>
              <a:t>Omgaan met elkaar (intimiteit, pesten, respect, sociale veiligheid) </a:t>
            </a:r>
          </a:p>
          <a:p>
            <a:r>
              <a:rPr lang="nl-NL" smtClean="0">
                <a:latin typeface="Arial" panose="020B0604020202020204" pitchFamily="34" charset="0"/>
              </a:rPr>
              <a:t>Alcohol, drugs en roken</a:t>
            </a:r>
          </a:p>
        </p:txBody>
      </p:sp>
    </p:spTree>
    <p:extLst>
      <p:ext uri="{BB962C8B-B14F-4D97-AF65-F5344CB8AC3E}">
        <p14:creationId xmlns:p14="http://schemas.microsoft.com/office/powerpoint/2010/main" val="76949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5E3404-1548-44F9-913D-59C02FEF48D1}" type="slidenum">
              <a:rPr lang="nl-NL" smtClean="0"/>
              <a:pPr>
                <a:spcBef>
                  <a:spcPct val="0"/>
                </a:spcBef>
              </a:pPr>
              <a:t>7</a:t>
            </a:fld>
            <a:endParaRPr lang="nl-NL"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NL" smtClean="0">
                <a:latin typeface="Arial" panose="020B0604020202020204" pitchFamily="34" charset="0"/>
              </a:rPr>
              <a:t>Binnen Scouting gaat het niet alleen om leuke spelletjes te doen, kinderen leren er ook wat van. </a:t>
            </a:r>
          </a:p>
          <a:p>
            <a:pPr marL="228600" indent="-228600" eaLnBrk="1" hangingPunct="1"/>
            <a:r>
              <a:rPr lang="nl-NL" smtClean="0">
                <a:latin typeface="Arial" panose="020B0604020202020204" pitchFamily="34" charset="0"/>
              </a:rPr>
              <a:t>In het hele Scoutingspel zit ook een bepaalde progressie, een doorlopende leerlijn ingebouwd. Dit zien we bijvoorbeeld terug in de mate van verantwoordelijkheid en zelfstandigheid van kinderen door de leeftijdsgroepen heen. We zien het ook in de activiteiten die we doen. </a:t>
            </a:r>
          </a:p>
          <a:p>
            <a:pPr marL="228600" indent="-228600" eaLnBrk="1" hangingPunct="1"/>
            <a:r>
              <a:rPr lang="nl-NL" smtClean="0">
                <a:latin typeface="Arial" panose="020B0604020202020204" pitchFamily="34" charset="0"/>
              </a:rPr>
              <a:t>Onder de acht activiteitengebieden staan weer allerlei activiteiten beschreven. Vervolgens is er per activiteit voor elke leeftijdsgroep beschreven wat je met bevers t/m roverscouts doet. Dit noemen we de progressiematrix. Deze dient als handvat voor groepen, om vorm te geven aan de doorlopende leerlijn door de speltakken heen. Zoals eerder al gezegd om te zorgen voor een goede aansluiting tussen de speltakken omdat we daar vaak leden verliezen. De progressiematrix is te downloaden op de website van Scouting Nederland. Deze kan gebruikt worden voor organisatie van activiteiten en training van leiding. </a:t>
            </a:r>
          </a:p>
          <a:p>
            <a:pPr marL="228600" indent="-228600" eaLnBrk="1" hangingPunct="1"/>
            <a:endParaRPr lang="nl-NL" smtClean="0">
              <a:latin typeface="Arial" panose="020B0604020202020204" pitchFamily="34" charset="0"/>
            </a:endParaRPr>
          </a:p>
          <a:p>
            <a:pPr marL="228600" indent="-228600" eaLnBrk="1" hangingPunct="1"/>
            <a:r>
              <a:rPr lang="nl-NL" smtClean="0">
                <a:latin typeface="Arial" panose="020B0604020202020204" pitchFamily="34" charset="0"/>
              </a:rPr>
              <a:t>Deze doorlopende leerlijn zou je kunnen gebruiken als basis voor de activiteiten die je aanbiedt (ook als regio) en tevens is het de richtlijn waarlangs de insignes zijn opgesteld. De landelijke activiteiten worden ook vormgegeven aan de hand van dit model. </a:t>
            </a:r>
          </a:p>
          <a:p>
            <a:pPr marL="228600" indent="-228600" eaLnBrk="1" hangingPunct="1"/>
            <a:endParaRPr lang="nl-NL" smtClean="0">
              <a:latin typeface="Arial" panose="020B0604020202020204" pitchFamily="34" charset="0"/>
            </a:endParaRPr>
          </a:p>
          <a:p>
            <a:pPr marL="228600" indent="-228600" eaLnBrk="1" hangingPunct="1"/>
            <a:endParaRPr lang="nl-NL" smtClean="0">
              <a:latin typeface="Arial" panose="020B0604020202020204" pitchFamily="34" charset="0"/>
            </a:endParaRPr>
          </a:p>
        </p:txBody>
      </p:sp>
    </p:spTree>
    <p:extLst>
      <p:ext uri="{BB962C8B-B14F-4D97-AF65-F5344CB8AC3E}">
        <p14:creationId xmlns:p14="http://schemas.microsoft.com/office/powerpoint/2010/main" val="2623199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6F43C3-63EF-4929-8778-F15A809A9BAB}" type="slidenum">
              <a:rPr lang="nl-NL" smtClean="0"/>
              <a:pPr>
                <a:spcBef>
                  <a:spcPct val="0"/>
                </a:spcBef>
              </a:pPr>
              <a:t>8</a:t>
            </a:fld>
            <a:endParaRPr lang="nl-NL"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Op basis van de spelvisie SCOUTS is er een spelaanbod voor alle leeftijdsgroepen. Met daarbij leuke handboeken, een website boordevol spelideeën en nog veel meer om wekelijks met plezier het spelprogramma te spelen. Het overvliegen naar een volgende leeftijdsgroep wordt hiermee gekoppeld aan het schooljaar. Hierbij blijft uiteraard wel altijd de mogelijkheid bestaan om in te springen op de behoeften van het individuele kind. </a:t>
            </a:r>
          </a:p>
          <a:p>
            <a:pPr eaLnBrk="1" hangingPunct="1"/>
            <a:endParaRPr lang="nl-NL" smtClean="0">
              <a:latin typeface="Arial" panose="020B0604020202020204" pitchFamily="34" charset="0"/>
            </a:endParaRPr>
          </a:p>
          <a:p>
            <a:pPr eaLnBrk="1" hangingPunct="1"/>
            <a:r>
              <a:rPr lang="nl-NL" smtClean="0">
                <a:latin typeface="Arial" panose="020B0604020202020204" pitchFamily="34" charset="0"/>
              </a:rPr>
              <a:t>Vervolg op volgende sheets</a:t>
            </a:r>
          </a:p>
          <a:p>
            <a:pPr eaLnBrk="1" hangingPunct="1">
              <a:buFontTx/>
              <a:buChar char="•"/>
            </a:pPr>
            <a:endParaRPr lang="nl-NL" smtClean="0">
              <a:latin typeface="Arial" panose="020B0604020202020204" pitchFamily="34" charset="0"/>
            </a:endParaRPr>
          </a:p>
        </p:txBody>
      </p:sp>
    </p:spTree>
    <p:extLst>
      <p:ext uri="{BB962C8B-B14F-4D97-AF65-F5344CB8AC3E}">
        <p14:creationId xmlns:p14="http://schemas.microsoft.com/office/powerpoint/2010/main" val="115028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45B869-EC66-4810-B7B1-A2B3E7B702BD}" type="slidenum">
              <a:rPr lang="nl-NL" smtClean="0"/>
              <a:pPr>
                <a:spcBef>
                  <a:spcPct val="0"/>
                </a:spcBef>
              </a:pPr>
              <a:t>10</a:t>
            </a:fld>
            <a:endParaRPr lang="nl-NL"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smtClean="0">
                <a:latin typeface="Arial" panose="020B0604020202020204" pitchFamily="34" charset="0"/>
              </a:rPr>
              <a:t>Dit is een voorbeeld uit de progressiematrix.</a:t>
            </a:r>
          </a:p>
          <a:p>
            <a:pPr eaLnBrk="1" hangingPunct="1"/>
            <a:r>
              <a:rPr lang="nl-NL" smtClean="0">
                <a:latin typeface="Arial" panose="020B0604020202020204" pitchFamily="34" charset="0"/>
              </a:rPr>
              <a:t>Tijdens de vier op ‘n rij bijeenkomsten in september en oktober heeft de hele progressiematrix ook gehangen. </a:t>
            </a:r>
          </a:p>
        </p:txBody>
      </p:sp>
    </p:spTree>
    <p:extLst>
      <p:ext uri="{BB962C8B-B14F-4D97-AF65-F5344CB8AC3E}">
        <p14:creationId xmlns:p14="http://schemas.microsoft.com/office/powerpoint/2010/main" val="1075648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11" descr="Zand_header_ppt"/>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2147888"/>
            <a:ext cx="91471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685800" y="2141538"/>
            <a:ext cx="7772400" cy="1470025"/>
          </a:xfrm>
        </p:spPr>
        <p:txBody>
          <a:bodyPr/>
          <a:lstStyle>
            <a:lvl1pPr>
              <a:defRPr sz="4000"/>
            </a:lvl1pPr>
          </a:lstStyle>
          <a:p>
            <a:r>
              <a:rPr lang="nl-NL"/>
              <a:t>Klik om het opmaakprofiel te bewerken</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nl-NL"/>
              <a:t>Klik om het opmaakprofiel van de modelondertitel te bewerken</a:t>
            </a:r>
          </a:p>
        </p:txBody>
      </p:sp>
      <p:sp>
        <p:nvSpPr>
          <p:cNvPr id="5" name="Rectangle 4"/>
          <p:cNvSpPr>
            <a:spLocks noGrp="1" noChangeArrowheads="1"/>
          </p:cNvSpPr>
          <p:nvPr>
            <p:ph type="dt" sz="half" idx="10"/>
          </p:nvPr>
        </p:nvSpPr>
        <p:spPr/>
        <p:txBody>
          <a:bodyPr/>
          <a:lstStyle>
            <a:lvl1pPr>
              <a:defRPr>
                <a:solidFill>
                  <a:schemeClr val="tx1"/>
                </a:solidFill>
              </a:defRPr>
            </a:lvl1pPr>
          </a:lstStyle>
          <a:p>
            <a:pPr>
              <a:defRPr/>
            </a:pPr>
            <a:endParaRPr lang="nl-NL"/>
          </a:p>
        </p:txBody>
      </p:sp>
      <p:sp>
        <p:nvSpPr>
          <p:cNvPr id="6" name="Rectangle 5"/>
          <p:cNvSpPr>
            <a:spLocks noGrp="1" noChangeArrowheads="1"/>
          </p:cNvSpPr>
          <p:nvPr>
            <p:ph type="ftr" sz="quarter" idx="11"/>
          </p:nvPr>
        </p:nvSpPr>
        <p:spPr/>
        <p:txBody>
          <a:bodyPr/>
          <a:lstStyle>
            <a:lvl1pPr>
              <a:defRPr>
                <a:solidFill>
                  <a:schemeClr val="tx1"/>
                </a:solidFill>
              </a:defRPr>
            </a:lvl1pPr>
          </a:lstStyle>
          <a:p>
            <a:pPr>
              <a:defRPr/>
            </a:pPr>
            <a:endParaRPr lang="nl-NL"/>
          </a:p>
        </p:txBody>
      </p:sp>
      <p:sp>
        <p:nvSpPr>
          <p:cNvPr id="7" name="Rectangle 6"/>
          <p:cNvSpPr>
            <a:spLocks noGrp="1" noChangeArrowheads="1"/>
          </p:cNvSpPr>
          <p:nvPr>
            <p:ph type="sldNum" sz="quarter" idx="12"/>
          </p:nvPr>
        </p:nvSpPr>
        <p:spPr/>
        <p:txBody>
          <a:bodyPr/>
          <a:lstStyle>
            <a:lvl1pPr>
              <a:defRPr>
                <a:solidFill>
                  <a:schemeClr val="tx1"/>
                </a:solidFill>
              </a:defRPr>
            </a:lvl1pPr>
          </a:lstStyle>
          <a:p>
            <a:pPr>
              <a:defRPr/>
            </a:pPr>
            <a:fld id="{61389A2B-89C8-4736-835C-AA112B78BFA8}" type="slidenum">
              <a:rPr lang="nl-NL"/>
              <a:pPr>
                <a:defRPr/>
              </a:pPr>
              <a:t>‹nr.›</a:t>
            </a:fld>
            <a:endParaRPr lang="nl-NL"/>
          </a:p>
        </p:txBody>
      </p:sp>
    </p:spTree>
    <p:extLst>
      <p:ext uri="{BB962C8B-B14F-4D97-AF65-F5344CB8AC3E}">
        <p14:creationId xmlns:p14="http://schemas.microsoft.com/office/powerpoint/2010/main" val="423236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C658F4F4-425D-4E84-AAD2-B0B16B06CFAA}" type="slidenum">
              <a:rPr lang="nl-NL"/>
              <a:pPr>
                <a:defRPr/>
              </a:pPr>
              <a:t>‹nr.›</a:t>
            </a:fld>
            <a:endParaRPr lang="nl-NL"/>
          </a:p>
        </p:txBody>
      </p:sp>
    </p:spTree>
    <p:extLst>
      <p:ext uri="{BB962C8B-B14F-4D97-AF65-F5344CB8AC3E}">
        <p14:creationId xmlns:p14="http://schemas.microsoft.com/office/powerpoint/2010/main" val="75690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19E0B9C2-3BAF-4DDA-A92A-DB9FFF6CD7DA}" type="slidenum">
              <a:rPr lang="nl-NL"/>
              <a:pPr>
                <a:defRPr/>
              </a:pPr>
              <a:t>‹nr.›</a:t>
            </a:fld>
            <a:endParaRPr lang="nl-NL"/>
          </a:p>
        </p:txBody>
      </p:sp>
    </p:spTree>
    <p:extLst>
      <p:ext uri="{BB962C8B-B14F-4D97-AF65-F5344CB8AC3E}">
        <p14:creationId xmlns:p14="http://schemas.microsoft.com/office/powerpoint/2010/main" val="2595738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tabel 2"/>
          <p:cNvSpPr>
            <a:spLocks noGrp="1"/>
          </p:cNvSpPr>
          <p:nvPr>
            <p:ph type="tbl" idx="1"/>
          </p:nvPr>
        </p:nvSpPr>
        <p:spPr>
          <a:xfrm>
            <a:off x="457200" y="1600200"/>
            <a:ext cx="8229600" cy="4525963"/>
          </a:xfrm>
        </p:spPr>
        <p:txBody>
          <a:bodyPr/>
          <a:lstStyle/>
          <a:p>
            <a:pPr lvl="0"/>
            <a:endParaRPr lang="nl-NL"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225DD5AC-83A1-4951-A94E-17F7F1599977}" type="slidenum">
              <a:rPr lang="nl-NL"/>
              <a:pPr>
                <a:defRPr/>
              </a:pPr>
              <a:t>‹nr.›</a:t>
            </a:fld>
            <a:endParaRPr lang="nl-NL"/>
          </a:p>
        </p:txBody>
      </p:sp>
    </p:spTree>
    <p:extLst>
      <p:ext uri="{BB962C8B-B14F-4D97-AF65-F5344CB8AC3E}">
        <p14:creationId xmlns:p14="http://schemas.microsoft.com/office/powerpoint/2010/main" val="1254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121F73DE-F7E2-43C3-A5D3-59CB36B4434C}" type="slidenum">
              <a:rPr lang="nl-NL"/>
              <a:pPr>
                <a:defRPr/>
              </a:pPr>
              <a:t>‹nr.›</a:t>
            </a:fld>
            <a:endParaRPr lang="nl-NL"/>
          </a:p>
        </p:txBody>
      </p:sp>
    </p:spTree>
    <p:extLst>
      <p:ext uri="{BB962C8B-B14F-4D97-AF65-F5344CB8AC3E}">
        <p14:creationId xmlns:p14="http://schemas.microsoft.com/office/powerpoint/2010/main" val="3192706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pPr>
              <a:defRPr/>
            </a:pPr>
            <a:fld id="{8194A168-6BB9-4E76-923B-AF9A57887ABC}" type="slidenum">
              <a:rPr lang="nl-NL"/>
              <a:pPr>
                <a:defRPr/>
              </a:pPr>
              <a:t>‹nr.›</a:t>
            </a:fld>
            <a:endParaRPr lang="nl-NL"/>
          </a:p>
        </p:txBody>
      </p:sp>
    </p:spTree>
    <p:extLst>
      <p:ext uri="{BB962C8B-B14F-4D97-AF65-F5344CB8AC3E}">
        <p14:creationId xmlns:p14="http://schemas.microsoft.com/office/powerpoint/2010/main" val="706747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0BB1230C-6B89-40F1-94B9-ACDEFDB2B1C4}" type="slidenum">
              <a:rPr lang="nl-NL"/>
              <a:pPr>
                <a:defRPr/>
              </a:pPr>
              <a:t>‹nr.›</a:t>
            </a:fld>
            <a:endParaRPr lang="nl-NL"/>
          </a:p>
        </p:txBody>
      </p:sp>
    </p:spTree>
    <p:extLst>
      <p:ext uri="{BB962C8B-B14F-4D97-AF65-F5344CB8AC3E}">
        <p14:creationId xmlns:p14="http://schemas.microsoft.com/office/powerpoint/2010/main" val="105041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pPr>
              <a:defRPr/>
            </a:pPr>
            <a:fld id="{476AE5FA-B1EA-4F40-8DAD-AC870323F699}" type="slidenum">
              <a:rPr lang="nl-NL"/>
              <a:pPr>
                <a:defRPr/>
              </a:pPr>
              <a:t>‹nr.›</a:t>
            </a:fld>
            <a:endParaRPr lang="nl-NL"/>
          </a:p>
        </p:txBody>
      </p:sp>
    </p:spTree>
    <p:extLst>
      <p:ext uri="{BB962C8B-B14F-4D97-AF65-F5344CB8AC3E}">
        <p14:creationId xmlns:p14="http://schemas.microsoft.com/office/powerpoint/2010/main" val="4072528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pPr>
              <a:defRPr/>
            </a:pPr>
            <a:fld id="{17DF653A-EBD5-4447-8C6E-5AA77EB8FE12}" type="slidenum">
              <a:rPr lang="nl-NL"/>
              <a:pPr>
                <a:defRPr/>
              </a:pPr>
              <a:t>‹nr.›</a:t>
            </a:fld>
            <a:endParaRPr lang="nl-NL"/>
          </a:p>
        </p:txBody>
      </p:sp>
    </p:spTree>
    <p:extLst>
      <p:ext uri="{BB962C8B-B14F-4D97-AF65-F5344CB8AC3E}">
        <p14:creationId xmlns:p14="http://schemas.microsoft.com/office/powerpoint/2010/main" val="104051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pPr>
              <a:defRPr/>
            </a:pPr>
            <a:fld id="{98B39252-BFD9-40D8-970B-497A8F0F5EDC}" type="slidenum">
              <a:rPr lang="nl-NL"/>
              <a:pPr>
                <a:defRPr/>
              </a:pPr>
              <a:t>‹nr.›</a:t>
            </a:fld>
            <a:endParaRPr lang="nl-NL"/>
          </a:p>
        </p:txBody>
      </p:sp>
    </p:spTree>
    <p:extLst>
      <p:ext uri="{BB962C8B-B14F-4D97-AF65-F5344CB8AC3E}">
        <p14:creationId xmlns:p14="http://schemas.microsoft.com/office/powerpoint/2010/main" val="216411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AB562D4E-981C-4162-9975-ED01DF871A01}" type="slidenum">
              <a:rPr lang="nl-NL"/>
              <a:pPr>
                <a:defRPr/>
              </a:pPr>
              <a:t>‹nr.›</a:t>
            </a:fld>
            <a:endParaRPr lang="nl-NL"/>
          </a:p>
        </p:txBody>
      </p:sp>
    </p:spTree>
    <p:extLst>
      <p:ext uri="{BB962C8B-B14F-4D97-AF65-F5344CB8AC3E}">
        <p14:creationId xmlns:p14="http://schemas.microsoft.com/office/powerpoint/2010/main" val="387009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pPr>
              <a:defRPr/>
            </a:pPr>
            <a:fld id="{D9A673F5-E1B8-4232-910A-0E737D1A76CD}" type="slidenum">
              <a:rPr lang="nl-NL"/>
              <a:pPr>
                <a:defRPr/>
              </a:pPr>
              <a:t>‹nr.›</a:t>
            </a:fld>
            <a:endParaRPr lang="nl-NL"/>
          </a:p>
        </p:txBody>
      </p:sp>
    </p:spTree>
    <p:extLst>
      <p:ext uri="{BB962C8B-B14F-4D97-AF65-F5344CB8AC3E}">
        <p14:creationId xmlns:p14="http://schemas.microsoft.com/office/powerpoint/2010/main" val="210108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descr="Zand_footer_ppt"/>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6146800"/>
            <a:ext cx="9147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1" descr="Zand_footer_ppt"/>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433388"/>
            <a:ext cx="91471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102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Arial" charset="0"/>
              </a:defRPr>
            </a:lvl1pPr>
          </a:lstStyle>
          <a:p>
            <a:pPr>
              <a:defRPr/>
            </a:pPr>
            <a:endParaRPr lang="nl-NL"/>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Arial" charset="0"/>
              </a:defRPr>
            </a:lvl1pPr>
          </a:lstStyle>
          <a:p>
            <a:pPr>
              <a:defRPr/>
            </a:pPr>
            <a:endParaRPr lang="nl-N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bg1"/>
                </a:solidFill>
              </a:defRPr>
            </a:lvl1pPr>
          </a:lstStyle>
          <a:p>
            <a:pPr>
              <a:defRPr/>
            </a:pPr>
            <a:fld id="{B7CCD65D-AA7F-41E2-8FA9-67DF6DDF9803}"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78"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Impact" pitchFamily="34" charset="0"/>
        </a:defRPr>
      </a:lvl2pPr>
      <a:lvl3pPr algn="l" rtl="0" eaLnBrk="0" fontAlgn="base" hangingPunct="0">
        <a:spcBef>
          <a:spcPct val="0"/>
        </a:spcBef>
        <a:spcAft>
          <a:spcPct val="0"/>
        </a:spcAft>
        <a:defRPr sz="2400">
          <a:solidFill>
            <a:schemeClr val="bg1"/>
          </a:solidFill>
          <a:latin typeface="Impact" pitchFamily="34" charset="0"/>
        </a:defRPr>
      </a:lvl3pPr>
      <a:lvl4pPr algn="l" rtl="0" eaLnBrk="0" fontAlgn="base" hangingPunct="0">
        <a:spcBef>
          <a:spcPct val="0"/>
        </a:spcBef>
        <a:spcAft>
          <a:spcPct val="0"/>
        </a:spcAft>
        <a:defRPr sz="2400">
          <a:solidFill>
            <a:schemeClr val="bg1"/>
          </a:solidFill>
          <a:latin typeface="Impact" pitchFamily="34" charset="0"/>
        </a:defRPr>
      </a:lvl4pPr>
      <a:lvl5pPr algn="l" rtl="0" eaLnBrk="0" fontAlgn="base" hangingPunct="0">
        <a:spcBef>
          <a:spcPct val="0"/>
        </a:spcBef>
        <a:spcAft>
          <a:spcPct val="0"/>
        </a:spcAft>
        <a:defRPr sz="2400">
          <a:solidFill>
            <a:schemeClr val="bg1"/>
          </a:solidFill>
          <a:latin typeface="Impact" pitchFamily="34" charset="0"/>
        </a:defRPr>
      </a:lvl5pPr>
      <a:lvl6pPr marL="457200" algn="l" rtl="0" fontAlgn="base">
        <a:spcBef>
          <a:spcPct val="0"/>
        </a:spcBef>
        <a:spcAft>
          <a:spcPct val="0"/>
        </a:spcAft>
        <a:defRPr sz="2400">
          <a:solidFill>
            <a:schemeClr val="bg1"/>
          </a:solidFill>
          <a:latin typeface="Impact" pitchFamily="34" charset="0"/>
        </a:defRPr>
      </a:lvl6pPr>
      <a:lvl7pPr marL="914400" algn="l" rtl="0" fontAlgn="base">
        <a:spcBef>
          <a:spcPct val="0"/>
        </a:spcBef>
        <a:spcAft>
          <a:spcPct val="0"/>
        </a:spcAft>
        <a:defRPr sz="2400">
          <a:solidFill>
            <a:schemeClr val="bg1"/>
          </a:solidFill>
          <a:latin typeface="Impact" pitchFamily="34" charset="0"/>
        </a:defRPr>
      </a:lvl7pPr>
      <a:lvl8pPr marL="1371600" algn="l" rtl="0" fontAlgn="base">
        <a:spcBef>
          <a:spcPct val="0"/>
        </a:spcBef>
        <a:spcAft>
          <a:spcPct val="0"/>
        </a:spcAft>
        <a:defRPr sz="2400">
          <a:solidFill>
            <a:schemeClr val="bg1"/>
          </a:solidFill>
          <a:latin typeface="Impact" pitchFamily="34" charset="0"/>
        </a:defRPr>
      </a:lvl8pPr>
      <a:lvl9pPr marL="1828800" algn="l" rtl="0" fontAlgn="base">
        <a:spcBef>
          <a:spcPct val="0"/>
        </a:spcBef>
        <a:spcAft>
          <a:spcPct val="0"/>
        </a:spcAft>
        <a:defRPr sz="2400">
          <a:solidFill>
            <a:schemeClr val="bg1"/>
          </a:solidFill>
          <a:latin typeface="Impac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ol.scouting.nl/index.php?task=shm_search&amp;action=simple&amp;q=insigne+scouts&amp;dummy=&amp;submitSearch=Zoe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nl-NL" smtClean="0"/>
              <a:t>Spelvisie en Methode</a:t>
            </a:r>
          </a:p>
        </p:txBody>
      </p:sp>
      <p:sp>
        <p:nvSpPr>
          <p:cNvPr id="4099" name="Rectangle 3"/>
          <p:cNvSpPr>
            <a:spLocks noGrp="1" noChangeArrowheads="1"/>
          </p:cNvSpPr>
          <p:nvPr>
            <p:ph type="subTitle" idx="1"/>
          </p:nvPr>
        </p:nvSpPr>
        <p:spPr/>
        <p:txBody>
          <a:bodyPr/>
          <a:lstStyle/>
          <a:p>
            <a:pPr eaLnBrk="1" hangingPunct="1"/>
            <a:r>
              <a:rPr lang="nl-NL" sz="2000" dirty="0" smtClean="0"/>
              <a:t>Januari 2014</a:t>
            </a:r>
          </a:p>
          <a:p>
            <a:pPr eaLnBrk="1" hangingPunct="1"/>
            <a:r>
              <a:rPr lang="nl-NL" sz="2000" dirty="0" smtClean="0"/>
              <a:t>Scouting Nederland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3"/>
          <p:cNvSpPr>
            <a:spLocks noGrp="1" noChangeArrowheads="1"/>
          </p:cNvSpPr>
          <p:nvPr>
            <p:ph type="title"/>
          </p:nvPr>
        </p:nvSpPr>
        <p:spPr/>
        <p:txBody>
          <a:bodyPr/>
          <a:lstStyle/>
          <a:p>
            <a:pPr eaLnBrk="1" hangingPunct="1"/>
            <a:r>
              <a:rPr lang="nl-NL" sz="3200" smtClean="0"/>
              <a:t>Progressiematrix</a:t>
            </a:r>
          </a:p>
        </p:txBody>
      </p:sp>
      <p:graphicFrame>
        <p:nvGraphicFramePr>
          <p:cNvPr id="49181" name="Group 29"/>
          <p:cNvGraphicFramePr>
            <a:graphicFrameLocks noGrp="1"/>
          </p:cNvGraphicFramePr>
          <p:nvPr>
            <p:ph idx="1"/>
          </p:nvPr>
        </p:nvGraphicFramePr>
        <p:xfrm>
          <a:off x="457200" y="1600200"/>
          <a:ext cx="8229600" cy="4376738"/>
        </p:xfrm>
        <a:graphic>
          <a:graphicData uri="http://schemas.openxmlformats.org/drawingml/2006/table">
            <a:tbl>
              <a:tblPr/>
              <a:tblGrid>
                <a:gridCol w="1811338"/>
                <a:gridCol w="6418262"/>
              </a:tblGrid>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1" i="0" u="none" strike="noStrike" cap="none" normalizeH="0" baseline="0" smtClean="0">
                        <a:ln>
                          <a:noFill/>
                        </a:ln>
                        <a:solidFill>
                          <a:schemeClr val="tx1"/>
                        </a:solidFill>
                        <a:effectLst/>
                        <a:latin typeface="Arial" charset="0"/>
                      </a:endParaRPr>
                    </a:p>
                  </a:txBody>
                  <a:tcPr marL="91430" marR="91430" marT="45708" marB="45708" anchor="ctr"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1" i="0" u="none" strike="noStrike" cap="none" normalizeH="0" baseline="0" smtClean="0">
                          <a:ln>
                            <a:noFill/>
                          </a:ln>
                          <a:solidFill>
                            <a:schemeClr val="tx1"/>
                          </a:solidFill>
                          <a:effectLst/>
                          <a:latin typeface="Arial" charset="0"/>
                        </a:rPr>
                        <a:t>Uitdagende Scoutingtechnieken - Schiemannen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Arial" charset="0"/>
                      </a:endParaRPr>
                    </a:p>
                  </a:txBody>
                  <a:tcPr marL="91430" marR="91430" marT="45708" marB="45708" anchor="ctr"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r>
              <a:tr h="711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bevers</a:t>
                      </a:r>
                    </a:p>
                  </a:txBody>
                  <a:tcPr marL="91430" marR="91430" marT="45708" marB="4570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Weven of vlechten, strikken van veters</a:t>
                      </a:r>
                    </a:p>
                  </a:txBody>
                  <a:tcPr marL="91430" marR="91430" marT="45708" marB="45708"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30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welpen</a:t>
                      </a:r>
                    </a:p>
                  </a:txBody>
                  <a:tcPr marL="91430" marR="91430" marT="45708" marB="4570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Aantal knopen leren, zoals platte knoop, achtknoop, halve steek, mastworp; eenvoudige toepassing</a:t>
                      </a:r>
                    </a:p>
                  </a:txBody>
                  <a:tcPr marL="91430" marR="91430" marT="45708" marB="45708"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096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scouts</a:t>
                      </a:r>
                    </a:p>
                  </a:txBody>
                  <a:tcPr marL="91430" marR="91430" marT="45708" marB="4570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Leren veel voorkomende knopen, gebruik in pionierobjecten, hangmat knopen </a:t>
                      </a:r>
                    </a:p>
                  </a:txBody>
                  <a:tcPr marL="91430" marR="91430" marT="45708" marB="45708"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71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explorers</a:t>
                      </a:r>
                    </a:p>
                  </a:txBody>
                  <a:tcPr marL="91430" marR="91430" marT="45708" marB="4570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Leren meer zeldzame knopen en sierknopen, knopen worden zwaarder belast</a:t>
                      </a:r>
                    </a:p>
                  </a:txBody>
                  <a:tcPr marL="91430" marR="91430" marT="45708" marB="45708"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771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roverscouts</a:t>
                      </a:r>
                    </a:p>
                  </a:txBody>
                  <a:tcPr marL="91430" marR="91430" marT="45708" marB="45708" anchor="ct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charset="0"/>
                        </a:rPr>
                        <a:t>Zelf touw slaan, ingewikkelde sierobjecten maken</a:t>
                      </a:r>
                    </a:p>
                  </a:txBody>
                  <a:tcPr marL="91430" marR="91430" marT="45708" marB="45708" anchor="ct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r>
              <a:rPr lang="nl-NL" sz="3200" smtClean="0"/>
              <a:t>Progressiematrix</a:t>
            </a:r>
          </a:p>
        </p:txBody>
      </p:sp>
      <p:pic>
        <p:nvPicPr>
          <p:cNvPr id="23555" name="Picture 2" descr="D:\Scouting\Land\Spelvisie\Progressiematrix_explorers_LR_Page_01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49975" y="1800225"/>
            <a:ext cx="29940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D:\Scouting\Land\Spelvisie\progressiematrix_scouts_LR_Page_01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82925" y="1800225"/>
            <a:ext cx="29940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D:\Scouting\Land\Spelvisie\progressiematrix_welpen_totaal_LR (1)_Page_01a.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0225"/>
            <a:ext cx="29940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r>
              <a:rPr lang="nl-NL" sz="3200" smtClean="0"/>
              <a:t>Wet</a:t>
            </a:r>
          </a:p>
        </p:txBody>
      </p:sp>
      <p:graphicFrame>
        <p:nvGraphicFramePr>
          <p:cNvPr id="4" name="Tijdelijke aanduiding voor tabel 3"/>
          <p:cNvGraphicFramePr>
            <a:graphicFrameLocks noGrp="1"/>
          </p:cNvGraphicFramePr>
          <p:nvPr>
            <p:ph type="tbl" idx="1"/>
          </p:nvPr>
        </p:nvGraphicFramePr>
        <p:xfrm>
          <a:off x="457200" y="1600200"/>
          <a:ext cx="8229600" cy="3840420"/>
        </p:xfrm>
        <a:graphic>
          <a:graphicData uri="http://schemas.openxmlformats.org/drawingml/2006/table">
            <a:tbl>
              <a:tblPr firstRow="1" bandRow="1">
                <a:tableStyleId>{5C22544A-7EE6-4342-B048-85BDC9FD1C3A}</a:tableStyleId>
              </a:tblPr>
              <a:tblGrid>
                <a:gridCol w="2257425"/>
                <a:gridCol w="5972175"/>
              </a:tblGrid>
              <a:tr h="640020">
                <a:tc>
                  <a:txBody>
                    <a:bodyPr/>
                    <a:lstStyle/>
                    <a:p>
                      <a:r>
                        <a:rPr lang="nl-NL" sz="1800" b="0" i="0" kern="1200" dirty="0" smtClean="0">
                          <a:solidFill>
                            <a:schemeClr val="tx1"/>
                          </a:solidFill>
                          <a:latin typeface="+mn-lt"/>
                          <a:ea typeface="+mn-ea"/>
                          <a:cs typeface="+mn-cs"/>
                        </a:rPr>
                        <a:t>Bevers</a:t>
                      </a:r>
                      <a:endParaRPr lang="nl-NL" sz="1800" dirty="0" smtClean="0">
                        <a:solidFill>
                          <a:schemeClr val="tx1"/>
                        </a:solidFill>
                      </a:endParaRPr>
                    </a:p>
                    <a:p>
                      <a:endParaRPr lang="nl-NL" sz="1800" dirty="0">
                        <a:solidFill>
                          <a:schemeClr val="tx1"/>
                        </a:solidFill>
                      </a:endParaRPr>
                    </a:p>
                  </a:txBody>
                  <a:tcPr marT="45710" marB="45710">
                    <a:solidFill>
                      <a:srgbClr val="F3F9FA"/>
                    </a:solidFill>
                  </a:tcPr>
                </a:tc>
                <a:tc>
                  <a:txBody>
                    <a:bodyPr/>
                    <a:lstStyle/>
                    <a:p>
                      <a:r>
                        <a:rPr lang="nl-NL" sz="1800" b="0" i="0" kern="1200" dirty="0" smtClean="0">
                          <a:solidFill>
                            <a:schemeClr val="tx1"/>
                          </a:solidFill>
                          <a:latin typeface="+mn-lt"/>
                          <a:ea typeface="+mn-ea"/>
                          <a:cs typeface="+mn-cs"/>
                        </a:rPr>
                        <a:t>Ik ben een bever.</a:t>
                      </a:r>
                    </a:p>
                    <a:p>
                      <a:r>
                        <a:rPr lang="nl-NL" sz="1800" b="0" i="0" kern="1200" dirty="0" smtClean="0">
                          <a:solidFill>
                            <a:schemeClr val="tx1"/>
                          </a:solidFill>
                          <a:latin typeface="+mn-lt"/>
                          <a:ea typeface="+mn-ea"/>
                          <a:cs typeface="+mn-cs"/>
                        </a:rPr>
                        <a:t>Wat bevers doen, doen we samen</a:t>
                      </a:r>
                      <a:endParaRPr lang="nl-NL" sz="1800" dirty="0" smtClean="0">
                        <a:solidFill>
                          <a:schemeClr val="tx1"/>
                        </a:solidFill>
                      </a:endParaRPr>
                    </a:p>
                  </a:txBody>
                  <a:tcPr marT="45710" marB="45710">
                    <a:solidFill>
                      <a:srgbClr val="F3F9FA"/>
                    </a:solidFill>
                  </a:tcPr>
                </a:tc>
              </a:tr>
              <a:tr h="914321">
                <a:tc>
                  <a:txBody>
                    <a:bodyPr/>
                    <a:lstStyle/>
                    <a:p>
                      <a:r>
                        <a:rPr lang="nl-NL" sz="1800" dirty="0" smtClean="0">
                          <a:solidFill>
                            <a:schemeClr val="tx1"/>
                          </a:solidFill>
                        </a:rPr>
                        <a:t>Welpen</a:t>
                      </a:r>
                      <a:endParaRPr lang="nl-NL" sz="1800" dirty="0">
                        <a:solidFill>
                          <a:schemeClr val="tx1"/>
                        </a:solidFill>
                      </a:endParaRPr>
                    </a:p>
                  </a:txBody>
                  <a:tcPr marT="45710" marB="45710"/>
                </a:tc>
                <a:tc>
                  <a:txBody>
                    <a:bodyPr/>
                    <a:lstStyle/>
                    <a:p>
                      <a:r>
                        <a:rPr lang="nl-NL" sz="1800" b="0" i="0" kern="1200" dirty="0" smtClean="0">
                          <a:solidFill>
                            <a:schemeClr val="tx1"/>
                          </a:solidFill>
                          <a:latin typeface="+mn-lt"/>
                          <a:ea typeface="+mn-ea"/>
                          <a:cs typeface="+mn-cs"/>
                        </a:rPr>
                        <a:t>Een welp speelt samen met anderen in de jungle.</a:t>
                      </a:r>
                    </a:p>
                    <a:p>
                      <a:r>
                        <a:rPr lang="nl-NL" sz="1800" b="0" i="0" kern="1200" dirty="0" smtClean="0">
                          <a:solidFill>
                            <a:schemeClr val="tx1"/>
                          </a:solidFill>
                          <a:latin typeface="+mn-lt"/>
                          <a:ea typeface="+mn-ea"/>
                          <a:cs typeface="+mn-cs"/>
                        </a:rPr>
                        <a:t>Een welp is eerlijk, vriendelijk en zet door.</a:t>
                      </a:r>
                    </a:p>
                    <a:p>
                      <a:r>
                        <a:rPr lang="nl-NL" sz="1800" b="0" i="0" kern="1200" dirty="0" smtClean="0">
                          <a:solidFill>
                            <a:schemeClr val="tx1"/>
                          </a:solidFill>
                          <a:latin typeface="+mn-lt"/>
                          <a:ea typeface="+mn-ea"/>
                          <a:cs typeface="+mn-cs"/>
                        </a:rPr>
                        <a:t>Een welp zorgt goed voor de natuur.</a:t>
                      </a:r>
                      <a:endParaRPr lang="nl-NL" sz="1800" dirty="0">
                        <a:solidFill>
                          <a:schemeClr val="tx1"/>
                        </a:solidFill>
                      </a:endParaRPr>
                    </a:p>
                  </a:txBody>
                  <a:tcPr marT="45710" marB="45710"/>
                </a:tc>
              </a:tr>
              <a:tr h="2285822">
                <a:tc>
                  <a:txBody>
                    <a:bodyPr/>
                    <a:lstStyle/>
                    <a:p>
                      <a:r>
                        <a:rPr lang="nl-NL" sz="1800" dirty="0" smtClean="0">
                          <a:solidFill>
                            <a:schemeClr val="tx1"/>
                          </a:solidFill>
                        </a:rPr>
                        <a:t>Scouts en ouder</a:t>
                      </a:r>
                      <a:endParaRPr lang="nl-NL" sz="1800" dirty="0">
                        <a:solidFill>
                          <a:schemeClr val="tx1"/>
                        </a:solidFill>
                      </a:endParaRPr>
                    </a:p>
                  </a:txBody>
                  <a:tcPr marT="45710" marB="45710"/>
                </a:tc>
                <a:tc>
                  <a:txBody>
                    <a:bodyPr/>
                    <a:lstStyle/>
                    <a:p>
                      <a:r>
                        <a:rPr lang="nl-NL" sz="1800" b="0" i="0" kern="1200" dirty="0" smtClean="0">
                          <a:solidFill>
                            <a:schemeClr val="tx1"/>
                          </a:solidFill>
                          <a:latin typeface="+mn-lt"/>
                          <a:ea typeface="+mn-ea"/>
                          <a:cs typeface="+mn-cs"/>
                        </a:rPr>
                        <a:t>Een scout trekt er samen met anderen op uit om de wereld te ontdekken en deze meer leefbaar te maken.</a:t>
                      </a:r>
                    </a:p>
                    <a:p>
                      <a:r>
                        <a:rPr lang="nl-NL" sz="1800" b="0" i="0" kern="1200" dirty="0" smtClean="0">
                          <a:solidFill>
                            <a:schemeClr val="tx1"/>
                          </a:solidFill>
                          <a:latin typeface="+mn-lt"/>
                          <a:ea typeface="+mn-ea"/>
                          <a:cs typeface="+mn-cs"/>
                        </a:rPr>
                        <a:t>Een scout is eerlijk, vriendelijk en zet door.</a:t>
                      </a:r>
                    </a:p>
                    <a:p>
                      <a:r>
                        <a:rPr lang="nl-NL" sz="1800" b="0" i="0" kern="1200" dirty="0" smtClean="0">
                          <a:solidFill>
                            <a:schemeClr val="tx1"/>
                          </a:solidFill>
                          <a:latin typeface="+mn-lt"/>
                          <a:ea typeface="+mn-ea"/>
                          <a:cs typeface="+mn-cs"/>
                        </a:rPr>
                        <a:t>Een scout is trouw, waardebewust en zorgt goed voor de natuur.</a:t>
                      </a:r>
                    </a:p>
                    <a:p>
                      <a:r>
                        <a:rPr lang="nl-NL" sz="1800" b="0" i="0" kern="1200" dirty="0" smtClean="0">
                          <a:solidFill>
                            <a:schemeClr val="tx1"/>
                          </a:solidFill>
                          <a:latin typeface="+mn-lt"/>
                          <a:ea typeface="+mn-ea"/>
                          <a:cs typeface="+mn-cs"/>
                        </a:rPr>
                        <a:t>Een scout is behulpzaam en respecteert zichzelf en anderen.</a:t>
                      </a:r>
                    </a:p>
                    <a:p>
                      <a:endParaRPr lang="nl-NL" sz="1800" dirty="0">
                        <a:solidFill>
                          <a:schemeClr val="tx1"/>
                        </a:solidFill>
                      </a:endParaRPr>
                    </a:p>
                  </a:txBody>
                  <a:tcPr marT="45710" marB="45710">
                    <a:solidFill>
                      <a:srgbClr val="F3F9FA"/>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r>
              <a:rPr lang="nl-NL" sz="3200" smtClean="0"/>
              <a:t>Belofte</a:t>
            </a:r>
          </a:p>
        </p:txBody>
      </p:sp>
      <p:graphicFrame>
        <p:nvGraphicFramePr>
          <p:cNvPr id="5" name="Tijdelijke aanduiding voor tabel 4"/>
          <p:cNvGraphicFramePr>
            <a:graphicFrameLocks noGrp="1"/>
          </p:cNvGraphicFramePr>
          <p:nvPr>
            <p:ph type="tbl" idx="1"/>
          </p:nvPr>
        </p:nvGraphicFramePr>
        <p:xfrm>
          <a:off x="457200" y="1600200"/>
          <a:ext cx="8229600" cy="3946680"/>
        </p:xfrm>
        <a:graphic>
          <a:graphicData uri="http://schemas.openxmlformats.org/drawingml/2006/table">
            <a:tbl>
              <a:tblPr firstRow="1" bandRow="1">
                <a:tableStyleId>{5C22544A-7EE6-4342-B048-85BDC9FD1C3A}</a:tableStyleId>
              </a:tblPr>
              <a:tblGrid>
                <a:gridCol w="1933575"/>
                <a:gridCol w="6296025"/>
              </a:tblGrid>
              <a:tr h="640016">
                <a:tc>
                  <a:txBody>
                    <a:bodyPr/>
                    <a:lstStyle/>
                    <a:p>
                      <a:endParaRPr lang="nl-NL" sz="1800" dirty="0"/>
                    </a:p>
                  </a:txBody>
                  <a:tcPr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smtClean="0">
                          <a:solidFill>
                            <a:schemeClr val="tx1"/>
                          </a:solidFill>
                        </a:rPr>
                        <a:t>Ik beloof</a:t>
                      </a:r>
                      <a:r>
                        <a:rPr lang="nl-NL" sz="1800" baseline="0" dirty="0" smtClean="0">
                          <a:solidFill>
                            <a:schemeClr val="tx1"/>
                          </a:solidFill>
                        </a:rPr>
                        <a:t> (met de hulp van God)</a:t>
                      </a:r>
                      <a:r>
                        <a:rPr lang="nl-NL" sz="1800" dirty="0" smtClean="0">
                          <a:solidFill>
                            <a:schemeClr val="tx1"/>
                          </a:solidFill>
                        </a:rPr>
                        <a:t> mijn best te doen een goede bever / welp / scout / </a:t>
                      </a:r>
                      <a:r>
                        <a:rPr lang="nl-NL" sz="1800" dirty="0" err="1" smtClean="0">
                          <a:solidFill>
                            <a:schemeClr val="tx1"/>
                          </a:solidFill>
                        </a:rPr>
                        <a:t>explorer</a:t>
                      </a:r>
                      <a:r>
                        <a:rPr lang="nl-NL" sz="1800" dirty="0" smtClean="0">
                          <a:solidFill>
                            <a:schemeClr val="tx1"/>
                          </a:solidFill>
                        </a:rPr>
                        <a:t> / roverscout te zijn. </a:t>
                      </a:r>
                      <a:endParaRPr lang="nl-NL" sz="1800" dirty="0">
                        <a:solidFill>
                          <a:schemeClr val="tx1"/>
                        </a:solidFill>
                      </a:endParaRPr>
                    </a:p>
                  </a:txBody>
                  <a:tcPr marT="45705" marB="45705"/>
                </a:tc>
              </a:tr>
              <a:tr h="370720">
                <a:tc>
                  <a:txBody>
                    <a:bodyPr/>
                    <a:lstStyle/>
                    <a:p>
                      <a:r>
                        <a:rPr lang="nl-NL" sz="1800" dirty="0" smtClean="0"/>
                        <a:t>Bevers</a:t>
                      </a:r>
                      <a:endParaRPr lang="nl-NL" sz="1800" dirty="0"/>
                    </a:p>
                  </a:txBody>
                  <a:tcPr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dirty="0" smtClean="0">
                          <a:solidFill>
                            <a:schemeClr val="tx1"/>
                          </a:solidFill>
                        </a:rPr>
                        <a:t>Samen te spelen en samen te delen</a:t>
                      </a:r>
                      <a:endParaRPr lang="nl-NL" sz="1800" dirty="0">
                        <a:solidFill>
                          <a:schemeClr val="tx1"/>
                        </a:solidFill>
                      </a:endParaRPr>
                    </a:p>
                  </a:txBody>
                  <a:tcPr marT="45705" marB="45705"/>
                </a:tc>
              </a:tr>
              <a:tr h="640016">
                <a:tc>
                  <a:txBody>
                    <a:bodyPr/>
                    <a:lstStyle/>
                    <a:p>
                      <a:r>
                        <a:rPr lang="nl-NL" sz="1800" dirty="0" smtClean="0"/>
                        <a:t>Welpen</a:t>
                      </a:r>
                      <a:endParaRPr lang="nl-NL" sz="1800" dirty="0"/>
                    </a:p>
                  </a:txBody>
                  <a:tcPr marT="45705" marB="45705"/>
                </a:tc>
                <a:tc>
                  <a:txBody>
                    <a:bodyPr/>
                    <a:lstStyle/>
                    <a:p>
                      <a:r>
                        <a:rPr lang="nl-NL" sz="1800" b="0" i="0" kern="1200" dirty="0" smtClean="0">
                          <a:solidFill>
                            <a:schemeClr val="tx1"/>
                          </a:solidFill>
                          <a:latin typeface="+mn-lt"/>
                          <a:ea typeface="+mn-ea"/>
                          <a:cs typeface="+mn-cs"/>
                        </a:rPr>
                        <a:t>Iedereen te helpen waar ik kan en me te houden aan de welpen-/scoutingwet.</a:t>
                      </a:r>
                    </a:p>
                  </a:txBody>
                  <a:tcPr marT="45705" marB="45705"/>
                </a:tc>
              </a:tr>
              <a:tr h="370720">
                <a:tc>
                  <a:txBody>
                    <a:bodyPr/>
                    <a:lstStyle/>
                    <a:p>
                      <a:r>
                        <a:rPr lang="nl-NL" sz="1800" dirty="0" smtClean="0"/>
                        <a:t>Scouts</a:t>
                      </a:r>
                      <a:endParaRPr lang="nl-NL" sz="1800" dirty="0"/>
                    </a:p>
                  </a:txBody>
                  <a:tcPr marT="45705" marB="45705"/>
                </a:tc>
                <a:tc>
                  <a:txBody>
                    <a:bodyPr/>
                    <a:lstStyle/>
                    <a:p>
                      <a:r>
                        <a:rPr lang="nl-NL" sz="1800" b="0" i="0" kern="1200" dirty="0" smtClean="0">
                          <a:solidFill>
                            <a:schemeClr val="tx1"/>
                          </a:solidFill>
                          <a:latin typeface="+mn-lt"/>
                          <a:ea typeface="+mn-ea"/>
                          <a:cs typeface="+mn-cs"/>
                        </a:rPr>
                        <a:t>Ik wil samen met anderen het goede zoeken en bevorderen.</a:t>
                      </a:r>
                      <a:endParaRPr lang="nl-NL" sz="1800" dirty="0">
                        <a:solidFill>
                          <a:schemeClr val="tx1"/>
                        </a:solidFill>
                      </a:endParaRPr>
                    </a:p>
                  </a:txBody>
                  <a:tcPr marT="45705" marB="45705"/>
                </a:tc>
              </a:tr>
              <a:tr h="640016">
                <a:tc>
                  <a:txBody>
                    <a:bodyPr/>
                    <a:lstStyle/>
                    <a:p>
                      <a:r>
                        <a:rPr lang="nl-NL" sz="1800" dirty="0" err="1" smtClean="0"/>
                        <a:t>Explorers</a:t>
                      </a:r>
                      <a:endParaRPr lang="nl-NL" sz="1800" dirty="0"/>
                    </a:p>
                  </a:txBody>
                  <a:tcPr marT="45705" marB="45705"/>
                </a:tc>
                <a:tc>
                  <a:txBody>
                    <a:bodyPr/>
                    <a:lstStyle/>
                    <a:p>
                      <a:r>
                        <a:rPr lang="nl-NL" sz="1800" b="0" i="0" kern="1200" dirty="0" smtClean="0">
                          <a:solidFill>
                            <a:schemeClr val="tx1"/>
                          </a:solidFill>
                          <a:latin typeface="+mn-lt"/>
                          <a:ea typeface="+mn-ea"/>
                          <a:cs typeface="+mn-cs"/>
                        </a:rPr>
                        <a:t>Ik wil de kansen die ik krijg benutten, door zo goed mogelijk om te gaan, met de middelen die mij ter beschikking staan.</a:t>
                      </a:r>
                      <a:endParaRPr lang="nl-NL" sz="1800" dirty="0">
                        <a:solidFill>
                          <a:schemeClr val="tx1"/>
                        </a:solidFill>
                      </a:endParaRPr>
                    </a:p>
                  </a:txBody>
                  <a:tcPr marT="45705" marB="45705"/>
                </a:tc>
              </a:tr>
              <a:tr h="914319">
                <a:tc>
                  <a:txBody>
                    <a:bodyPr/>
                    <a:lstStyle/>
                    <a:p>
                      <a:r>
                        <a:rPr lang="nl-NL" sz="1800" dirty="0" smtClean="0"/>
                        <a:t>Roverscouts</a:t>
                      </a:r>
                      <a:endParaRPr lang="nl-NL" sz="1800" dirty="0"/>
                    </a:p>
                  </a:txBody>
                  <a:tcPr marT="45705" marB="45705"/>
                </a:tc>
                <a:tc>
                  <a:txBody>
                    <a:bodyPr/>
                    <a:lstStyle/>
                    <a:p>
                      <a:r>
                        <a:rPr lang="nl-NL" sz="1800" b="0" i="0" kern="1200" dirty="0" smtClean="0">
                          <a:solidFill>
                            <a:schemeClr val="dk1"/>
                          </a:solidFill>
                          <a:latin typeface="+mn-lt"/>
                          <a:ea typeface="+mn-ea"/>
                          <a:cs typeface="+mn-cs"/>
                        </a:rPr>
                        <a:t>Ik wil ontdekken op welke manier ik een bijdrage kan leveren aan de samenleving, zowel binnen als buiten Scouting.</a:t>
                      </a:r>
                      <a:endParaRPr lang="nl-NL" sz="1800" dirty="0">
                        <a:solidFill>
                          <a:schemeClr val="tx1"/>
                        </a:solidFill>
                      </a:endParaRPr>
                    </a:p>
                  </a:txBody>
                  <a:tcPr marT="45705" marB="45705"/>
                </a:tc>
              </a:tr>
              <a:tr h="370720">
                <a:tc>
                  <a:txBody>
                    <a:bodyPr/>
                    <a:lstStyle/>
                    <a:p>
                      <a:endParaRPr lang="nl-NL" sz="1800" b="1" dirty="0">
                        <a:solidFill>
                          <a:schemeClr val="tx1"/>
                        </a:solidFill>
                      </a:endParaRPr>
                    </a:p>
                  </a:txBody>
                  <a:tcPr marT="45705" marB="45705">
                    <a:solidFill>
                      <a:schemeClr val="accent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800" b="1" i="0" kern="1200" dirty="0" smtClean="0">
                          <a:solidFill>
                            <a:schemeClr val="tx1"/>
                          </a:solidFill>
                          <a:latin typeface="+mn-lt"/>
                          <a:ea typeface="+mn-ea"/>
                          <a:cs typeface="+mn-cs"/>
                        </a:rPr>
                        <a:t>Jullie kunnen op mij rekenen.</a:t>
                      </a:r>
                      <a:endParaRPr lang="nl-NL" sz="1800" b="1" dirty="0">
                        <a:solidFill>
                          <a:schemeClr val="tx1"/>
                        </a:solidFill>
                      </a:endParaRPr>
                    </a:p>
                  </a:txBody>
                  <a:tcPr marT="45705" marB="45705">
                    <a:solidFill>
                      <a:schemeClr val="accent1"/>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nl-NL" sz="3200" smtClean="0"/>
              <a:t>Bevers</a:t>
            </a:r>
          </a:p>
        </p:txBody>
      </p:sp>
      <p:sp>
        <p:nvSpPr>
          <p:cNvPr id="27651" name="Rectangle 10"/>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nl-NL"/>
              <a:t>Hotsjietonia</a:t>
            </a:r>
          </a:p>
          <a:p>
            <a:pPr eaLnBrk="1" hangingPunct="1"/>
            <a:r>
              <a:rPr lang="nl-NL"/>
              <a:t>Hoofdrol Stuiter </a:t>
            </a:r>
          </a:p>
          <a:p>
            <a:pPr eaLnBrk="1" hangingPunct="1"/>
            <a:r>
              <a:rPr lang="nl-NL"/>
              <a:t>10 themafiguren, in koppels</a:t>
            </a:r>
          </a:p>
          <a:p>
            <a:pPr eaLnBrk="1" hangingPunct="1"/>
            <a:r>
              <a:rPr lang="nl-NL"/>
              <a:t>Verhalen met kop en staart</a:t>
            </a:r>
          </a:p>
          <a:p>
            <a:pPr eaLnBrk="1" hangingPunct="1"/>
            <a:r>
              <a:rPr lang="nl-NL"/>
              <a:t>Activiteitengebieden in dorp </a:t>
            </a:r>
          </a:p>
          <a:p>
            <a:pPr eaLnBrk="1" hangingPunct="1"/>
            <a:r>
              <a:rPr lang="nl-NL"/>
              <a:t>Werken met badges, als </a:t>
            </a:r>
          </a:p>
          <a:p>
            <a:pPr eaLnBrk="1" hangingPunct="1">
              <a:buFontTx/>
              <a:buNone/>
            </a:pPr>
            <a:r>
              <a:rPr lang="nl-NL"/>
              <a:t>	voorloper op insignes</a:t>
            </a:r>
          </a:p>
          <a:p>
            <a:pPr eaLnBrk="1" hangingPunct="1"/>
            <a:endParaRPr lang="nl-NL"/>
          </a:p>
          <a:p>
            <a:pPr eaLnBrk="1" hangingPunct="1"/>
            <a:endParaRPr lang="nl-NL"/>
          </a:p>
          <a:p>
            <a:pPr eaLnBrk="1" hangingPunct="1"/>
            <a:endParaRPr lang="nl-NL"/>
          </a:p>
        </p:txBody>
      </p:sp>
      <p:pic>
        <p:nvPicPr>
          <p:cNvPr id="27652" name="Picture 12" descr="speltakteken_bev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4125" y="4124325"/>
            <a:ext cx="25050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p:cNvSpPr>
            <a:spLocks noGrp="1"/>
          </p:cNvSpPr>
          <p:nvPr>
            <p:ph type="title"/>
          </p:nvPr>
        </p:nvSpPr>
        <p:spPr/>
        <p:txBody>
          <a:bodyPr/>
          <a:lstStyle/>
          <a:p>
            <a:r>
              <a:rPr lang="nl-NL" sz="3200" smtClean="0"/>
              <a:t>Bewoners van het dorp</a:t>
            </a:r>
          </a:p>
        </p:txBody>
      </p:sp>
      <p:sp>
        <p:nvSpPr>
          <p:cNvPr id="29699" name="Tijdelijke aanduiding voor inhoud 10"/>
          <p:cNvSpPr>
            <a:spLocks noGrp="1"/>
          </p:cNvSpPr>
          <p:nvPr>
            <p:ph idx="1"/>
          </p:nvPr>
        </p:nvSpPr>
        <p:spPr/>
        <p:txBody>
          <a:bodyPr/>
          <a:lstStyle/>
          <a:p>
            <a:endParaRPr lang="nl-NL" smtClean="0"/>
          </a:p>
        </p:txBody>
      </p:sp>
      <p:pic>
        <p:nvPicPr>
          <p:cNvPr id="65555" name="Picture 19" descr="D:\Scouting\Land\Spelvisie\Memorykaart Stanley-Stekker-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21" descr="D:\Scouting\Land\Spelvisie\Memorykaart Steven-Stroom-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7950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6" name="Picture 20" descr="D:\Scouting\Land\Spelvisie\Memorykaart Sterre-Stroom-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98650" y="107950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Picture 17" descr="D:\Scouting\Land\Spelvisie\Memorykaart Rebbel-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22700" y="107950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Picture 12" descr="D:\Scouting\Land\Spelvisie\Memorykaart Bas-Bos-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51500" y="107950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4" name="Picture 18" descr="D:\Scouting\Land\Spelvisie\Memorykaart Rozemarijn-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80275" y="107950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9" name="Picture 13" descr="D:\Scouting\Land\Spelvisie\Memorykaart Fleur-Kleur-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41500"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0" name="Picture 14" descr="D:\Scouting\Land\Spelvisie\Memorykaart Keet-Kleur-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670300"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Picture 15" descr="D:\Scouting\Land\Spelvisie\Memorykaart Noa-1.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632450"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Picture 16" descr="D:\Scouting\Land\Spelvisie\Memorykaart Professor-Plof-1.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489825"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555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65556"/>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65553"/>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65548"/>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nodeType="afterEffect">
                                  <p:stCondLst>
                                    <p:cond delay="500"/>
                                  </p:stCondLst>
                                  <p:childTnLst>
                                    <p:set>
                                      <p:cBhvr>
                                        <p:cTn id="18" dur="1" fill="hold">
                                          <p:stCondLst>
                                            <p:cond delay="0"/>
                                          </p:stCondLst>
                                        </p:cTn>
                                        <p:tgtEl>
                                          <p:spTgt spid="65554"/>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nodeType="afterEffect">
                                  <p:stCondLst>
                                    <p:cond delay="500"/>
                                  </p:stCondLst>
                                  <p:childTnLst>
                                    <p:set>
                                      <p:cBhvr>
                                        <p:cTn id="21" dur="1" fill="hold">
                                          <p:stCondLst>
                                            <p:cond delay="0"/>
                                          </p:stCondLst>
                                        </p:cTn>
                                        <p:tgtEl>
                                          <p:spTgt spid="65555"/>
                                        </p:tgtEl>
                                        <p:attrNameLst>
                                          <p:attrName>style.visibility</p:attrName>
                                        </p:attrNameLst>
                                      </p:cBhvr>
                                      <p:to>
                                        <p:strVal val="visible"/>
                                      </p:to>
                                    </p:set>
                                  </p:childTnLst>
                                </p:cTn>
                              </p:par>
                            </p:childTnLst>
                          </p:cTn>
                        </p:par>
                        <p:par>
                          <p:cTn id="22" fill="hold" nodeType="afterGroup">
                            <p:stCondLst>
                              <p:cond delay="2500"/>
                            </p:stCondLst>
                            <p:childTnLst>
                              <p:par>
                                <p:cTn id="23" presetID="1" presetClass="entr" presetSubtype="0" fill="hold" nodeType="afterEffect">
                                  <p:stCondLst>
                                    <p:cond delay="500"/>
                                  </p:stCondLst>
                                  <p:childTnLst>
                                    <p:set>
                                      <p:cBhvr>
                                        <p:cTn id="24" dur="1" fill="hold">
                                          <p:stCondLst>
                                            <p:cond delay="0"/>
                                          </p:stCondLst>
                                        </p:cTn>
                                        <p:tgtEl>
                                          <p:spTgt spid="65549"/>
                                        </p:tgtEl>
                                        <p:attrNameLst>
                                          <p:attrName>style.visibility</p:attrName>
                                        </p:attrNameLst>
                                      </p:cBhvr>
                                      <p:to>
                                        <p:strVal val="visible"/>
                                      </p:to>
                                    </p:set>
                                  </p:childTnLst>
                                </p:cTn>
                              </p:par>
                            </p:childTnLst>
                          </p:cTn>
                        </p:par>
                        <p:par>
                          <p:cTn id="25" fill="hold" nodeType="afterGroup">
                            <p:stCondLst>
                              <p:cond delay="3000"/>
                            </p:stCondLst>
                            <p:childTnLst>
                              <p:par>
                                <p:cTn id="26" presetID="1" presetClass="entr" presetSubtype="0" fill="hold" nodeType="afterEffect">
                                  <p:stCondLst>
                                    <p:cond delay="500"/>
                                  </p:stCondLst>
                                  <p:childTnLst>
                                    <p:set>
                                      <p:cBhvr>
                                        <p:cTn id="27" dur="1" fill="hold">
                                          <p:stCondLst>
                                            <p:cond delay="0"/>
                                          </p:stCondLst>
                                        </p:cTn>
                                        <p:tgtEl>
                                          <p:spTgt spid="65550"/>
                                        </p:tgtEl>
                                        <p:attrNameLst>
                                          <p:attrName>style.visibility</p:attrName>
                                        </p:attrNameLst>
                                      </p:cBhvr>
                                      <p:to>
                                        <p:strVal val="visible"/>
                                      </p:to>
                                    </p:set>
                                  </p:childTnLst>
                                </p:cTn>
                              </p:par>
                            </p:childTnLst>
                          </p:cTn>
                        </p:par>
                        <p:par>
                          <p:cTn id="28" fill="hold" nodeType="afterGroup">
                            <p:stCondLst>
                              <p:cond delay="3500"/>
                            </p:stCondLst>
                            <p:childTnLst>
                              <p:par>
                                <p:cTn id="29" presetID="1" presetClass="entr" presetSubtype="0" fill="hold" nodeType="afterEffect">
                                  <p:stCondLst>
                                    <p:cond delay="500"/>
                                  </p:stCondLst>
                                  <p:childTnLst>
                                    <p:set>
                                      <p:cBhvr>
                                        <p:cTn id="30" dur="1" fill="hold">
                                          <p:stCondLst>
                                            <p:cond delay="0"/>
                                          </p:stCondLst>
                                        </p:cTn>
                                        <p:tgtEl>
                                          <p:spTgt spid="65551"/>
                                        </p:tgtEl>
                                        <p:attrNameLst>
                                          <p:attrName>style.visibility</p:attrName>
                                        </p:attrNameLst>
                                      </p:cBhvr>
                                      <p:to>
                                        <p:strVal val="visible"/>
                                      </p:to>
                                    </p:set>
                                  </p:childTnLst>
                                </p:cTn>
                              </p:par>
                            </p:childTnLst>
                          </p:cTn>
                        </p:par>
                        <p:par>
                          <p:cTn id="31" fill="hold" nodeType="afterGroup">
                            <p:stCondLst>
                              <p:cond delay="4000"/>
                            </p:stCondLst>
                            <p:childTnLst>
                              <p:par>
                                <p:cTn id="32" presetID="1" presetClass="entr" presetSubtype="0" fill="hold" nodeType="afterEffect">
                                  <p:stCondLst>
                                    <p:cond delay="500"/>
                                  </p:stCondLst>
                                  <p:childTnLst>
                                    <p:set>
                                      <p:cBhvr>
                                        <p:cTn id="33" dur="1" fill="hold">
                                          <p:stCondLst>
                                            <p:cond delay="0"/>
                                          </p:stCondLst>
                                        </p:cTn>
                                        <p:tgtEl>
                                          <p:spTgt spid="65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nl-NL" sz="3200" smtClean="0"/>
              <a:t>Het dorp Hotsjietonia</a:t>
            </a:r>
          </a:p>
        </p:txBody>
      </p:sp>
      <p:pic>
        <p:nvPicPr>
          <p:cNvPr id="31747" name="Tijdelijke aanduiding voor inhoud 3" descr="Kaart Hotsjietonia.pn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104900" y="1181100"/>
            <a:ext cx="6924675" cy="4897438"/>
          </a:xfrm>
        </p:spPr>
      </p:pic>
      <p:sp>
        <p:nvSpPr>
          <p:cNvPr id="5" name="Tekstvak 4"/>
          <p:cNvSpPr txBox="1"/>
          <p:nvPr/>
        </p:nvSpPr>
        <p:spPr>
          <a:xfrm>
            <a:off x="6437313" y="2484438"/>
            <a:ext cx="1182687"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Buitenleven</a:t>
            </a:r>
          </a:p>
        </p:txBody>
      </p:sp>
      <p:sp>
        <p:nvSpPr>
          <p:cNvPr id="6" name="Tekstvak 5"/>
          <p:cNvSpPr txBox="1"/>
          <p:nvPr/>
        </p:nvSpPr>
        <p:spPr>
          <a:xfrm>
            <a:off x="1611313" y="3711575"/>
            <a:ext cx="1450975"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Sport en Spel</a:t>
            </a:r>
          </a:p>
        </p:txBody>
      </p:sp>
      <p:sp>
        <p:nvSpPr>
          <p:cNvPr id="7" name="Tekstvak 6"/>
          <p:cNvSpPr txBox="1"/>
          <p:nvPr/>
        </p:nvSpPr>
        <p:spPr>
          <a:xfrm>
            <a:off x="4159250" y="3678238"/>
            <a:ext cx="1250950"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Samenleving</a:t>
            </a:r>
          </a:p>
        </p:txBody>
      </p:sp>
      <p:sp>
        <p:nvSpPr>
          <p:cNvPr id="9" name="Tekstvak 8"/>
          <p:cNvSpPr txBox="1"/>
          <p:nvPr/>
        </p:nvSpPr>
        <p:spPr>
          <a:xfrm>
            <a:off x="6007100" y="3116263"/>
            <a:ext cx="1930400"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Uitdagende Sc </a:t>
            </a:r>
            <a:r>
              <a:rPr lang="nl-NL" sz="1400" b="1" dirty="0" err="1">
                <a:latin typeface="Gill Sans MT" pitchFamily="34" charset="0"/>
              </a:rPr>
              <a:t>Techn</a:t>
            </a:r>
            <a:endParaRPr lang="nl-NL" sz="1400" b="1" dirty="0">
              <a:latin typeface="Gill Sans MT" pitchFamily="34" charset="0"/>
            </a:endParaRPr>
          </a:p>
        </p:txBody>
      </p:sp>
      <p:sp>
        <p:nvSpPr>
          <p:cNvPr id="10" name="Tekstvak 9"/>
          <p:cNvSpPr txBox="1"/>
          <p:nvPr/>
        </p:nvSpPr>
        <p:spPr>
          <a:xfrm>
            <a:off x="5740400" y="5618163"/>
            <a:ext cx="1430338" cy="306387"/>
          </a:xfrm>
          <a:prstGeom prst="rect">
            <a:avLst/>
          </a:prstGeom>
          <a:solidFill>
            <a:schemeClr val="accent3"/>
          </a:solidFill>
        </p:spPr>
        <p:txBody>
          <a:bodyPr>
            <a:spAutoFit/>
          </a:bodyPr>
          <a:lstStyle/>
          <a:p>
            <a:pPr eaLnBrk="1" hangingPunct="1">
              <a:defRPr/>
            </a:pPr>
            <a:r>
              <a:rPr lang="nl-NL" sz="1400" b="1" dirty="0">
                <a:latin typeface="Gill Sans MT" pitchFamily="34" charset="0"/>
              </a:rPr>
              <a:t>Internationaal</a:t>
            </a:r>
          </a:p>
        </p:txBody>
      </p:sp>
      <p:sp>
        <p:nvSpPr>
          <p:cNvPr id="11" name="Tekstvak 10"/>
          <p:cNvSpPr txBox="1"/>
          <p:nvPr/>
        </p:nvSpPr>
        <p:spPr>
          <a:xfrm>
            <a:off x="2336800" y="2286000"/>
            <a:ext cx="1616075"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Veilig en Gezond</a:t>
            </a:r>
          </a:p>
        </p:txBody>
      </p:sp>
      <p:sp>
        <p:nvSpPr>
          <p:cNvPr id="12" name="Tekstvak 11"/>
          <p:cNvSpPr txBox="1"/>
          <p:nvPr/>
        </p:nvSpPr>
        <p:spPr>
          <a:xfrm>
            <a:off x="1539875" y="5030788"/>
            <a:ext cx="974725"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Expressie</a:t>
            </a:r>
          </a:p>
        </p:txBody>
      </p:sp>
      <p:sp>
        <p:nvSpPr>
          <p:cNvPr id="13" name="Tekstvak 12"/>
          <p:cNvSpPr txBox="1"/>
          <p:nvPr/>
        </p:nvSpPr>
        <p:spPr>
          <a:xfrm>
            <a:off x="3462338" y="3087688"/>
            <a:ext cx="981075"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Identiteit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nl-NL" sz="3200" smtClean="0"/>
              <a:t>Welpen: allemaal in de jungle</a:t>
            </a:r>
          </a:p>
        </p:txBody>
      </p:sp>
      <p:sp>
        <p:nvSpPr>
          <p:cNvPr id="33795" name="Rectangle 4"/>
          <p:cNvSpPr>
            <a:spLocks noGrp="1" noChangeArrowheads="1"/>
          </p:cNvSpPr>
          <p:nvPr>
            <p:ph type="body" idx="1"/>
          </p:nvPr>
        </p:nvSpPr>
        <p:spPr/>
        <p:txBody>
          <a:bodyPr/>
          <a:lstStyle/>
          <a:p>
            <a:pPr eaLnBrk="1" hangingPunct="1"/>
            <a:r>
              <a:rPr lang="nl-NL" smtClean="0"/>
              <a:t>Jungle-thema</a:t>
            </a:r>
          </a:p>
          <a:p>
            <a:pPr eaLnBrk="1" hangingPunct="1"/>
            <a:r>
              <a:rPr lang="nl-NL" smtClean="0"/>
              <a:t>Hoofdrol Mowgli en Shanti </a:t>
            </a:r>
          </a:p>
          <a:p>
            <a:pPr eaLnBrk="1" hangingPunct="1"/>
            <a:r>
              <a:rPr lang="nl-NL" smtClean="0"/>
              <a:t>Verschillende junglebewoners</a:t>
            </a:r>
          </a:p>
          <a:p>
            <a:pPr eaLnBrk="1" hangingPunct="1"/>
            <a:r>
              <a:rPr lang="nl-NL" smtClean="0"/>
              <a:t>Verhalen met kop en staart </a:t>
            </a:r>
          </a:p>
          <a:p>
            <a:pPr eaLnBrk="1" hangingPunct="1"/>
            <a:r>
              <a:rPr lang="nl-NL" smtClean="0"/>
              <a:t>Activiteitengebieden in de jungle</a:t>
            </a:r>
          </a:p>
          <a:p>
            <a:pPr eaLnBrk="1" hangingPunct="1"/>
            <a:r>
              <a:rPr lang="nl-NL" smtClean="0"/>
              <a:t>Werken met insignes</a:t>
            </a:r>
          </a:p>
        </p:txBody>
      </p:sp>
      <p:pic>
        <p:nvPicPr>
          <p:cNvPr id="33796" name="Picture 6" descr="speltakteken_welp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15075" y="3971925"/>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descr="raadsrots kopi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78425" y="228600"/>
            <a:ext cx="4403725"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nl-NL" sz="3200" smtClean="0"/>
              <a:t>Bewoners Jungle</a:t>
            </a:r>
          </a:p>
        </p:txBody>
      </p:sp>
      <p:sp>
        <p:nvSpPr>
          <p:cNvPr id="35843" name="Tijdelijke aanduiding voor inhoud 2"/>
          <p:cNvSpPr>
            <a:spLocks noGrp="1"/>
          </p:cNvSpPr>
          <p:nvPr>
            <p:ph idx="1"/>
          </p:nvPr>
        </p:nvSpPr>
        <p:spPr/>
        <p:txBody>
          <a:bodyPr/>
          <a:lstStyle/>
          <a:p>
            <a:endParaRPr lang="nl-NL" smtClean="0"/>
          </a:p>
        </p:txBody>
      </p:sp>
      <p:pic>
        <p:nvPicPr>
          <p:cNvPr id="66566" name="Picture 6" descr="D:\Scouting\Land\Spelvisie\Memorykaart Akela-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9500"/>
            <a:ext cx="25590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 descr="D:\Scouting\Land\Spelvisie\Memorykaart Hathi-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1" descr="D:\Scouting\Land\Spelvisie\Memorykaart Kaa-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8300" y="1079500"/>
            <a:ext cx="25590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descr="D:\Scouting\Land\Spelvisie\Memorykaart Baloe-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84575" y="1079500"/>
            <a:ext cx="25590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D:\Scouting\Land\Spelvisie\Memorykaart Bagheera-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27650" y="1079500"/>
            <a:ext cx="25590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9" descr="D:\Scouting\Land\Spelvisie\Memorykaart Chil-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13600" y="1079500"/>
            <a:ext cx="255905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D:\Scouting\Land\Spelvisie\Memorykaart Oe-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60525"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D:\Scouting\Land\Spelvisie\Memorykaart Mor-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75050"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D:\Scouting\Land\Spelvisie\Memorykaart Marala-1.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56225"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D:\Scouting\Land\Spelvisie\Memorykaart Malchi-1.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232650" y="3600450"/>
            <a:ext cx="25590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6656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6657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656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500"/>
                                  </p:stCondLst>
                                  <p:childTnLst>
                                    <p:set>
                                      <p:cBhvr>
                                        <p:cTn id="15" dur="1" fill="hold">
                                          <p:stCondLst>
                                            <p:cond delay="0"/>
                                          </p:stCondLst>
                                        </p:cTn>
                                        <p:tgtEl>
                                          <p:spTgt spid="66567"/>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66569"/>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500"/>
                                  </p:stCondLst>
                                  <p:childTnLst>
                                    <p:set>
                                      <p:cBhvr>
                                        <p:cTn id="21" dur="1" fill="hold">
                                          <p:stCondLst>
                                            <p:cond delay="0"/>
                                          </p:stCondLst>
                                        </p:cTn>
                                        <p:tgtEl>
                                          <p:spTgt spid="66570"/>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500"/>
                                  </p:stCondLst>
                                  <p:childTnLst>
                                    <p:set>
                                      <p:cBhvr>
                                        <p:cTn id="24" dur="1" fill="hold">
                                          <p:stCondLst>
                                            <p:cond delay="0"/>
                                          </p:stCondLst>
                                        </p:cTn>
                                        <p:tgtEl>
                                          <p:spTgt spid="66565"/>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500"/>
                                  </p:stCondLst>
                                  <p:childTnLst>
                                    <p:set>
                                      <p:cBhvr>
                                        <p:cTn id="27" dur="1" fill="hold">
                                          <p:stCondLst>
                                            <p:cond delay="0"/>
                                          </p:stCondLst>
                                        </p:cTn>
                                        <p:tgtEl>
                                          <p:spTgt spid="66564"/>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500"/>
                                  </p:stCondLst>
                                  <p:childTnLst>
                                    <p:set>
                                      <p:cBhvr>
                                        <p:cTn id="30" dur="1" fill="hold">
                                          <p:stCondLst>
                                            <p:cond delay="0"/>
                                          </p:stCondLst>
                                        </p:cTn>
                                        <p:tgtEl>
                                          <p:spTgt spid="66563"/>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500"/>
                                  </p:stCondLst>
                                  <p:childTnLst>
                                    <p:set>
                                      <p:cBhvr>
                                        <p:cTn id="33" dur="1" fill="hold">
                                          <p:stCondLst>
                                            <p:cond delay="0"/>
                                          </p:stCondLst>
                                        </p:cTn>
                                        <p:tgtEl>
                                          <p:spTgt spid="66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Tijdelijke aanduiding voor inhoud 3" descr="Junglekaart.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457200"/>
            <a:ext cx="9144000" cy="6583363"/>
          </a:xfrm>
        </p:spPr>
      </p:pic>
      <p:sp>
        <p:nvSpPr>
          <p:cNvPr id="36867" name="Titel 1"/>
          <p:cNvSpPr>
            <a:spLocks noGrp="1"/>
          </p:cNvSpPr>
          <p:nvPr>
            <p:ph type="title"/>
          </p:nvPr>
        </p:nvSpPr>
        <p:spPr/>
        <p:txBody>
          <a:bodyPr/>
          <a:lstStyle/>
          <a:p>
            <a:r>
              <a:rPr lang="nl-NL" sz="3200" smtClean="0"/>
              <a:t>Junglekaart</a:t>
            </a:r>
          </a:p>
        </p:txBody>
      </p:sp>
      <p:sp>
        <p:nvSpPr>
          <p:cNvPr id="5" name="Tekstvak 4"/>
          <p:cNvSpPr txBox="1"/>
          <p:nvPr/>
        </p:nvSpPr>
        <p:spPr>
          <a:xfrm>
            <a:off x="855663" y="5799138"/>
            <a:ext cx="1182687"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Buitenleven</a:t>
            </a:r>
          </a:p>
        </p:txBody>
      </p:sp>
      <p:sp>
        <p:nvSpPr>
          <p:cNvPr id="6" name="Tekstvak 5"/>
          <p:cNvSpPr txBox="1"/>
          <p:nvPr/>
        </p:nvSpPr>
        <p:spPr>
          <a:xfrm>
            <a:off x="1573213" y="3233738"/>
            <a:ext cx="1452562"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Sport en Spel</a:t>
            </a:r>
          </a:p>
        </p:txBody>
      </p:sp>
      <p:sp>
        <p:nvSpPr>
          <p:cNvPr id="7" name="Tekstvak 6"/>
          <p:cNvSpPr txBox="1"/>
          <p:nvPr/>
        </p:nvSpPr>
        <p:spPr>
          <a:xfrm>
            <a:off x="7721600" y="5964238"/>
            <a:ext cx="1250950"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Samenleving</a:t>
            </a:r>
          </a:p>
        </p:txBody>
      </p:sp>
      <p:sp>
        <p:nvSpPr>
          <p:cNvPr id="8" name="Tekstvak 7"/>
          <p:cNvSpPr txBox="1"/>
          <p:nvPr/>
        </p:nvSpPr>
        <p:spPr>
          <a:xfrm>
            <a:off x="0" y="4046538"/>
            <a:ext cx="1905000" cy="523875"/>
          </a:xfrm>
          <a:prstGeom prst="rect">
            <a:avLst/>
          </a:prstGeom>
          <a:solidFill>
            <a:schemeClr val="accent3"/>
          </a:solidFill>
        </p:spPr>
        <p:txBody>
          <a:bodyPr>
            <a:spAutoFit/>
          </a:bodyPr>
          <a:lstStyle/>
          <a:p>
            <a:pPr eaLnBrk="1" hangingPunct="1">
              <a:defRPr/>
            </a:pPr>
            <a:r>
              <a:rPr lang="nl-NL" sz="1400" b="1" dirty="0">
                <a:latin typeface="Gill Sans MT" pitchFamily="34" charset="0"/>
              </a:rPr>
              <a:t>Uitdagende Scoutingtechnieken</a:t>
            </a:r>
          </a:p>
        </p:txBody>
      </p:sp>
      <p:sp>
        <p:nvSpPr>
          <p:cNvPr id="9" name="Tekstvak 8"/>
          <p:cNvSpPr txBox="1"/>
          <p:nvPr/>
        </p:nvSpPr>
        <p:spPr>
          <a:xfrm>
            <a:off x="5467350" y="4468813"/>
            <a:ext cx="981075"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Identiteit</a:t>
            </a:r>
          </a:p>
        </p:txBody>
      </p:sp>
      <p:sp>
        <p:nvSpPr>
          <p:cNvPr id="10" name="Tekstvak 9"/>
          <p:cNvSpPr txBox="1"/>
          <p:nvPr/>
        </p:nvSpPr>
        <p:spPr>
          <a:xfrm>
            <a:off x="7169150" y="1979613"/>
            <a:ext cx="1430338" cy="306387"/>
          </a:xfrm>
          <a:prstGeom prst="rect">
            <a:avLst/>
          </a:prstGeom>
          <a:solidFill>
            <a:schemeClr val="accent3"/>
          </a:solidFill>
        </p:spPr>
        <p:txBody>
          <a:bodyPr>
            <a:spAutoFit/>
          </a:bodyPr>
          <a:lstStyle/>
          <a:p>
            <a:pPr eaLnBrk="1" hangingPunct="1">
              <a:defRPr/>
            </a:pPr>
            <a:r>
              <a:rPr lang="nl-NL" sz="1400" b="1" dirty="0">
                <a:latin typeface="Gill Sans MT" pitchFamily="34" charset="0"/>
              </a:rPr>
              <a:t>Internationaal</a:t>
            </a:r>
          </a:p>
        </p:txBody>
      </p:sp>
      <p:sp>
        <p:nvSpPr>
          <p:cNvPr id="11" name="Tekstvak 10"/>
          <p:cNvSpPr txBox="1"/>
          <p:nvPr/>
        </p:nvSpPr>
        <p:spPr>
          <a:xfrm>
            <a:off x="3146425" y="4305300"/>
            <a:ext cx="1616075"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Veilig en Gezond</a:t>
            </a:r>
          </a:p>
        </p:txBody>
      </p:sp>
      <p:sp>
        <p:nvSpPr>
          <p:cNvPr id="12" name="Tekstvak 11"/>
          <p:cNvSpPr txBox="1"/>
          <p:nvPr/>
        </p:nvSpPr>
        <p:spPr>
          <a:xfrm>
            <a:off x="4778375" y="2906713"/>
            <a:ext cx="974725" cy="307975"/>
          </a:xfrm>
          <a:prstGeom prst="rect">
            <a:avLst/>
          </a:prstGeom>
          <a:solidFill>
            <a:schemeClr val="accent3"/>
          </a:solidFill>
        </p:spPr>
        <p:txBody>
          <a:bodyPr>
            <a:spAutoFit/>
          </a:bodyPr>
          <a:lstStyle/>
          <a:p>
            <a:pPr eaLnBrk="1" hangingPunct="1">
              <a:defRPr/>
            </a:pPr>
            <a:r>
              <a:rPr lang="nl-NL" sz="1400" b="1" dirty="0">
                <a:latin typeface="Gill Sans MT" pitchFamily="34" charset="0"/>
              </a:rPr>
              <a:t>Expressie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nl-NL" sz="3200" smtClean="0"/>
              <a:t>Programma</a:t>
            </a:r>
          </a:p>
        </p:txBody>
      </p:sp>
      <p:sp>
        <p:nvSpPr>
          <p:cNvPr id="6147" name="Rectangle 3"/>
          <p:cNvSpPr>
            <a:spLocks noGrp="1" noChangeArrowheads="1"/>
          </p:cNvSpPr>
          <p:nvPr>
            <p:ph type="body" idx="1"/>
          </p:nvPr>
        </p:nvSpPr>
        <p:spPr/>
        <p:txBody>
          <a:bodyPr/>
          <a:lstStyle/>
          <a:p>
            <a:pPr eaLnBrk="1" hangingPunct="1">
              <a:lnSpc>
                <a:spcPct val="90000"/>
              </a:lnSpc>
            </a:pPr>
            <a:r>
              <a:rPr lang="nl-NL" smtClean="0"/>
              <a:t>Spelvisie SCOUTS</a:t>
            </a:r>
          </a:p>
          <a:p>
            <a:pPr eaLnBrk="1" hangingPunct="1">
              <a:lnSpc>
                <a:spcPct val="90000"/>
              </a:lnSpc>
            </a:pPr>
            <a:r>
              <a:rPr lang="nl-NL" smtClean="0"/>
              <a:t>Activiteitengebieden</a:t>
            </a:r>
          </a:p>
          <a:p>
            <a:pPr eaLnBrk="1" hangingPunct="1">
              <a:lnSpc>
                <a:spcPct val="90000"/>
              </a:lnSpc>
            </a:pPr>
            <a:r>
              <a:rPr lang="nl-NL" smtClean="0"/>
              <a:t>Leeftijdgrenzen</a:t>
            </a:r>
          </a:p>
          <a:p>
            <a:pPr eaLnBrk="1" hangingPunct="1">
              <a:lnSpc>
                <a:spcPct val="90000"/>
              </a:lnSpc>
            </a:pPr>
            <a:r>
              <a:rPr lang="nl-NL" smtClean="0"/>
              <a:t>Doorlopende leerlijn</a:t>
            </a:r>
          </a:p>
          <a:p>
            <a:pPr eaLnBrk="1" hangingPunct="1">
              <a:lnSpc>
                <a:spcPct val="90000"/>
              </a:lnSpc>
            </a:pPr>
            <a:r>
              <a:rPr lang="nl-NL" smtClean="0"/>
              <a:t>Wet en belofte</a:t>
            </a:r>
          </a:p>
          <a:p>
            <a:pPr eaLnBrk="1" hangingPunct="1">
              <a:lnSpc>
                <a:spcPct val="90000"/>
              </a:lnSpc>
            </a:pPr>
            <a:r>
              <a:rPr lang="nl-NL" smtClean="0"/>
              <a:t>Speltakken</a:t>
            </a:r>
          </a:p>
          <a:p>
            <a:pPr eaLnBrk="1" hangingPunct="1">
              <a:lnSpc>
                <a:spcPct val="90000"/>
              </a:lnSpc>
            </a:pPr>
            <a:endParaRPr lang="nl-NL"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r>
              <a:rPr lang="nl-NL" sz="3200" smtClean="0"/>
              <a:t>Nest-tekens en helper/gids</a:t>
            </a:r>
          </a:p>
        </p:txBody>
      </p:sp>
      <p:pic>
        <p:nvPicPr>
          <p:cNvPr id="38915" name="Tijdelijke aanduiding voor inhoud 5" descr="a5_poster 4 helper gids teken.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220913" y="1457325"/>
            <a:ext cx="4797425" cy="45259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nl-NL" sz="3200" smtClean="0"/>
              <a:t>Insignes welpen</a:t>
            </a:r>
          </a:p>
        </p:txBody>
      </p:sp>
      <p:pic>
        <p:nvPicPr>
          <p:cNvPr id="39939" name="Tijdelijke aanduiding voor inhoud 3" descr="a5_poster welpeninsignes.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2420938" y="1390650"/>
            <a:ext cx="4206875" cy="45259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DSC_02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2988" y="1133475"/>
            <a:ext cx="19065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Grp="1" noChangeArrowheads="1"/>
          </p:cNvSpPr>
          <p:nvPr>
            <p:ph type="title"/>
          </p:nvPr>
        </p:nvSpPr>
        <p:spPr/>
        <p:txBody>
          <a:bodyPr/>
          <a:lstStyle/>
          <a:p>
            <a:pPr eaLnBrk="1" hangingPunct="1"/>
            <a:r>
              <a:rPr lang="nl-NL" sz="3200" smtClean="0"/>
              <a:t>Scouts: avonturen van een ploeg</a:t>
            </a:r>
          </a:p>
        </p:txBody>
      </p:sp>
      <p:pic>
        <p:nvPicPr>
          <p:cNvPr id="40964" name="Picture 8" descr="-DSC_03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6813" y="1174750"/>
            <a:ext cx="19065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DSC_032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7413" y="3300413"/>
            <a:ext cx="19065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1" descr="-DSC_038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99013" y="3294063"/>
            <a:ext cx="19113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5" descr="-DSC_019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68363" y="1181100"/>
            <a:ext cx="19065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7" descr="-DSC_025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19350" y="3297238"/>
            <a:ext cx="19065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0" descr="-DSC_035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0" y="3290888"/>
            <a:ext cx="19065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nl-NL" sz="3200" smtClean="0"/>
              <a:t>Opbouw programma scouts</a:t>
            </a:r>
          </a:p>
        </p:txBody>
      </p:sp>
      <p:sp>
        <p:nvSpPr>
          <p:cNvPr id="43011" name="Rectangle 7"/>
          <p:cNvSpPr>
            <a:spLocks noChangeArrowheads="1"/>
          </p:cNvSpPr>
          <p:nvPr/>
        </p:nvSpPr>
        <p:spPr bwMode="auto">
          <a:xfrm>
            <a:off x="525463" y="1628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p>
        </p:txBody>
      </p:sp>
      <p:pic>
        <p:nvPicPr>
          <p:cNvPr id="43012" name="Picture 9" descr="speltakteken_scou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7300" y="4038600"/>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8"/>
          <p:cNvSpPr>
            <a:spLocks noChangeArrowheads="1"/>
          </p:cNvSpPr>
          <p:nvPr/>
        </p:nvSpPr>
        <p:spPr bwMode="auto">
          <a:xfrm>
            <a:off x="284163" y="1371600"/>
            <a:ext cx="8229600" cy="4525963"/>
          </a:xfrm>
          <a:prstGeom prst="rect">
            <a:avLst/>
          </a:prstGeom>
          <a:noFill/>
          <a:ln>
            <a:noFill/>
          </a:ln>
          <a:effectLst/>
          <a:extLst/>
        </p:spPr>
        <p:txBody>
          <a:bodyPr/>
          <a:lstStyle/>
          <a:p>
            <a:pPr marL="457200" indent="-457200" eaLnBrk="1" hangingPunct="1">
              <a:spcBef>
                <a:spcPct val="20000"/>
              </a:spcBef>
              <a:buFont typeface="Arial" pitchFamily="34" charset="0"/>
              <a:buChar char="•"/>
              <a:defRPr/>
            </a:pPr>
            <a:r>
              <a:rPr lang="nl-NL" sz="2800" dirty="0">
                <a:latin typeface="Arial" charset="0"/>
              </a:rPr>
              <a:t>Werken met ploegen</a:t>
            </a:r>
          </a:p>
          <a:p>
            <a:pPr marL="457200" indent="-457200" eaLnBrk="1" hangingPunct="1">
              <a:spcBef>
                <a:spcPct val="20000"/>
              </a:spcBef>
              <a:buFont typeface="Arial" pitchFamily="34" charset="0"/>
              <a:buChar char="•"/>
              <a:defRPr/>
            </a:pPr>
            <a:r>
              <a:rPr lang="nl-NL" sz="2800" dirty="0">
                <a:latin typeface="Arial" charset="0"/>
              </a:rPr>
              <a:t>Individuele ontwikkeling</a:t>
            </a:r>
          </a:p>
          <a:p>
            <a:pPr marL="457200" indent="-457200" eaLnBrk="1" hangingPunct="1">
              <a:spcBef>
                <a:spcPct val="20000"/>
              </a:spcBef>
              <a:buFont typeface="Arial" pitchFamily="34" charset="0"/>
              <a:buChar char="•"/>
              <a:defRPr/>
            </a:pPr>
            <a:r>
              <a:rPr lang="nl-NL" sz="2800" dirty="0">
                <a:latin typeface="Arial" charset="0"/>
              </a:rPr>
              <a:t>Drie fasen:</a:t>
            </a:r>
          </a:p>
          <a:p>
            <a:pPr marL="800100" lvl="1" indent="-342900" eaLnBrk="1" hangingPunct="1">
              <a:spcBef>
                <a:spcPct val="20000"/>
              </a:spcBef>
              <a:buFont typeface="Arial" pitchFamily="34" charset="0"/>
              <a:buChar char="•"/>
              <a:defRPr/>
            </a:pPr>
            <a:r>
              <a:rPr lang="nl-NL" sz="2400" dirty="0">
                <a:latin typeface="Arial" charset="0"/>
              </a:rPr>
              <a:t>Basisfase</a:t>
            </a:r>
            <a:br>
              <a:rPr lang="nl-NL" sz="2400" dirty="0">
                <a:latin typeface="Arial" charset="0"/>
              </a:rPr>
            </a:br>
            <a:r>
              <a:rPr lang="nl-NL" sz="1600" dirty="0">
                <a:latin typeface="Arial" charset="0"/>
              </a:rPr>
              <a:t>Kennismaken met de </a:t>
            </a:r>
            <a:r>
              <a:rPr lang="nl-NL" sz="1600" dirty="0" err="1">
                <a:latin typeface="Arial" charset="0"/>
              </a:rPr>
              <a:t>speltak</a:t>
            </a:r>
            <a:r>
              <a:rPr lang="nl-NL" sz="1600" dirty="0">
                <a:latin typeface="Arial" charset="0"/>
              </a:rPr>
              <a:t/>
            </a:r>
            <a:br>
              <a:rPr lang="nl-NL" sz="1600" dirty="0">
                <a:latin typeface="Arial" charset="0"/>
              </a:rPr>
            </a:br>
            <a:r>
              <a:rPr lang="nl-NL" sz="1600" dirty="0">
                <a:latin typeface="Arial" charset="0"/>
              </a:rPr>
              <a:t>In ploeg veilig deel kunnen nemen aan alle programma’s</a:t>
            </a:r>
            <a:br>
              <a:rPr lang="nl-NL" sz="1600" dirty="0">
                <a:latin typeface="Arial" charset="0"/>
              </a:rPr>
            </a:br>
            <a:r>
              <a:rPr lang="nl-NL" sz="1600" dirty="0">
                <a:latin typeface="Arial" charset="0"/>
              </a:rPr>
              <a:t>Basiskennis en –vaardigheden opdoen van alle activiteitengebieden</a:t>
            </a:r>
          </a:p>
          <a:p>
            <a:pPr marL="742950" lvl="1" indent="-342900" eaLnBrk="1" hangingPunct="1">
              <a:buFont typeface="Arial" pitchFamily="34" charset="0"/>
              <a:buChar char="•"/>
              <a:defRPr/>
            </a:pPr>
            <a:r>
              <a:rPr lang="nl-NL" sz="2400" dirty="0">
                <a:latin typeface="Arial" charset="0"/>
              </a:rPr>
              <a:t>Verdiepingsfase</a:t>
            </a:r>
            <a:br>
              <a:rPr lang="nl-NL" sz="2400" dirty="0">
                <a:latin typeface="Arial" charset="0"/>
              </a:rPr>
            </a:br>
            <a:r>
              <a:rPr lang="nl-NL" sz="1600" dirty="0">
                <a:latin typeface="Arial" charset="0"/>
              </a:rPr>
              <a:t>Kennis en vaardigheden opdoen op een niveau waarbij de</a:t>
            </a:r>
            <a:br>
              <a:rPr lang="nl-NL" sz="1600" dirty="0">
                <a:latin typeface="Arial" charset="0"/>
              </a:rPr>
            </a:br>
            <a:r>
              <a:rPr lang="nl-NL" sz="1600" dirty="0">
                <a:latin typeface="Arial" charset="0"/>
              </a:rPr>
              <a:t>scout zelfstandig deel kan nemen aan alle programma’s</a:t>
            </a:r>
          </a:p>
          <a:p>
            <a:pPr marL="742950" lvl="1" indent="-342900" eaLnBrk="1" hangingPunct="1">
              <a:buFont typeface="Arial" pitchFamily="34" charset="0"/>
              <a:buChar char="•"/>
              <a:defRPr/>
            </a:pPr>
            <a:r>
              <a:rPr lang="nl-NL" sz="2400" dirty="0">
                <a:latin typeface="Arial" charset="0"/>
              </a:rPr>
              <a:t>Specialisatiefase</a:t>
            </a:r>
            <a:br>
              <a:rPr lang="nl-NL" sz="2400" dirty="0">
                <a:latin typeface="Arial" charset="0"/>
              </a:rPr>
            </a:br>
            <a:r>
              <a:rPr lang="nl-NL" sz="1600" dirty="0">
                <a:latin typeface="Arial" charset="0"/>
              </a:rPr>
              <a:t>Positief bijdragen (ervaring delen)</a:t>
            </a:r>
            <a:r>
              <a:rPr lang="nl-NL" sz="2400" dirty="0">
                <a:latin typeface="Arial" charset="0"/>
              </a:rPr>
              <a:t/>
            </a:r>
            <a:br>
              <a:rPr lang="nl-NL" sz="2400" dirty="0">
                <a:latin typeface="Arial" charset="0"/>
              </a:rPr>
            </a:br>
            <a:r>
              <a:rPr lang="nl-NL" sz="1600" dirty="0">
                <a:latin typeface="Arial" charset="0"/>
              </a:rPr>
              <a:t>Individuele specialisatie (insignes)</a:t>
            </a:r>
            <a:br>
              <a:rPr lang="nl-NL" sz="1600" dirty="0">
                <a:latin typeface="Arial" charset="0"/>
              </a:rPr>
            </a:br>
            <a:r>
              <a:rPr lang="nl-NL" sz="1600" dirty="0">
                <a:latin typeface="Arial" charset="0"/>
              </a:rPr>
              <a:t>Kennismaken met programmeren en leiderschap (PL)</a:t>
            </a:r>
          </a:p>
          <a:p>
            <a:pPr marL="914400" lvl="1" indent="-457200" eaLnBrk="1" hangingPunct="1">
              <a:spcBef>
                <a:spcPct val="20000"/>
              </a:spcBef>
              <a:buFont typeface="Arial" pitchFamily="34" charset="0"/>
              <a:buChar char="•"/>
              <a:defRPr/>
            </a:pPr>
            <a:endParaRPr lang="nl-NL" sz="3200" dirty="0">
              <a:latin typeface="Arial"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1255713"/>
            <a:ext cx="9144000" cy="3816350"/>
          </a:xfrm>
          <a:prstGeom prst="rect">
            <a:avLst/>
          </a:prstGeom>
          <a:noFill/>
        </p:spPr>
        <p:txBody>
          <a:bodyPr>
            <a:spAutoFit/>
          </a:bodyPr>
          <a:lstStyle/>
          <a:p>
            <a:pPr eaLnBrk="1" hangingPunct="1">
              <a:defRPr/>
            </a:pPr>
            <a:r>
              <a:rPr lang="nl-NL" sz="1600" b="1" dirty="0">
                <a:latin typeface="Arial" charset="0"/>
              </a:rPr>
              <a:t>Doelen </a:t>
            </a:r>
            <a:r>
              <a:rPr lang="nl-NL" sz="1600" dirty="0">
                <a:latin typeface="Arial" charset="0"/>
              </a:rPr>
              <a:t>	</a:t>
            </a:r>
          </a:p>
          <a:p>
            <a:pPr eaLnBrk="1" hangingPunct="1">
              <a:defRPr/>
            </a:pPr>
            <a:r>
              <a:rPr lang="nl-NL" sz="1600" dirty="0">
                <a:latin typeface="Arial" charset="0"/>
              </a:rPr>
              <a:t>Je kent de basisknopen en sjorringen van het </a:t>
            </a:r>
            <a:r>
              <a:rPr lang="nl-NL" sz="1600" dirty="0" err="1">
                <a:latin typeface="Arial" charset="0"/>
              </a:rPr>
              <a:t>pionierwerk</a:t>
            </a:r>
            <a:r>
              <a:rPr lang="nl-NL" sz="1600" dirty="0">
                <a:latin typeface="Arial" charset="0"/>
              </a:rPr>
              <a:t> en weet hoe je een touw moet opschieten. Je hebt meegeholpen met het bouwen van een eenvoudig </a:t>
            </a:r>
            <a:r>
              <a:rPr lang="nl-NL" sz="1600" dirty="0" err="1">
                <a:latin typeface="Arial" charset="0"/>
              </a:rPr>
              <a:t>pionierobject</a:t>
            </a:r>
            <a:r>
              <a:rPr lang="nl-NL" sz="1600" dirty="0">
                <a:latin typeface="Arial" charset="0"/>
              </a:rPr>
              <a:t> en je hebt met de ploeg een tent opgezet, hierin gekampeerd, het kampterrein ingericht en de tent weer afgebroken.</a:t>
            </a:r>
          </a:p>
          <a:p>
            <a:pPr eaLnBrk="1" hangingPunct="1">
              <a:defRPr/>
            </a:pPr>
            <a:endParaRPr lang="nl-NL" sz="1600" dirty="0">
              <a:latin typeface="Arial" charset="0"/>
            </a:endParaRPr>
          </a:p>
          <a:p>
            <a:pPr eaLnBrk="1" hangingPunct="1">
              <a:defRPr/>
            </a:pPr>
            <a:r>
              <a:rPr lang="nl-NL" sz="1600" b="1" dirty="0" err="1">
                <a:latin typeface="Arial" charset="0"/>
              </a:rPr>
              <a:t>Challenges</a:t>
            </a:r>
            <a:r>
              <a:rPr lang="nl-NL" sz="1600" b="1" dirty="0">
                <a:latin typeface="Arial" charset="0"/>
              </a:rPr>
              <a:t> </a:t>
            </a:r>
            <a:endParaRPr lang="nl-NL" sz="1600" dirty="0">
              <a:latin typeface="Arial" charset="0"/>
            </a:endParaRPr>
          </a:p>
          <a:p>
            <a:pPr eaLnBrk="1" hangingPunct="1">
              <a:defRPr/>
            </a:pPr>
            <a:r>
              <a:rPr lang="nl-NL" sz="1600" i="1" dirty="0">
                <a:latin typeface="Arial" charset="0"/>
              </a:rPr>
              <a:t>Voer minimaal drie van de vijf onderstaande </a:t>
            </a:r>
            <a:r>
              <a:rPr lang="nl-NL" sz="1600" i="1" dirty="0" err="1">
                <a:latin typeface="Arial" charset="0"/>
              </a:rPr>
              <a:t>challenges</a:t>
            </a:r>
            <a:r>
              <a:rPr lang="nl-NL" sz="1600" i="1" dirty="0">
                <a:latin typeface="Arial" charset="0"/>
              </a:rPr>
              <a:t> uit: </a:t>
            </a:r>
            <a:endParaRPr lang="nl-NL" sz="1600" dirty="0">
              <a:latin typeface="Arial" charset="0"/>
            </a:endParaRPr>
          </a:p>
          <a:p>
            <a:pPr marL="285750" indent="-285750" eaLnBrk="1" hangingPunct="1">
              <a:buFont typeface="Arial" pitchFamily="34" charset="0"/>
              <a:buChar char="•"/>
              <a:defRPr/>
            </a:pPr>
            <a:r>
              <a:rPr lang="nl-NL" sz="1400" b="1" dirty="0">
                <a:latin typeface="Arial" charset="0"/>
              </a:rPr>
              <a:t>Verplicht: </a:t>
            </a:r>
            <a:r>
              <a:rPr lang="nl-NL" sz="1400" dirty="0">
                <a:latin typeface="Arial" charset="0"/>
              </a:rPr>
              <a:t>ken de volgende knopen voor het </a:t>
            </a:r>
            <a:r>
              <a:rPr lang="nl-NL" sz="1400" dirty="0" err="1">
                <a:latin typeface="Arial" charset="0"/>
              </a:rPr>
              <a:t>pionierwerk</a:t>
            </a:r>
            <a:r>
              <a:rPr lang="nl-NL" sz="1400" dirty="0">
                <a:latin typeface="Arial" charset="0"/>
              </a:rPr>
              <a:t>: mastworp, platte knoop, schootsteek, kruissjorring en achtvormige sjorring. Waterscouts kunnen ook de paalsteek en een kikker beleggen. Laat zien dat je een touw kunt opschieten. </a:t>
            </a:r>
          </a:p>
          <a:p>
            <a:pPr marL="285750" indent="-285750" eaLnBrk="1" hangingPunct="1">
              <a:buFont typeface="Arial" pitchFamily="34" charset="0"/>
              <a:buChar char="•"/>
              <a:defRPr/>
            </a:pPr>
            <a:r>
              <a:rPr lang="nl-NL" sz="1400" dirty="0">
                <a:latin typeface="Arial" charset="0"/>
              </a:rPr>
              <a:t>Help bij het bouwen van een eenvoudig </a:t>
            </a:r>
            <a:r>
              <a:rPr lang="nl-NL" sz="1400" dirty="0" err="1">
                <a:latin typeface="Arial" charset="0"/>
              </a:rPr>
              <a:t>pionierobject</a:t>
            </a:r>
            <a:r>
              <a:rPr lang="nl-NL" sz="1400" dirty="0">
                <a:latin typeface="Arial" charset="0"/>
              </a:rPr>
              <a:t>, bijvoorbeeld kampkeuken, tafelvuur, vlot, etc. </a:t>
            </a:r>
          </a:p>
          <a:p>
            <a:pPr marL="285750" indent="-285750" eaLnBrk="1" hangingPunct="1">
              <a:buFont typeface="Arial" pitchFamily="34" charset="0"/>
              <a:buChar char="•"/>
              <a:defRPr/>
            </a:pPr>
            <a:r>
              <a:rPr lang="nl-NL" sz="1400" dirty="0">
                <a:latin typeface="Arial" charset="0"/>
              </a:rPr>
              <a:t>Zet met je ploeg een ploegtent op, haal hem neer en pak hem op de juiste manier weer in. </a:t>
            </a:r>
          </a:p>
          <a:p>
            <a:pPr marL="285750" indent="-285750" eaLnBrk="1" hangingPunct="1">
              <a:buFont typeface="Arial" pitchFamily="34" charset="0"/>
              <a:buChar char="•"/>
              <a:defRPr/>
            </a:pPr>
            <a:r>
              <a:rPr lang="nl-NL" sz="1400" dirty="0">
                <a:latin typeface="Arial" charset="0"/>
              </a:rPr>
              <a:t>Help je ploeg met de inrichting van jullie kampterrein, laat zien dat je weet waar je op moet letten. </a:t>
            </a:r>
          </a:p>
          <a:p>
            <a:pPr marL="285750" indent="-285750" eaLnBrk="1" hangingPunct="1">
              <a:buFont typeface="Arial" pitchFamily="34" charset="0"/>
              <a:buChar char="•"/>
              <a:defRPr/>
            </a:pPr>
            <a:r>
              <a:rPr lang="nl-NL" sz="1400" dirty="0">
                <a:latin typeface="Arial" charset="0"/>
              </a:rPr>
              <a:t>Kampeer twee nachten in je ploegtent met je ploeg. </a:t>
            </a:r>
          </a:p>
          <a:p>
            <a:pPr eaLnBrk="1" hangingPunct="1">
              <a:defRPr/>
            </a:pPr>
            <a:endParaRPr lang="nl-NL" sz="1600" dirty="0">
              <a:latin typeface="Arial" charset="0"/>
            </a:endParaRPr>
          </a:p>
        </p:txBody>
      </p:sp>
      <p:sp>
        <p:nvSpPr>
          <p:cNvPr id="45059" name="Rectangle 6"/>
          <p:cNvSpPr>
            <a:spLocks noChangeArrowheads="1"/>
          </p:cNvSpPr>
          <p:nvPr/>
        </p:nvSpPr>
        <p:spPr bwMode="auto">
          <a:xfrm>
            <a:off x="287338" y="185738"/>
            <a:ext cx="86058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sz="2400">
                <a:solidFill>
                  <a:schemeClr val="bg1"/>
                </a:solidFill>
                <a:latin typeface="Impact" panose="020B0806030902050204" pitchFamily="34" charset="0"/>
              </a:rPr>
              <a:t>Voorbeeld:</a:t>
            </a:r>
            <a:r>
              <a:rPr lang="nl-NL">
                <a:solidFill>
                  <a:schemeClr val="bg1"/>
                </a:solidFill>
                <a:latin typeface="Impact" panose="020B0806030902050204" pitchFamily="34" charset="0"/>
              </a:rPr>
              <a:t> 	</a:t>
            </a:r>
            <a:r>
              <a:rPr lang="nl-NL" sz="2400">
                <a:solidFill>
                  <a:schemeClr val="bg1"/>
                </a:solidFill>
                <a:latin typeface="Impact" panose="020B0806030902050204" pitchFamily="34" charset="0"/>
              </a:rPr>
              <a:t>Basisfase</a:t>
            </a:r>
            <a:r>
              <a:rPr lang="nl-NL">
                <a:solidFill>
                  <a:schemeClr val="bg1"/>
                </a:solidFill>
                <a:latin typeface="Impact" panose="020B0806030902050204" pitchFamily="34" charset="0"/>
              </a:rPr>
              <a:t/>
            </a:r>
            <a:br>
              <a:rPr lang="nl-NL">
                <a:solidFill>
                  <a:schemeClr val="bg1"/>
                </a:solidFill>
                <a:latin typeface="Impact" panose="020B0806030902050204" pitchFamily="34" charset="0"/>
              </a:rPr>
            </a:br>
            <a:r>
              <a:rPr lang="nl-NL" sz="2400">
                <a:solidFill>
                  <a:schemeClr val="bg1"/>
                </a:solidFill>
                <a:latin typeface="Impact" panose="020B0806030902050204" pitchFamily="34" charset="0"/>
              </a:rPr>
              <a:t>Uitdagende Scoutingtechnieken, Kampeertechnieken en pionieren</a:t>
            </a:r>
          </a:p>
        </p:txBody>
      </p:sp>
      <p:pic>
        <p:nvPicPr>
          <p:cNvPr id="45060" name="Picture 5" descr="plaatj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85113" y="2314575"/>
            <a:ext cx="99853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0" y="1255713"/>
            <a:ext cx="9144000" cy="5110162"/>
          </a:xfrm>
          <a:prstGeom prst="rect">
            <a:avLst/>
          </a:prstGeom>
          <a:noFill/>
        </p:spPr>
        <p:txBody>
          <a:bodyPr>
            <a:spAutoFit/>
          </a:bodyPr>
          <a:lstStyle/>
          <a:p>
            <a:pPr eaLnBrk="1" hangingPunct="1">
              <a:defRPr/>
            </a:pPr>
            <a:r>
              <a:rPr lang="nl-NL" sz="1600" b="1" dirty="0">
                <a:latin typeface="Arial" charset="0"/>
              </a:rPr>
              <a:t>Doelen </a:t>
            </a:r>
            <a:r>
              <a:rPr lang="nl-NL" sz="1600" dirty="0">
                <a:latin typeface="Arial" charset="0"/>
              </a:rPr>
              <a:t>	</a:t>
            </a:r>
          </a:p>
          <a:p>
            <a:pPr eaLnBrk="1" hangingPunct="1">
              <a:defRPr/>
            </a:pPr>
            <a:r>
              <a:rPr lang="nl-NL" sz="1600" dirty="0">
                <a:latin typeface="Arial" charset="0"/>
              </a:rPr>
              <a:t>Je kent steeds meer knopen en weet wanneer je welke knoop moet toepassen. Ook ken je een aantal sierknopen en weet je hoe je een tent goed opzet en waarmee je dan rekening moet houden. Je weet waar je rekening mee moet houden bij het indelen van een kampterrein en je hebt meerdere nachten met de troep gekampeerd. 	</a:t>
            </a:r>
          </a:p>
          <a:p>
            <a:pPr eaLnBrk="1" hangingPunct="1">
              <a:defRPr/>
            </a:pPr>
            <a:endParaRPr lang="nl-NL" sz="1600" dirty="0">
              <a:latin typeface="Arial" charset="0"/>
            </a:endParaRPr>
          </a:p>
          <a:p>
            <a:pPr eaLnBrk="1" hangingPunct="1">
              <a:defRPr/>
            </a:pPr>
            <a:r>
              <a:rPr lang="nl-NL" sz="1600" b="1" dirty="0" err="1">
                <a:latin typeface="Arial" charset="0"/>
              </a:rPr>
              <a:t>Challenges</a:t>
            </a:r>
            <a:r>
              <a:rPr lang="nl-NL" sz="1600" b="1" dirty="0">
                <a:latin typeface="Arial" charset="0"/>
              </a:rPr>
              <a:t> </a:t>
            </a:r>
            <a:endParaRPr lang="nl-NL" sz="1600" dirty="0">
              <a:latin typeface="Arial" charset="0"/>
            </a:endParaRPr>
          </a:p>
          <a:p>
            <a:pPr eaLnBrk="1" hangingPunct="1">
              <a:defRPr/>
            </a:pPr>
            <a:r>
              <a:rPr lang="nl-NL" sz="1600" i="1" dirty="0">
                <a:latin typeface="Arial" charset="0"/>
              </a:rPr>
              <a:t>Voer minimaal drie van de vijf onderstaande </a:t>
            </a:r>
            <a:r>
              <a:rPr lang="nl-NL" sz="1600" i="1" dirty="0" err="1">
                <a:latin typeface="Arial" charset="0"/>
              </a:rPr>
              <a:t>challenges</a:t>
            </a:r>
            <a:r>
              <a:rPr lang="nl-NL" sz="1600" i="1" dirty="0">
                <a:latin typeface="Arial" charset="0"/>
              </a:rPr>
              <a:t> uit: </a:t>
            </a:r>
            <a:endParaRPr lang="nl-NL" sz="1600" dirty="0">
              <a:latin typeface="Arial" charset="0"/>
            </a:endParaRPr>
          </a:p>
          <a:p>
            <a:pPr marL="285750" indent="-285750" eaLnBrk="1" hangingPunct="1">
              <a:buFont typeface="Arial" pitchFamily="34" charset="0"/>
              <a:buChar char="•"/>
              <a:defRPr/>
            </a:pPr>
            <a:r>
              <a:rPr lang="nl-NL" sz="1400" dirty="0">
                <a:latin typeface="Arial" charset="0"/>
              </a:rPr>
              <a:t>Maak een knopenbord met de knopen uit de basisfase met daarbij de volgende knopen voor het </a:t>
            </a:r>
            <a:r>
              <a:rPr lang="nl-NL" sz="1400" dirty="0" err="1">
                <a:latin typeface="Arial" charset="0"/>
              </a:rPr>
              <a:t>pionierwerk</a:t>
            </a:r>
            <a:r>
              <a:rPr lang="nl-NL" sz="1400" dirty="0">
                <a:latin typeface="Arial" charset="0"/>
              </a:rPr>
              <a:t>: timmersteek, paalsteek, diagonaalsjorring, eindsplits en steigersjorring. Waterscouts kennen ook de werpankersteek en marlsteek. Voeg ook twee sierknopen toe, bijvoorbeeld </a:t>
            </a:r>
            <a:r>
              <a:rPr lang="nl-NL" sz="1400" dirty="0" err="1">
                <a:latin typeface="Arial" charset="0"/>
              </a:rPr>
              <a:t>apeknuistje</a:t>
            </a:r>
            <a:r>
              <a:rPr lang="nl-NL" sz="1400" dirty="0">
                <a:latin typeface="Arial" charset="0"/>
              </a:rPr>
              <a:t>, oceaanmatje, </a:t>
            </a:r>
            <a:r>
              <a:rPr lang="nl-NL" sz="1400" dirty="0" err="1">
                <a:latin typeface="Arial" charset="0"/>
              </a:rPr>
              <a:t>bootmansplatting</a:t>
            </a:r>
            <a:r>
              <a:rPr lang="nl-NL" sz="1400" dirty="0">
                <a:latin typeface="Arial" charset="0"/>
              </a:rPr>
              <a:t> of </a:t>
            </a:r>
            <a:r>
              <a:rPr lang="nl-NL" sz="1400" dirty="0" err="1">
                <a:latin typeface="Arial" charset="0"/>
              </a:rPr>
              <a:t>turkse</a:t>
            </a:r>
            <a:r>
              <a:rPr lang="nl-NL" sz="1400" dirty="0">
                <a:latin typeface="Arial" charset="0"/>
              </a:rPr>
              <a:t> knoop. </a:t>
            </a:r>
          </a:p>
          <a:p>
            <a:pPr marL="285750" indent="-285750" eaLnBrk="1" hangingPunct="1">
              <a:buFont typeface="Arial" pitchFamily="34" charset="0"/>
              <a:buChar char="•"/>
              <a:defRPr/>
            </a:pPr>
            <a:r>
              <a:rPr lang="nl-NL" sz="1400" dirty="0">
                <a:latin typeface="Arial" charset="0"/>
              </a:rPr>
              <a:t>Maak een mini-</a:t>
            </a:r>
            <a:r>
              <a:rPr lang="nl-NL" sz="1400" dirty="0" err="1">
                <a:latin typeface="Arial" charset="0"/>
              </a:rPr>
              <a:t>pionierobject</a:t>
            </a:r>
            <a:r>
              <a:rPr lang="nl-NL" sz="1400" dirty="0">
                <a:latin typeface="Arial" charset="0"/>
              </a:rPr>
              <a:t>, bijvoorbeeld een kampkeuken of een toren. Maak dit van satéprikkers of bamboe. Ook in het klein laat je zien dat je de sjorringen beheerst. </a:t>
            </a:r>
          </a:p>
          <a:p>
            <a:pPr marL="285750" indent="-285750" eaLnBrk="1" hangingPunct="1">
              <a:buFont typeface="Arial" pitchFamily="34" charset="0"/>
              <a:buChar char="•"/>
              <a:defRPr/>
            </a:pPr>
            <a:r>
              <a:rPr lang="nl-NL" sz="1400" dirty="0">
                <a:latin typeface="Arial" charset="0"/>
              </a:rPr>
              <a:t>Zet een tent op zonder doek. Maak met touw een tent, gebruik wel de stokken en haringen en gebruik touw op de plekken waar in de tent naden lopen en waar normaal de scheerlijnen zich bevinden. </a:t>
            </a:r>
          </a:p>
          <a:p>
            <a:pPr marL="285750" indent="-285750" eaLnBrk="1" hangingPunct="1">
              <a:buFont typeface="Arial" pitchFamily="34" charset="0"/>
              <a:buChar char="•"/>
              <a:defRPr/>
            </a:pPr>
            <a:r>
              <a:rPr lang="nl-NL" sz="1400" dirty="0">
                <a:latin typeface="Arial" charset="0"/>
              </a:rPr>
              <a:t>Help na een kamp (de leiding) de tenten uit te hangen en vertel aan de leiding wat er gebeurt als je dit niet doet.</a:t>
            </a:r>
          </a:p>
          <a:p>
            <a:pPr marL="285750" indent="-285750" eaLnBrk="1" hangingPunct="1">
              <a:buFont typeface="Arial" pitchFamily="34" charset="0"/>
              <a:buChar char="•"/>
              <a:defRPr/>
            </a:pPr>
            <a:r>
              <a:rPr lang="nl-NL" sz="1400" dirty="0">
                <a:latin typeface="Arial" charset="0"/>
              </a:rPr>
              <a:t>Kampeer minimaal zes nachten (bijvoorbeeld tijdens het zomerkamp) in je ploegtent en een nacht op primitieve wijze, bijvoorbeeld onder de sterren of in een frietbuil. Waterscouts kamperen minimaal één nacht in hun vlet en helpen bij het optuigen of </a:t>
            </a:r>
            <a:r>
              <a:rPr lang="nl-NL" sz="1400" dirty="0" err="1">
                <a:latin typeface="Arial" charset="0"/>
              </a:rPr>
              <a:t>slaapklaar</a:t>
            </a:r>
            <a:r>
              <a:rPr lang="nl-NL" sz="1400" dirty="0">
                <a:latin typeface="Arial" charset="0"/>
              </a:rPr>
              <a:t> maken van de vlet. </a:t>
            </a:r>
          </a:p>
          <a:p>
            <a:pPr eaLnBrk="1" hangingPunct="1">
              <a:defRPr/>
            </a:pPr>
            <a:endParaRPr lang="nl-NL" sz="1600" dirty="0">
              <a:latin typeface="Arial" charset="0"/>
            </a:endParaRPr>
          </a:p>
        </p:txBody>
      </p:sp>
      <p:sp>
        <p:nvSpPr>
          <p:cNvPr id="47107" name="Rectangle 6"/>
          <p:cNvSpPr>
            <a:spLocks noChangeArrowheads="1"/>
          </p:cNvSpPr>
          <p:nvPr/>
        </p:nvSpPr>
        <p:spPr bwMode="auto">
          <a:xfrm>
            <a:off x="287338" y="185738"/>
            <a:ext cx="86058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l-NL" sz="2400">
                <a:solidFill>
                  <a:schemeClr val="bg1"/>
                </a:solidFill>
                <a:latin typeface="Impact" panose="020B0806030902050204" pitchFamily="34" charset="0"/>
              </a:rPr>
              <a:t>Voorbeeld:</a:t>
            </a:r>
            <a:r>
              <a:rPr lang="nl-NL">
                <a:solidFill>
                  <a:schemeClr val="bg1"/>
                </a:solidFill>
                <a:latin typeface="Impact" panose="020B0806030902050204" pitchFamily="34" charset="0"/>
              </a:rPr>
              <a:t> 	</a:t>
            </a:r>
            <a:r>
              <a:rPr lang="nl-NL" sz="2400">
                <a:solidFill>
                  <a:schemeClr val="bg1"/>
                </a:solidFill>
                <a:latin typeface="Impact" panose="020B0806030902050204" pitchFamily="34" charset="0"/>
              </a:rPr>
              <a:t>Verdiepingsfase</a:t>
            </a:r>
            <a:r>
              <a:rPr lang="nl-NL">
                <a:solidFill>
                  <a:schemeClr val="bg1"/>
                </a:solidFill>
                <a:latin typeface="Impact" panose="020B0806030902050204" pitchFamily="34" charset="0"/>
              </a:rPr>
              <a:t/>
            </a:r>
            <a:br>
              <a:rPr lang="nl-NL">
                <a:solidFill>
                  <a:schemeClr val="bg1"/>
                </a:solidFill>
                <a:latin typeface="Impact" panose="020B0806030902050204" pitchFamily="34" charset="0"/>
              </a:rPr>
            </a:br>
            <a:r>
              <a:rPr lang="nl-NL" sz="2400">
                <a:solidFill>
                  <a:schemeClr val="bg1"/>
                </a:solidFill>
                <a:latin typeface="Impact" panose="020B0806030902050204" pitchFamily="34" charset="0"/>
              </a:rPr>
              <a:t>Uitdagende Scoutingtechnieken, Kampeertechnieken en pionieren</a:t>
            </a:r>
          </a:p>
        </p:txBody>
      </p:sp>
      <p:pic>
        <p:nvPicPr>
          <p:cNvPr id="47108" name="Picture 7" descr="plaatj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6225" y="2314575"/>
            <a:ext cx="9985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8"/>
          <p:cNvSpPr>
            <a:spLocks noChangeArrowheads="1"/>
          </p:cNvSpPr>
          <p:nvPr/>
        </p:nvSpPr>
        <p:spPr bwMode="auto">
          <a:xfrm>
            <a:off x="284163" y="14081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nl-NL" sz="2800"/>
              <a:t>Blijven werken met ploegen</a:t>
            </a:r>
          </a:p>
          <a:p>
            <a:pPr eaLnBrk="1" hangingPunct="1"/>
            <a:r>
              <a:rPr lang="nl-NL" sz="2800"/>
              <a:t>Challenges conform doelen verwerken in je programma</a:t>
            </a:r>
          </a:p>
          <a:p>
            <a:pPr eaLnBrk="1" hangingPunct="1"/>
            <a:r>
              <a:rPr lang="nl-NL" sz="2800"/>
              <a:t>Zorg dat alle activiteiten-</a:t>
            </a:r>
            <a:br>
              <a:rPr lang="nl-NL" sz="2800"/>
            </a:br>
            <a:r>
              <a:rPr lang="nl-NL" sz="2800"/>
              <a:t>gebieden aan bod komen</a:t>
            </a:r>
          </a:p>
          <a:p>
            <a:pPr eaLnBrk="1" hangingPunct="1"/>
            <a:r>
              <a:rPr lang="nl-NL" sz="2800"/>
              <a:t>In ploeg samen laten</a:t>
            </a:r>
            <a:br>
              <a:rPr lang="nl-NL" sz="2800"/>
            </a:br>
            <a:r>
              <a:rPr lang="nl-NL" sz="2800"/>
              <a:t>werken op hun eigen </a:t>
            </a:r>
            <a:br>
              <a:rPr lang="nl-NL" sz="2800"/>
            </a:br>
            <a:r>
              <a:rPr lang="nl-NL" sz="2800"/>
              <a:t>niveau</a:t>
            </a:r>
          </a:p>
        </p:txBody>
      </p:sp>
      <p:sp>
        <p:nvSpPr>
          <p:cNvPr id="49155" name="Rectangle 2"/>
          <p:cNvSpPr>
            <a:spLocks noGrp="1" noChangeArrowheads="1"/>
          </p:cNvSpPr>
          <p:nvPr>
            <p:ph type="title"/>
          </p:nvPr>
        </p:nvSpPr>
        <p:spPr/>
        <p:txBody>
          <a:bodyPr/>
          <a:lstStyle/>
          <a:p>
            <a:pPr eaLnBrk="1" hangingPunct="1"/>
            <a:r>
              <a:rPr lang="nl-NL" sz="3200" smtClean="0"/>
              <a:t>Werken met fasen en insignes</a:t>
            </a:r>
          </a:p>
        </p:txBody>
      </p:sp>
      <p:sp>
        <p:nvSpPr>
          <p:cNvPr id="49156" name="Rectangle 7"/>
          <p:cNvSpPr>
            <a:spLocks noChangeArrowheads="1"/>
          </p:cNvSpPr>
          <p:nvPr/>
        </p:nvSpPr>
        <p:spPr bwMode="auto">
          <a:xfrm>
            <a:off x="525463" y="1628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nl-NL"/>
          </a:p>
        </p:txBody>
      </p:sp>
      <p:pic>
        <p:nvPicPr>
          <p:cNvPr id="49157" name="Picture 2" descr="https://www.scouting.nl/static/scoutshop/images/vis.gif">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83125" y="2382592"/>
            <a:ext cx="4448175" cy="376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nl-NL" sz="3200" smtClean="0"/>
              <a:t>Specialisatie-insignes</a:t>
            </a:r>
          </a:p>
        </p:txBody>
      </p:sp>
      <p:sp>
        <p:nvSpPr>
          <p:cNvPr id="14339" name="Rectangle 3"/>
          <p:cNvSpPr>
            <a:spLocks noGrp="1" noChangeArrowheads="1"/>
          </p:cNvSpPr>
          <p:nvPr>
            <p:ph type="body" idx="1"/>
          </p:nvPr>
        </p:nvSpPr>
        <p:spPr>
          <a:xfrm>
            <a:off x="457200" y="1417638"/>
            <a:ext cx="8229600" cy="4716462"/>
          </a:xfrm>
          <a:ln>
            <a:miter lim="800000"/>
            <a:headEnd/>
            <a:tailEnd/>
          </a:ln>
          <a:extLst/>
        </p:spPr>
        <p:txBody>
          <a:bodyPr numCol="2">
            <a:normAutofit/>
          </a:bodyPr>
          <a:lstStyle/>
          <a:p>
            <a:pPr marL="0" indent="0" eaLnBrk="1" hangingPunct="1">
              <a:buFontTx/>
              <a:buNone/>
              <a:defRPr/>
            </a:pPr>
            <a:r>
              <a:rPr lang="nl-NL" sz="1600" dirty="0" smtClean="0"/>
              <a:t>30 insignes waaronder:</a:t>
            </a:r>
          </a:p>
          <a:p>
            <a:pPr eaLnBrk="1" hangingPunct="1">
              <a:defRPr/>
            </a:pPr>
            <a:r>
              <a:rPr lang="nl-NL" sz="1600" dirty="0" smtClean="0"/>
              <a:t>Fotograaf</a:t>
            </a:r>
          </a:p>
          <a:p>
            <a:pPr eaLnBrk="1" hangingPunct="1">
              <a:defRPr/>
            </a:pPr>
            <a:r>
              <a:rPr lang="nl-NL" sz="1600" dirty="0" smtClean="0"/>
              <a:t>Spuitgast</a:t>
            </a:r>
          </a:p>
          <a:p>
            <a:pPr eaLnBrk="1" hangingPunct="1">
              <a:defRPr/>
            </a:pPr>
            <a:r>
              <a:rPr lang="nl-NL" sz="1600" dirty="0" smtClean="0"/>
              <a:t>Heemkundige</a:t>
            </a:r>
          </a:p>
          <a:p>
            <a:pPr eaLnBrk="1" hangingPunct="1">
              <a:defRPr/>
            </a:pPr>
            <a:r>
              <a:rPr lang="nl-NL" sz="1600" dirty="0" smtClean="0"/>
              <a:t>Kampeerder</a:t>
            </a:r>
          </a:p>
          <a:p>
            <a:pPr eaLnBrk="1" hangingPunct="1">
              <a:defRPr/>
            </a:pPr>
            <a:r>
              <a:rPr lang="nl-NL" sz="1600" dirty="0" smtClean="0"/>
              <a:t>Sierknoper</a:t>
            </a:r>
          </a:p>
          <a:p>
            <a:pPr eaLnBrk="1" hangingPunct="1">
              <a:defRPr/>
            </a:pPr>
            <a:r>
              <a:rPr lang="nl-NL" sz="1600" dirty="0" smtClean="0"/>
              <a:t>Mediaspecialist</a:t>
            </a:r>
          </a:p>
          <a:p>
            <a:pPr eaLnBrk="1" hangingPunct="1">
              <a:defRPr/>
            </a:pPr>
            <a:r>
              <a:rPr lang="nl-NL" sz="1600" dirty="0" smtClean="0"/>
              <a:t>Energiespecialist</a:t>
            </a:r>
          </a:p>
          <a:p>
            <a:pPr eaLnBrk="1" hangingPunct="1">
              <a:defRPr/>
            </a:pPr>
            <a:r>
              <a:rPr lang="nl-NL" sz="1600" dirty="0" smtClean="0"/>
              <a:t>Kunstenaar</a:t>
            </a:r>
          </a:p>
          <a:p>
            <a:pPr eaLnBrk="1" hangingPunct="1">
              <a:defRPr/>
            </a:pPr>
            <a:r>
              <a:rPr lang="nl-NL" sz="1600" dirty="0" smtClean="0"/>
              <a:t>Houthakker</a:t>
            </a:r>
          </a:p>
          <a:p>
            <a:pPr eaLnBrk="1" hangingPunct="1">
              <a:defRPr/>
            </a:pPr>
            <a:r>
              <a:rPr lang="nl-NL" sz="1600" dirty="0" smtClean="0"/>
              <a:t>Sporter</a:t>
            </a:r>
          </a:p>
          <a:p>
            <a:pPr eaLnBrk="1" hangingPunct="1">
              <a:defRPr/>
            </a:pPr>
            <a:r>
              <a:rPr lang="nl-NL" sz="1600" dirty="0" smtClean="0"/>
              <a:t>Meteoroloog</a:t>
            </a:r>
          </a:p>
          <a:p>
            <a:pPr eaLnBrk="1" hangingPunct="1">
              <a:defRPr/>
            </a:pPr>
            <a:r>
              <a:rPr lang="nl-NL" sz="1600" dirty="0" smtClean="0"/>
              <a:t>Wandelaar</a:t>
            </a:r>
          </a:p>
          <a:p>
            <a:pPr eaLnBrk="1" hangingPunct="1">
              <a:defRPr/>
            </a:pPr>
            <a:r>
              <a:rPr lang="nl-NL" sz="1600" dirty="0" smtClean="0"/>
              <a:t>Kampvuurleider</a:t>
            </a:r>
          </a:p>
          <a:p>
            <a:pPr eaLnBrk="1" hangingPunct="1">
              <a:defRPr/>
            </a:pPr>
            <a:r>
              <a:rPr lang="nl-NL" sz="1600" dirty="0" smtClean="0"/>
              <a:t>Vuurmeester</a:t>
            </a:r>
          </a:p>
        </p:txBody>
      </p:sp>
      <p:pic>
        <p:nvPicPr>
          <p:cNvPr id="51204"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27588" y="1149350"/>
            <a:ext cx="37465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nl-NL" sz="3200" smtClean="0"/>
              <a:t>Nog meer insignes…</a:t>
            </a:r>
          </a:p>
        </p:txBody>
      </p:sp>
      <p:sp>
        <p:nvSpPr>
          <p:cNvPr id="53251" name="Rectangle 3"/>
          <p:cNvSpPr>
            <a:spLocks noGrp="1" noChangeArrowheads="1"/>
          </p:cNvSpPr>
          <p:nvPr>
            <p:ph type="body" idx="1"/>
          </p:nvPr>
        </p:nvSpPr>
        <p:spPr/>
        <p:txBody>
          <a:bodyPr/>
          <a:lstStyle/>
          <a:p>
            <a:pPr eaLnBrk="1" hangingPunct="1"/>
            <a:r>
              <a:rPr lang="nl-NL" smtClean="0"/>
              <a:t>4 Awards:</a:t>
            </a:r>
          </a:p>
          <a:p>
            <a:pPr lvl="1" eaLnBrk="1" hangingPunct="1"/>
            <a:r>
              <a:rPr lang="nl-NL" smtClean="0"/>
              <a:t>Environment award</a:t>
            </a:r>
          </a:p>
          <a:p>
            <a:pPr lvl="1" eaLnBrk="1" hangingPunct="1"/>
            <a:r>
              <a:rPr lang="nl-NL" smtClean="0"/>
              <a:t>Development award</a:t>
            </a:r>
          </a:p>
          <a:p>
            <a:pPr lvl="1" eaLnBrk="1" hangingPunct="1"/>
            <a:r>
              <a:rPr lang="nl-NL" smtClean="0"/>
              <a:t>International Award for Young People</a:t>
            </a:r>
          </a:p>
          <a:p>
            <a:pPr lvl="1" eaLnBrk="1" hangingPunct="1"/>
            <a:r>
              <a:rPr lang="nl-NL" smtClean="0"/>
              <a:t>International award</a:t>
            </a:r>
          </a:p>
          <a:p>
            <a:pPr eaLnBrk="1" hangingPunct="1"/>
            <a:endParaRPr lang="nl-NL" smtClean="0"/>
          </a:p>
          <a:p>
            <a:pPr eaLnBrk="1" hangingPunct="1"/>
            <a:endParaRPr lang="nl-NL" smtClean="0"/>
          </a:p>
        </p:txBody>
      </p:sp>
      <p:pic>
        <p:nvPicPr>
          <p:cNvPr id="53252" name="Afbeelding 13" descr="awards-explorer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3300" y="4179888"/>
            <a:ext cx="560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nl-NL" sz="3200" smtClean="0"/>
              <a:t>Explorers</a:t>
            </a:r>
          </a:p>
        </p:txBody>
      </p:sp>
      <p:sp>
        <p:nvSpPr>
          <p:cNvPr id="59395" name="Rectangle 3"/>
          <p:cNvSpPr>
            <a:spLocks noGrp="1" noChangeArrowheads="1"/>
          </p:cNvSpPr>
          <p:nvPr>
            <p:ph type="body" idx="1"/>
          </p:nvPr>
        </p:nvSpPr>
        <p:spPr/>
        <p:txBody>
          <a:bodyPr/>
          <a:lstStyle/>
          <a:p>
            <a:pPr eaLnBrk="1" hangingPunct="1">
              <a:lnSpc>
                <a:spcPct val="90000"/>
              </a:lnSpc>
              <a:defRPr/>
            </a:pPr>
            <a:r>
              <a:rPr lang="nl-NL" dirty="0" smtClean="0"/>
              <a:t>Zelf aan de slag</a:t>
            </a:r>
          </a:p>
          <a:p>
            <a:pPr eaLnBrk="1" hangingPunct="1">
              <a:lnSpc>
                <a:spcPct val="90000"/>
              </a:lnSpc>
              <a:defRPr/>
            </a:pPr>
            <a:r>
              <a:rPr lang="nl-NL" dirty="0" smtClean="0"/>
              <a:t>Zelfbestuur met eigen afdelingsbestuur</a:t>
            </a:r>
          </a:p>
          <a:p>
            <a:pPr eaLnBrk="1" hangingPunct="1">
              <a:lnSpc>
                <a:spcPct val="90000"/>
              </a:lnSpc>
              <a:defRPr/>
            </a:pPr>
            <a:r>
              <a:rPr lang="nl-NL" dirty="0" smtClean="0"/>
              <a:t>Afdelingsnummer</a:t>
            </a:r>
          </a:p>
          <a:p>
            <a:pPr eaLnBrk="1" hangingPunct="1">
              <a:lnSpc>
                <a:spcPct val="90000"/>
              </a:lnSpc>
              <a:defRPr/>
            </a:pPr>
            <a:r>
              <a:rPr lang="nl-NL" dirty="0" smtClean="0"/>
              <a:t>Begeleiding op achtergrond</a:t>
            </a:r>
          </a:p>
          <a:p>
            <a:pPr eaLnBrk="1" hangingPunct="1">
              <a:lnSpc>
                <a:spcPct val="90000"/>
              </a:lnSpc>
              <a:defRPr/>
            </a:pPr>
            <a:r>
              <a:rPr lang="nl-NL" dirty="0" err="1" smtClean="0"/>
              <a:t>Kwalitietstest</a:t>
            </a:r>
            <a:endParaRPr lang="nl-NL" dirty="0" smtClean="0"/>
          </a:p>
          <a:p>
            <a:pPr marL="0" indent="0" eaLnBrk="1" hangingPunct="1">
              <a:lnSpc>
                <a:spcPct val="90000"/>
              </a:lnSpc>
              <a:buFontTx/>
              <a:buNone/>
              <a:defRPr/>
            </a:pPr>
            <a:endParaRPr lang="nl-NL" dirty="0" smtClean="0"/>
          </a:p>
          <a:p>
            <a:pPr eaLnBrk="1" hangingPunct="1">
              <a:lnSpc>
                <a:spcPct val="90000"/>
              </a:lnSpc>
              <a:defRPr/>
            </a:pPr>
            <a:endParaRPr lang="nl-NL" dirty="0" smtClean="0"/>
          </a:p>
        </p:txBody>
      </p:sp>
      <p:pic>
        <p:nvPicPr>
          <p:cNvPr id="55300" name="Picture 5" descr="speltakteken_explor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64288" y="3986213"/>
            <a:ext cx="25558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nl-NL" smtClean="0"/>
          </a:p>
        </p:txBody>
      </p:sp>
      <p:sp>
        <p:nvSpPr>
          <p:cNvPr id="8195" name="Rectangle 5"/>
          <p:cNvSpPr>
            <a:spLocks noGrp="1" noChangeArrowheads="1"/>
          </p:cNvSpPr>
          <p:nvPr>
            <p:ph type="body" idx="1"/>
          </p:nvPr>
        </p:nvSpPr>
        <p:spPr/>
        <p:txBody>
          <a:bodyPr/>
          <a:lstStyle/>
          <a:p>
            <a:pPr eaLnBrk="1" hangingPunct="1"/>
            <a:endParaRPr lang="nl-NL" smtClean="0"/>
          </a:p>
        </p:txBody>
      </p:sp>
      <p:pic>
        <p:nvPicPr>
          <p:cNvPr id="8196" name="Picture 4" descr="SCOUTS_spelvisie_A3b kle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nl-NL" sz="3200" smtClean="0"/>
              <a:t>Insignes explorers</a:t>
            </a:r>
          </a:p>
        </p:txBody>
      </p:sp>
      <p:sp>
        <p:nvSpPr>
          <p:cNvPr id="57347" name="Rectangle 3"/>
          <p:cNvSpPr>
            <a:spLocks noGrp="1" noChangeArrowheads="1"/>
          </p:cNvSpPr>
          <p:nvPr>
            <p:ph type="body" idx="1"/>
          </p:nvPr>
        </p:nvSpPr>
        <p:spPr/>
        <p:txBody>
          <a:bodyPr/>
          <a:lstStyle/>
          <a:p>
            <a:pPr eaLnBrk="1" hangingPunct="1"/>
            <a:r>
              <a:rPr lang="nl-NL" smtClean="0"/>
              <a:t>Jaarbadges </a:t>
            </a:r>
          </a:p>
          <a:p>
            <a:pPr eaLnBrk="1" hangingPunct="1"/>
            <a:r>
              <a:rPr lang="nl-NL" smtClean="0"/>
              <a:t>Eén per activiteitengebied</a:t>
            </a:r>
          </a:p>
          <a:p>
            <a:pPr eaLnBrk="1" hangingPunct="1"/>
            <a:r>
              <a:rPr lang="nl-NL" smtClean="0"/>
              <a:t>Awards: </a:t>
            </a:r>
          </a:p>
          <a:p>
            <a:pPr lvl="1" eaLnBrk="1" hangingPunct="1"/>
            <a:r>
              <a:rPr lang="nl-NL" smtClean="0"/>
              <a:t>Environment award</a:t>
            </a:r>
          </a:p>
          <a:p>
            <a:pPr lvl="1" eaLnBrk="1" hangingPunct="1"/>
            <a:r>
              <a:rPr lang="nl-NL" smtClean="0"/>
              <a:t>Development award</a:t>
            </a:r>
          </a:p>
          <a:p>
            <a:pPr lvl="1" eaLnBrk="1" hangingPunct="1"/>
            <a:r>
              <a:rPr lang="nl-NL" smtClean="0"/>
              <a:t>International Award for Young People</a:t>
            </a:r>
          </a:p>
          <a:p>
            <a:pPr lvl="1" eaLnBrk="1" hangingPunct="1"/>
            <a:r>
              <a:rPr lang="nl-NL" smtClean="0"/>
              <a:t>International award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nl-NL" sz="3200" smtClean="0"/>
              <a:t>Jaarbadges</a:t>
            </a:r>
          </a:p>
        </p:txBody>
      </p:sp>
      <p:sp>
        <p:nvSpPr>
          <p:cNvPr id="59395" name="Rectangle 3"/>
          <p:cNvSpPr>
            <a:spLocks noGrp="1" noChangeArrowheads="1"/>
          </p:cNvSpPr>
          <p:nvPr>
            <p:ph type="body" idx="1"/>
          </p:nvPr>
        </p:nvSpPr>
        <p:spPr/>
        <p:txBody>
          <a:bodyPr/>
          <a:lstStyle/>
          <a:p>
            <a:pPr eaLnBrk="1" hangingPunct="1">
              <a:lnSpc>
                <a:spcPct val="90000"/>
              </a:lnSpc>
            </a:pPr>
            <a:r>
              <a:rPr lang="nl-NL" sz="2400" smtClean="0"/>
              <a:t>3 jaar &gt; 3 jaarbadges</a:t>
            </a:r>
          </a:p>
          <a:p>
            <a:pPr eaLnBrk="1" hangingPunct="1">
              <a:lnSpc>
                <a:spcPct val="90000"/>
              </a:lnSpc>
            </a:pPr>
            <a:r>
              <a:rPr lang="nl-NL" sz="2400" smtClean="0"/>
              <a:t>Eisen lopen op per jaar en zijn gekoppeld aan wat je van een explorer verwacht. Ter illustratie:</a:t>
            </a:r>
          </a:p>
          <a:p>
            <a:pPr eaLnBrk="1" hangingPunct="1">
              <a:lnSpc>
                <a:spcPct val="90000"/>
              </a:lnSpc>
            </a:pPr>
            <a:r>
              <a:rPr lang="nl-NL" sz="2400" smtClean="0"/>
              <a:t>1</a:t>
            </a:r>
            <a:r>
              <a:rPr lang="nl-NL" sz="2400" baseline="30000" smtClean="0"/>
              <a:t>e</a:t>
            </a:r>
            <a:r>
              <a:rPr lang="nl-NL" sz="2400" smtClean="0"/>
              <a:t> jaar: installatie, organiseer 3 programma’s van gewone opkomsten, 1 activiteitengebied-insigne, weekend- en zomerkamp</a:t>
            </a:r>
          </a:p>
          <a:p>
            <a:pPr eaLnBrk="1" hangingPunct="1">
              <a:lnSpc>
                <a:spcPct val="90000"/>
              </a:lnSpc>
            </a:pPr>
            <a:r>
              <a:rPr lang="nl-NL" sz="2400" smtClean="0"/>
              <a:t>2</a:t>
            </a:r>
            <a:r>
              <a:rPr lang="nl-NL" sz="2400" baseline="30000" smtClean="0"/>
              <a:t>e</a:t>
            </a:r>
            <a:r>
              <a:rPr lang="nl-NL" sz="2400" smtClean="0"/>
              <a:t> jaar: gespreksleider bij 3 evaluaties, mede-organiseren van grotere activiteit, 1 activiteitengebied-insigne, weekend- en zomerkamp</a:t>
            </a:r>
          </a:p>
          <a:p>
            <a:pPr eaLnBrk="1" hangingPunct="1">
              <a:lnSpc>
                <a:spcPct val="90000"/>
              </a:lnSpc>
            </a:pPr>
            <a:r>
              <a:rPr lang="nl-NL" sz="2400" smtClean="0"/>
              <a:t>3</a:t>
            </a:r>
            <a:r>
              <a:rPr lang="nl-NL" sz="2400" baseline="30000" smtClean="0"/>
              <a:t>e</a:t>
            </a:r>
            <a:r>
              <a:rPr lang="nl-NL" sz="2400" smtClean="0"/>
              <a:t> jaar: coordineer weekendkamp, 1 activiteitenbgebied-insigne, mede-verantwoordelijk voor zomerkamp, kwaliteitstest invullen, assisteer welpenleiding</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nl-NL" sz="3200" smtClean="0"/>
              <a:t>Jaarbadges</a:t>
            </a:r>
          </a:p>
        </p:txBody>
      </p:sp>
      <p:pic>
        <p:nvPicPr>
          <p:cNvPr id="61443" name="Afbeelding 5" descr="P5050038.JPG"/>
          <p:cNvPicPr>
            <a:picLocks noChangeAspect="1"/>
          </p:cNvPicPr>
          <p:nvPr/>
        </p:nvPicPr>
        <p:blipFill>
          <a:blip r:embed="rId3" cstate="screen">
            <a:clrChange>
              <a:clrFrom>
                <a:srgbClr val="1C201F"/>
              </a:clrFrom>
              <a:clrTo>
                <a:srgbClr val="1C201F">
                  <a:alpha val="0"/>
                </a:srgbClr>
              </a:clrTo>
            </a:clrChange>
            <a:extLst>
              <a:ext uri="{28A0092B-C50C-407E-A947-70E740481C1C}">
                <a14:useLocalDpi xmlns:a14="http://schemas.microsoft.com/office/drawing/2010/main"/>
              </a:ext>
            </a:extLst>
          </a:blip>
          <a:srcRect/>
          <a:stretch>
            <a:fillRect/>
          </a:stretch>
        </p:blipFill>
        <p:spPr bwMode="auto">
          <a:xfrm>
            <a:off x="158750" y="1162050"/>
            <a:ext cx="28940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Afbeelding 6" descr="P5050039.JPG"/>
          <p:cNvPicPr>
            <a:picLocks noChangeAspect="1"/>
          </p:cNvPicPr>
          <p:nvPr/>
        </p:nvPicPr>
        <p:blipFill>
          <a:blip r:embed="rId4" cstate="screen">
            <a:clrChange>
              <a:clrFrom>
                <a:srgbClr val="080903"/>
              </a:clrFrom>
              <a:clrTo>
                <a:srgbClr val="080903">
                  <a:alpha val="0"/>
                </a:srgbClr>
              </a:clrTo>
            </a:clrChange>
            <a:extLst>
              <a:ext uri="{28A0092B-C50C-407E-A947-70E740481C1C}">
                <a14:useLocalDpi xmlns:a14="http://schemas.microsoft.com/office/drawing/2010/main"/>
              </a:ext>
            </a:extLst>
          </a:blip>
          <a:srcRect/>
          <a:stretch>
            <a:fillRect/>
          </a:stretch>
        </p:blipFill>
        <p:spPr bwMode="auto">
          <a:xfrm>
            <a:off x="3135313" y="2263775"/>
            <a:ext cx="28384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Afbeelding 7" descr="P5050040.JPG"/>
          <p:cNvPicPr>
            <a:picLocks noChangeAspect="1"/>
          </p:cNvPicPr>
          <p:nvPr/>
        </p:nvPicPr>
        <p:blipFill>
          <a:blip r:embed="rId5" cstate="screen">
            <a:clrChange>
              <a:clrFrom>
                <a:srgbClr val="09080D"/>
              </a:clrFrom>
              <a:clrTo>
                <a:srgbClr val="09080D">
                  <a:alpha val="0"/>
                </a:srgbClr>
              </a:clrTo>
            </a:clrChange>
            <a:extLst>
              <a:ext uri="{28A0092B-C50C-407E-A947-70E740481C1C}">
                <a14:useLocalDpi xmlns:a14="http://schemas.microsoft.com/office/drawing/2010/main"/>
              </a:ext>
            </a:extLst>
          </a:blip>
          <a:srcRect/>
          <a:stretch>
            <a:fillRect/>
          </a:stretch>
        </p:blipFill>
        <p:spPr bwMode="auto">
          <a:xfrm>
            <a:off x="6134100" y="3633788"/>
            <a:ext cx="2838450"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6" name="Groep 24"/>
          <p:cNvGrpSpPr>
            <a:grpSpLocks/>
          </p:cNvGrpSpPr>
          <p:nvPr/>
        </p:nvGrpSpPr>
        <p:grpSpPr bwMode="auto">
          <a:xfrm>
            <a:off x="-981075" y="1152525"/>
            <a:ext cx="10763250" cy="4972050"/>
            <a:chOff x="-981075" y="1152525"/>
            <a:chExt cx="10763250" cy="4972050"/>
          </a:xfrm>
        </p:grpSpPr>
        <p:sp>
          <p:nvSpPr>
            <p:cNvPr id="9" name="Parallellogram 8"/>
            <p:cNvSpPr/>
            <p:nvPr/>
          </p:nvSpPr>
          <p:spPr>
            <a:xfrm>
              <a:off x="2257425" y="2085975"/>
              <a:ext cx="1676400" cy="1685925"/>
            </a:xfrm>
            <a:prstGeom prst="parallelogram">
              <a:avLst>
                <a:gd name="adj" fmla="val 581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0" name="Parallellogram 9"/>
            <p:cNvSpPr/>
            <p:nvPr/>
          </p:nvSpPr>
          <p:spPr>
            <a:xfrm>
              <a:off x="5191125" y="3438525"/>
              <a:ext cx="1743075" cy="1428750"/>
            </a:xfrm>
            <a:prstGeom prst="parallelogram">
              <a:avLst>
                <a:gd name="adj" fmla="val 5514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1" name="Stroomdiagram: Samenvoegen 10"/>
            <p:cNvSpPr/>
            <p:nvPr/>
          </p:nvSpPr>
          <p:spPr>
            <a:xfrm>
              <a:off x="2314575" y="1181100"/>
              <a:ext cx="1524000" cy="1485900"/>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2" name="Stroomdiagram: Samenvoegen 11"/>
            <p:cNvSpPr/>
            <p:nvPr/>
          </p:nvSpPr>
          <p:spPr>
            <a:xfrm>
              <a:off x="5133975" y="2105025"/>
              <a:ext cx="1809750" cy="1543050"/>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3" name="Stroomdiagram: Samenvoegen 12"/>
            <p:cNvSpPr/>
            <p:nvPr/>
          </p:nvSpPr>
          <p:spPr>
            <a:xfrm>
              <a:off x="8172450" y="3505200"/>
              <a:ext cx="1609725" cy="1504950"/>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4" name="Stroomdiagram: Ophalen 13"/>
            <p:cNvSpPr/>
            <p:nvPr/>
          </p:nvSpPr>
          <p:spPr>
            <a:xfrm>
              <a:off x="8201025" y="4838700"/>
              <a:ext cx="1552575" cy="1285875"/>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5" name="Stroomdiagram: Ophalen 14"/>
            <p:cNvSpPr/>
            <p:nvPr/>
          </p:nvSpPr>
          <p:spPr>
            <a:xfrm>
              <a:off x="5172075" y="4695825"/>
              <a:ext cx="1590675" cy="1428750"/>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7" name="Stroomdiagram: Ophalen 16"/>
            <p:cNvSpPr/>
            <p:nvPr/>
          </p:nvSpPr>
          <p:spPr>
            <a:xfrm>
              <a:off x="2047875" y="3286125"/>
              <a:ext cx="1971675" cy="1695450"/>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8" name="Rechthoek 17"/>
            <p:cNvSpPr/>
            <p:nvPr/>
          </p:nvSpPr>
          <p:spPr>
            <a:xfrm>
              <a:off x="6362700" y="2952750"/>
              <a:ext cx="2428875" cy="714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9" name="Rechthoek 18"/>
            <p:cNvSpPr/>
            <p:nvPr/>
          </p:nvSpPr>
          <p:spPr>
            <a:xfrm>
              <a:off x="3667125" y="1714500"/>
              <a:ext cx="1714500" cy="571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0" name="Rechthoek 19"/>
            <p:cNvSpPr/>
            <p:nvPr/>
          </p:nvSpPr>
          <p:spPr>
            <a:xfrm>
              <a:off x="3362325" y="4714875"/>
              <a:ext cx="2295525" cy="476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1" name="Rechthoek 20"/>
            <p:cNvSpPr/>
            <p:nvPr/>
          </p:nvSpPr>
          <p:spPr>
            <a:xfrm>
              <a:off x="0" y="1152525"/>
              <a:ext cx="3962400" cy="47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2" name="Stroomdiagram: Samenvoegen 21"/>
            <p:cNvSpPr/>
            <p:nvPr/>
          </p:nvSpPr>
          <p:spPr>
            <a:xfrm>
              <a:off x="-981075" y="1181100"/>
              <a:ext cx="1866900" cy="153352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3" name="Stroomdiagram: Ophalen 22"/>
            <p:cNvSpPr/>
            <p:nvPr/>
          </p:nvSpPr>
          <p:spPr>
            <a:xfrm>
              <a:off x="-928688" y="2009775"/>
              <a:ext cx="1857376" cy="1771650"/>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4" name="Rechthoek 23"/>
            <p:cNvSpPr/>
            <p:nvPr/>
          </p:nvSpPr>
          <p:spPr>
            <a:xfrm>
              <a:off x="238125" y="3638550"/>
              <a:ext cx="2495550" cy="495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nl-NL" sz="3200" smtClean="0"/>
              <a:t>Insignes per activiteitengebied</a:t>
            </a:r>
          </a:p>
        </p:txBody>
      </p:sp>
      <p:sp>
        <p:nvSpPr>
          <p:cNvPr id="63491" name="Rectangle 3"/>
          <p:cNvSpPr>
            <a:spLocks noGrp="1" noChangeArrowheads="1"/>
          </p:cNvSpPr>
          <p:nvPr>
            <p:ph type="body" idx="1"/>
          </p:nvPr>
        </p:nvSpPr>
        <p:spPr/>
        <p:txBody>
          <a:bodyPr/>
          <a:lstStyle/>
          <a:p>
            <a:pPr eaLnBrk="1" hangingPunct="1"/>
            <a:r>
              <a:rPr lang="nl-NL" smtClean="0"/>
              <a:t>8 insignes</a:t>
            </a:r>
          </a:p>
          <a:p>
            <a:pPr eaLnBrk="1" hangingPunct="1"/>
            <a:r>
              <a:rPr lang="nl-NL" smtClean="0"/>
              <a:t>Elk insigne bestaat uit twee onderdelen: een inhoudelijk deel en een presentatie.</a:t>
            </a:r>
          </a:p>
          <a:p>
            <a:pPr eaLnBrk="1" hangingPunct="1"/>
            <a:r>
              <a:rPr lang="nl-NL" smtClean="0"/>
              <a:t>Kies een project, uitdagend.</a:t>
            </a:r>
          </a:p>
          <a:p>
            <a:pPr eaLnBrk="1" hangingPunct="1"/>
            <a:r>
              <a:rPr lang="nl-NL" smtClean="0"/>
              <a:t>1 tot 3 maanden mee bezig</a:t>
            </a:r>
          </a:p>
          <a:p>
            <a:pPr eaLnBrk="1" hangingPunct="1"/>
            <a:r>
              <a:rPr lang="nl-NL" smtClean="0"/>
              <a:t>25 voorbeelden per activiteitengebied of zelf iets verzinnen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el 1"/>
          <p:cNvSpPr>
            <a:spLocks noGrp="1"/>
          </p:cNvSpPr>
          <p:nvPr>
            <p:ph type="title"/>
          </p:nvPr>
        </p:nvSpPr>
        <p:spPr/>
        <p:txBody>
          <a:bodyPr/>
          <a:lstStyle/>
          <a:p>
            <a:r>
              <a:rPr lang="nl-NL" sz="3200" smtClean="0"/>
              <a:t>Insignes explorers</a:t>
            </a:r>
          </a:p>
        </p:txBody>
      </p:sp>
      <p:pic>
        <p:nvPicPr>
          <p:cNvPr id="65539" name="Tijdelijke aanduiding voor inhoud 5" descr="P5030092.JPG"/>
          <p:cNvPicPr>
            <a:picLocks noGrp="1" noChangeAspect="1"/>
          </p:cNvPicPr>
          <p:nvPr>
            <p:ph idx="1"/>
          </p:nvPr>
        </p:nvPicPr>
        <p:blipFill>
          <a:blip r:embed="rId3" cstate="screen">
            <a:clrChange>
              <a:clrFrom>
                <a:srgbClr val="0E0E0C"/>
              </a:clrFrom>
              <a:clrTo>
                <a:srgbClr val="0E0E0C">
                  <a:alpha val="0"/>
                </a:srgbClr>
              </a:clrTo>
            </a:clrChange>
            <a:extLst>
              <a:ext uri="{28A0092B-C50C-407E-A947-70E740481C1C}">
                <a14:useLocalDpi xmlns:a14="http://schemas.microsoft.com/office/drawing/2010/main"/>
              </a:ext>
            </a:extLst>
          </a:blip>
          <a:srcRect/>
          <a:stretch>
            <a:fillRect/>
          </a:stretch>
        </p:blipFill>
        <p:spPr>
          <a:xfrm>
            <a:off x="6635750" y="3719513"/>
            <a:ext cx="2508250" cy="2268537"/>
          </a:xfrm>
        </p:spPr>
      </p:pic>
      <p:pic>
        <p:nvPicPr>
          <p:cNvPr id="65540" name="Afbeelding 6" descr="P5030094.JPG"/>
          <p:cNvPicPr>
            <a:picLocks noChangeAspect="1"/>
          </p:cNvPicPr>
          <p:nvPr/>
        </p:nvPicPr>
        <p:blipFill>
          <a:blip r:embed="rId4" cstate="screen">
            <a:clrChange>
              <a:clrFrom>
                <a:srgbClr val="0E100F"/>
              </a:clrFrom>
              <a:clrTo>
                <a:srgbClr val="0E100F">
                  <a:alpha val="0"/>
                </a:srgbClr>
              </a:clrTo>
            </a:clrChange>
            <a:extLst>
              <a:ext uri="{28A0092B-C50C-407E-A947-70E740481C1C}">
                <a14:useLocalDpi xmlns:a14="http://schemas.microsoft.com/office/drawing/2010/main"/>
              </a:ext>
            </a:extLst>
          </a:blip>
          <a:srcRect/>
          <a:stretch>
            <a:fillRect/>
          </a:stretch>
        </p:blipFill>
        <p:spPr bwMode="auto">
          <a:xfrm>
            <a:off x="2243138" y="1301750"/>
            <a:ext cx="24130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Afbeelding 7" descr="P5030096.JPG"/>
          <p:cNvPicPr>
            <a:picLocks noChangeAspect="1"/>
          </p:cNvPicPr>
          <p:nvPr/>
        </p:nvPicPr>
        <p:blipFill>
          <a:blip r:embed="rId5" cstate="screen">
            <a:clrChange>
              <a:clrFrom>
                <a:srgbClr val="07080A"/>
              </a:clrFrom>
              <a:clrTo>
                <a:srgbClr val="07080A">
                  <a:alpha val="0"/>
                </a:srgbClr>
              </a:clrTo>
            </a:clrChange>
            <a:extLst>
              <a:ext uri="{28A0092B-C50C-407E-A947-70E740481C1C}">
                <a14:useLocalDpi xmlns:a14="http://schemas.microsoft.com/office/drawing/2010/main"/>
              </a:ext>
            </a:extLst>
          </a:blip>
          <a:srcRect/>
          <a:stretch>
            <a:fillRect/>
          </a:stretch>
        </p:blipFill>
        <p:spPr bwMode="auto">
          <a:xfrm>
            <a:off x="6826250" y="1403350"/>
            <a:ext cx="23177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Afbeelding 9" descr="P5050034.JPG"/>
          <p:cNvPicPr>
            <a:picLocks noChangeAspect="1"/>
          </p:cNvPicPr>
          <p:nvPr/>
        </p:nvPicPr>
        <p:blipFill>
          <a:blip r:embed="rId6" cstate="screen">
            <a:clrChange>
              <a:clrFrom>
                <a:srgbClr val="040404"/>
              </a:clrFrom>
              <a:clrTo>
                <a:srgbClr val="040404">
                  <a:alpha val="0"/>
                </a:srgbClr>
              </a:clrTo>
            </a:clrChange>
            <a:extLst>
              <a:ext uri="{28A0092B-C50C-407E-A947-70E740481C1C}">
                <a14:useLocalDpi xmlns:a14="http://schemas.microsoft.com/office/drawing/2010/main"/>
              </a:ext>
            </a:extLst>
          </a:blip>
          <a:srcRect/>
          <a:stretch>
            <a:fillRect/>
          </a:stretch>
        </p:blipFill>
        <p:spPr bwMode="auto">
          <a:xfrm>
            <a:off x="0" y="3816350"/>
            <a:ext cx="23098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Afbeelding 10" descr="P5050035.JPG"/>
          <p:cNvPicPr>
            <a:picLocks noChangeAspect="1"/>
          </p:cNvPicPr>
          <p:nvPr/>
        </p:nvPicPr>
        <p:blipFill>
          <a:blip r:embed="rId7" cstate="screen">
            <a:clrChange>
              <a:clrFrom>
                <a:srgbClr val="050304"/>
              </a:clrFrom>
              <a:clrTo>
                <a:srgbClr val="050304">
                  <a:alpha val="0"/>
                </a:srgbClr>
              </a:clrTo>
            </a:clrChange>
            <a:extLst>
              <a:ext uri="{28A0092B-C50C-407E-A947-70E740481C1C}">
                <a14:useLocalDpi xmlns:a14="http://schemas.microsoft.com/office/drawing/2010/main"/>
              </a:ext>
            </a:extLst>
          </a:blip>
          <a:srcRect/>
          <a:stretch>
            <a:fillRect/>
          </a:stretch>
        </p:blipFill>
        <p:spPr bwMode="auto">
          <a:xfrm>
            <a:off x="2301875" y="3816350"/>
            <a:ext cx="23098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Afbeelding 8" descr="P5050033.JPG"/>
          <p:cNvPicPr>
            <a:picLocks noChangeAspect="1"/>
          </p:cNvPicPr>
          <p:nvPr/>
        </p:nvPicPr>
        <p:blipFill>
          <a:blip r:embed="rId8" cstate="screen">
            <a:clrChange>
              <a:clrFrom>
                <a:srgbClr val="0D0F0A"/>
              </a:clrFrom>
              <a:clrTo>
                <a:srgbClr val="0D0F0A">
                  <a:alpha val="0"/>
                </a:srgbClr>
              </a:clrTo>
            </a:clrChange>
            <a:extLst>
              <a:ext uri="{28A0092B-C50C-407E-A947-70E740481C1C}">
                <a14:useLocalDpi xmlns:a14="http://schemas.microsoft.com/office/drawing/2010/main"/>
              </a:ext>
            </a:extLst>
          </a:blip>
          <a:srcRect/>
          <a:stretch>
            <a:fillRect/>
          </a:stretch>
        </p:blipFill>
        <p:spPr bwMode="auto">
          <a:xfrm>
            <a:off x="0" y="1403350"/>
            <a:ext cx="2401888"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Afbeelding 11" descr="P5050036.JPG"/>
          <p:cNvPicPr>
            <a:picLocks noChangeAspect="1"/>
          </p:cNvPicPr>
          <p:nvPr/>
        </p:nvPicPr>
        <p:blipFill>
          <a:blip r:embed="rId9" cstate="screen">
            <a:clrChange>
              <a:clrFrom>
                <a:srgbClr val="0D0D0B"/>
              </a:clrFrom>
              <a:clrTo>
                <a:srgbClr val="0D0D0B">
                  <a:alpha val="0"/>
                </a:srgbClr>
              </a:clrTo>
            </a:clrChange>
            <a:extLst>
              <a:ext uri="{28A0092B-C50C-407E-A947-70E740481C1C}">
                <a14:useLocalDpi xmlns:a14="http://schemas.microsoft.com/office/drawing/2010/main"/>
              </a:ext>
            </a:extLst>
          </a:blip>
          <a:srcRect/>
          <a:stretch>
            <a:fillRect/>
          </a:stretch>
        </p:blipFill>
        <p:spPr bwMode="auto">
          <a:xfrm>
            <a:off x="4537075" y="3816350"/>
            <a:ext cx="236696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6" name="Afbeelding 12" descr="P5050037.JPG"/>
          <p:cNvPicPr>
            <a:picLocks noChangeAspect="1"/>
          </p:cNvPicPr>
          <p:nvPr/>
        </p:nvPicPr>
        <p:blipFill>
          <a:blip r:embed="rId10" cstate="screen">
            <a:clrChange>
              <a:clrFrom>
                <a:srgbClr val="090D0E"/>
              </a:clrFrom>
              <a:clrTo>
                <a:srgbClr val="090D0E">
                  <a:alpha val="0"/>
                </a:srgbClr>
              </a:clrTo>
            </a:clrChange>
            <a:extLst>
              <a:ext uri="{28A0092B-C50C-407E-A947-70E740481C1C}">
                <a14:useLocalDpi xmlns:a14="http://schemas.microsoft.com/office/drawing/2010/main"/>
              </a:ext>
            </a:extLst>
          </a:blip>
          <a:srcRect/>
          <a:stretch>
            <a:fillRect/>
          </a:stretch>
        </p:blipFill>
        <p:spPr bwMode="auto">
          <a:xfrm>
            <a:off x="4516438" y="1403350"/>
            <a:ext cx="230822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7" name="Tijdelijke aanduiding voor inhoud 5" descr="P5030092.JPG"/>
          <p:cNvPicPr>
            <a:picLocks noChangeAspect="1"/>
          </p:cNvPicPr>
          <p:nvPr/>
        </p:nvPicPr>
        <p:blipFill>
          <a:blip r:embed="rId3" cstate="screen">
            <a:clrChange>
              <a:clrFrom>
                <a:srgbClr val="0E0E0C"/>
              </a:clrFrom>
              <a:clrTo>
                <a:srgbClr val="0E0E0C">
                  <a:alpha val="0"/>
                </a:srgbClr>
              </a:clrTo>
            </a:clrChange>
            <a:extLst>
              <a:ext uri="{28A0092B-C50C-407E-A947-70E740481C1C}">
                <a14:useLocalDpi xmlns:a14="http://schemas.microsoft.com/office/drawing/2010/main"/>
              </a:ext>
            </a:extLst>
          </a:blip>
          <a:srcRect/>
          <a:stretch>
            <a:fillRect/>
          </a:stretch>
        </p:blipFill>
        <p:spPr bwMode="auto">
          <a:xfrm>
            <a:off x="6615113" y="3729038"/>
            <a:ext cx="250825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8" name="Afbeelding 6" descr="P5030094.JPG"/>
          <p:cNvPicPr>
            <a:picLocks noChangeAspect="1"/>
          </p:cNvPicPr>
          <p:nvPr/>
        </p:nvPicPr>
        <p:blipFill>
          <a:blip r:embed="rId4" cstate="screen">
            <a:clrChange>
              <a:clrFrom>
                <a:srgbClr val="0E100F"/>
              </a:clrFrom>
              <a:clrTo>
                <a:srgbClr val="0E100F">
                  <a:alpha val="0"/>
                </a:srgbClr>
              </a:clrTo>
            </a:clrChange>
            <a:extLst>
              <a:ext uri="{28A0092B-C50C-407E-A947-70E740481C1C}">
                <a14:useLocalDpi xmlns:a14="http://schemas.microsoft.com/office/drawing/2010/main"/>
              </a:ext>
            </a:extLst>
          </a:blip>
          <a:srcRect/>
          <a:stretch>
            <a:fillRect/>
          </a:stretch>
        </p:blipFill>
        <p:spPr bwMode="auto">
          <a:xfrm>
            <a:off x="2222500" y="1311275"/>
            <a:ext cx="24130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hthoek 39"/>
          <p:cNvSpPr/>
          <p:nvPr/>
        </p:nvSpPr>
        <p:spPr>
          <a:xfrm>
            <a:off x="2497138" y="3454400"/>
            <a:ext cx="1755775" cy="392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pic>
        <p:nvPicPr>
          <p:cNvPr id="65550" name="Afbeelding 7" descr="P5030096.JPG"/>
          <p:cNvPicPr>
            <a:picLocks noChangeAspect="1"/>
          </p:cNvPicPr>
          <p:nvPr/>
        </p:nvPicPr>
        <p:blipFill>
          <a:blip r:embed="rId5" cstate="screen">
            <a:clrChange>
              <a:clrFrom>
                <a:srgbClr val="07080A"/>
              </a:clrFrom>
              <a:clrTo>
                <a:srgbClr val="07080A">
                  <a:alpha val="0"/>
                </a:srgbClr>
              </a:clrTo>
            </a:clrChange>
            <a:extLst>
              <a:ext uri="{28A0092B-C50C-407E-A947-70E740481C1C}">
                <a14:useLocalDpi xmlns:a14="http://schemas.microsoft.com/office/drawing/2010/main"/>
              </a:ext>
            </a:extLst>
          </a:blip>
          <a:srcRect/>
          <a:stretch>
            <a:fillRect/>
          </a:stretch>
        </p:blipFill>
        <p:spPr bwMode="auto">
          <a:xfrm>
            <a:off x="6805613" y="1412875"/>
            <a:ext cx="23177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1" name="Afbeelding 8" descr="P5050033.JPG"/>
          <p:cNvPicPr>
            <a:picLocks noChangeAspect="1"/>
          </p:cNvPicPr>
          <p:nvPr/>
        </p:nvPicPr>
        <p:blipFill>
          <a:blip r:embed="rId8" cstate="screen">
            <a:clrChange>
              <a:clrFrom>
                <a:srgbClr val="0D0F0A"/>
              </a:clrFrom>
              <a:clrTo>
                <a:srgbClr val="0D0F0A">
                  <a:alpha val="0"/>
                </a:srgbClr>
              </a:clrTo>
            </a:clrChange>
            <a:extLst>
              <a:ext uri="{28A0092B-C50C-407E-A947-70E740481C1C}">
                <a14:useLocalDpi xmlns:a14="http://schemas.microsoft.com/office/drawing/2010/main"/>
              </a:ext>
            </a:extLst>
          </a:blip>
          <a:srcRect/>
          <a:stretch>
            <a:fillRect/>
          </a:stretch>
        </p:blipFill>
        <p:spPr bwMode="auto">
          <a:xfrm>
            <a:off x="-20638" y="1412875"/>
            <a:ext cx="2401888"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2" name="Afbeelding 11" descr="P5050036.JPG"/>
          <p:cNvPicPr>
            <a:picLocks noChangeAspect="1"/>
          </p:cNvPicPr>
          <p:nvPr/>
        </p:nvPicPr>
        <p:blipFill>
          <a:blip r:embed="rId9" cstate="screen">
            <a:clrChange>
              <a:clrFrom>
                <a:srgbClr val="0D0D0B"/>
              </a:clrFrom>
              <a:clrTo>
                <a:srgbClr val="0D0D0B">
                  <a:alpha val="0"/>
                </a:srgbClr>
              </a:clrTo>
            </a:clrChange>
            <a:extLst>
              <a:ext uri="{28A0092B-C50C-407E-A947-70E740481C1C}">
                <a14:useLocalDpi xmlns:a14="http://schemas.microsoft.com/office/drawing/2010/main"/>
              </a:ext>
            </a:extLst>
          </a:blip>
          <a:srcRect/>
          <a:stretch>
            <a:fillRect/>
          </a:stretch>
        </p:blipFill>
        <p:spPr bwMode="auto">
          <a:xfrm>
            <a:off x="4516438" y="3825875"/>
            <a:ext cx="2366962"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3" name="Afbeelding 12" descr="P5050037.JPG"/>
          <p:cNvPicPr>
            <a:picLocks noChangeAspect="1"/>
          </p:cNvPicPr>
          <p:nvPr/>
        </p:nvPicPr>
        <p:blipFill>
          <a:blip r:embed="rId10" cstate="screen">
            <a:clrChange>
              <a:clrFrom>
                <a:srgbClr val="090D0E"/>
              </a:clrFrom>
              <a:clrTo>
                <a:srgbClr val="090D0E">
                  <a:alpha val="0"/>
                </a:srgbClr>
              </a:clrTo>
            </a:clrChange>
            <a:extLst>
              <a:ext uri="{28A0092B-C50C-407E-A947-70E740481C1C}">
                <a14:useLocalDpi xmlns:a14="http://schemas.microsoft.com/office/drawing/2010/main"/>
              </a:ext>
            </a:extLst>
          </a:blip>
          <a:srcRect/>
          <a:stretch>
            <a:fillRect/>
          </a:stretch>
        </p:blipFill>
        <p:spPr bwMode="auto">
          <a:xfrm>
            <a:off x="4495800" y="1412875"/>
            <a:ext cx="230822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54" name="Groep 43"/>
          <p:cNvGrpSpPr>
            <a:grpSpLocks/>
          </p:cNvGrpSpPr>
          <p:nvPr/>
        </p:nvGrpSpPr>
        <p:grpSpPr bwMode="auto">
          <a:xfrm>
            <a:off x="-1001713" y="1236663"/>
            <a:ext cx="12815888" cy="4878387"/>
            <a:chOff x="-1001486" y="1236889"/>
            <a:chExt cx="12816115" cy="4878161"/>
          </a:xfrm>
        </p:grpSpPr>
        <p:sp>
          <p:nvSpPr>
            <p:cNvPr id="16" name="Stroomdiagram: Ophalen 15"/>
            <p:cNvSpPr/>
            <p:nvPr/>
          </p:nvSpPr>
          <p:spPr>
            <a:xfrm>
              <a:off x="1641749" y="2478256"/>
              <a:ext cx="1438300" cy="1228668"/>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7" name="Stroomdiagram: Ophalen 16"/>
            <p:cNvSpPr/>
            <p:nvPr/>
          </p:nvSpPr>
          <p:spPr>
            <a:xfrm>
              <a:off x="1657624" y="4838759"/>
              <a:ext cx="1343049" cy="1228668"/>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8" name="Stroomdiagram: Ophalen 17"/>
            <p:cNvSpPr/>
            <p:nvPr/>
          </p:nvSpPr>
          <p:spPr>
            <a:xfrm>
              <a:off x="3850001" y="2602076"/>
              <a:ext cx="1476401" cy="1185807"/>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19" name="Stroomdiagram: Ophalen 18"/>
            <p:cNvSpPr/>
            <p:nvPr/>
          </p:nvSpPr>
          <p:spPr>
            <a:xfrm>
              <a:off x="6143979" y="2390948"/>
              <a:ext cx="1457351" cy="1285815"/>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0" name="Stroomdiagram: Ophalen 19"/>
            <p:cNvSpPr/>
            <p:nvPr/>
          </p:nvSpPr>
          <p:spPr>
            <a:xfrm>
              <a:off x="6258281" y="4905431"/>
              <a:ext cx="1190646" cy="971505"/>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1" name="Stroomdiagram: Ophalen 20"/>
            <p:cNvSpPr/>
            <p:nvPr/>
          </p:nvSpPr>
          <p:spPr>
            <a:xfrm>
              <a:off x="3905564" y="4886382"/>
              <a:ext cx="1362099" cy="1209619"/>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2" name="Stroomdiagram: Ophalen 21"/>
            <p:cNvSpPr/>
            <p:nvPr/>
          </p:nvSpPr>
          <p:spPr>
            <a:xfrm>
              <a:off x="-933222" y="4572071"/>
              <a:ext cx="1533552" cy="1285815"/>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3" name="Stroomdiagram: Ophalen 22"/>
            <p:cNvSpPr/>
            <p:nvPr/>
          </p:nvSpPr>
          <p:spPr>
            <a:xfrm>
              <a:off x="8377631" y="2448095"/>
              <a:ext cx="1533552" cy="1285815"/>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4" name="Stroomdiagram: Ophalen 23"/>
            <p:cNvSpPr/>
            <p:nvPr/>
          </p:nvSpPr>
          <p:spPr>
            <a:xfrm>
              <a:off x="8407794" y="4695891"/>
              <a:ext cx="1471639" cy="1285815"/>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5" name="Stroomdiagram: Ophalen 24"/>
            <p:cNvSpPr/>
            <p:nvPr/>
          </p:nvSpPr>
          <p:spPr>
            <a:xfrm>
              <a:off x="-766532" y="2419521"/>
              <a:ext cx="1533553" cy="1285815"/>
            </a:xfrm>
            <a:prstGeom prst="flowChartExtra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6" name="Stroomdiagram: Samenvoegen 25"/>
            <p:cNvSpPr/>
            <p:nvPr/>
          </p:nvSpPr>
          <p:spPr>
            <a:xfrm>
              <a:off x="1676674" y="3724386"/>
              <a:ext cx="1238272" cy="107627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7" name="Stroomdiagram: Samenvoegen 26"/>
            <p:cNvSpPr/>
            <p:nvPr/>
          </p:nvSpPr>
          <p:spPr>
            <a:xfrm>
              <a:off x="8525271" y="1381344"/>
              <a:ext cx="1238272" cy="107627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8" name="Stroomdiagram: Samenvoegen 27"/>
            <p:cNvSpPr/>
            <p:nvPr/>
          </p:nvSpPr>
          <p:spPr>
            <a:xfrm>
              <a:off x="6239230" y="1343246"/>
              <a:ext cx="1238272" cy="107627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29" name="Stroomdiagram: Samenvoegen 28"/>
            <p:cNvSpPr/>
            <p:nvPr/>
          </p:nvSpPr>
          <p:spPr>
            <a:xfrm>
              <a:off x="-618891" y="1324197"/>
              <a:ext cx="1285898" cy="1038177"/>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0" name="Stroomdiagram: Samenvoegen 29"/>
            <p:cNvSpPr/>
            <p:nvPr/>
          </p:nvSpPr>
          <p:spPr>
            <a:xfrm>
              <a:off x="3934139" y="1236889"/>
              <a:ext cx="1238272" cy="107627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1" name="Stroomdiagram: Samenvoegen 30"/>
            <p:cNvSpPr/>
            <p:nvPr/>
          </p:nvSpPr>
          <p:spPr>
            <a:xfrm>
              <a:off x="1762401" y="1303561"/>
              <a:ext cx="1238272" cy="107627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2" name="Stroomdiagram: Samenvoegen 31"/>
            <p:cNvSpPr/>
            <p:nvPr/>
          </p:nvSpPr>
          <p:spPr>
            <a:xfrm>
              <a:off x="-618891" y="3733910"/>
              <a:ext cx="1238272" cy="107627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4" name="Stroomdiagram: Samenvoegen 33"/>
            <p:cNvSpPr/>
            <p:nvPr/>
          </p:nvSpPr>
          <p:spPr>
            <a:xfrm>
              <a:off x="6334482" y="3800582"/>
              <a:ext cx="1076344" cy="923882"/>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5" name="Stroomdiagram: Samenvoegen 34"/>
            <p:cNvSpPr/>
            <p:nvPr/>
          </p:nvSpPr>
          <p:spPr>
            <a:xfrm>
              <a:off x="3934139" y="3705337"/>
              <a:ext cx="1238272" cy="107627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7" name="Rechthoek 36"/>
            <p:cNvSpPr/>
            <p:nvPr/>
          </p:nvSpPr>
          <p:spPr>
            <a:xfrm>
              <a:off x="-152158" y="5848362"/>
              <a:ext cx="9582320" cy="266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9" name="Rechthoek 38"/>
            <p:cNvSpPr/>
            <p:nvPr/>
          </p:nvSpPr>
          <p:spPr>
            <a:xfrm>
              <a:off x="-1001486" y="3410075"/>
              <a:ext cx="12816115" cy="392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41" name="Rechthoek 40"/>
            <p:cNvSpPr/>
            <p:nvPr/>
          </p:nvSpPr>
          <p:spPr>
            <a:xfrm>
              <a:off x="7153646" y="3578343"/>
              <a:ext cx="2209839" cy="304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grpSp>
      <p:sp>
        <p:nvSpPr>
          <p:cNvPr id="36" name="Rechthoek 35"/>
          <p:cNvSpPr/>
          <p:nvPr/>
        </p:nvSpPr>
        <p:spPr>
          <a:xfrm>
            <a:off x="-171450" y="1162050"/>
            <a:ext cx="9496425"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3" name="Stroomdiagram: Samenvoegen 32"/>
          <p:cNvSpPr/>
          <p:nvPr/>
        </p:nvSpPr>
        <p:spPr>
          <a:xfrm>
            <a:off x="8524875" y="3852863"/>
            <a:ext cx="1238250" cy="1076325"/>
          </a:xfrm>
          <a:prstGeom prst="flowChartMerg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nl-NL" sz="3200" smtClean="0"/>
              <a:t>Insignes explorers</a:t>
            </a:r>
          </a:p>
        </p:txBody>
      </p:sp>
      <p:pic>
        <p:nvPicPr>
          <p:cNvPr id="67587" name="Picture 7"/>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75" y="1027113"/>
            <a:ext cx="3643313"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Afbeelding 9" descr="Buitenleven.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6238" y="3449638"/>
            <a:ext cx="210185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descr="Certificaat jaarbadge 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1417638"/>
            <a:ext cx="3052763" cy="4319587"/>
          </a:xfrm>
          <a:prstGeom prst="rect">
            <a:avLst/>
          </a:prstGeom>
          <a:ln>
            <a:solidFill>
              <a:schemeClr val="bg2">
                <a:lumMod val="40000"/>
                <a:lumOff val="60000"/>
              </a:schemeClr>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nl-NL" sz="3200" smtClean="0"/>
              <a:t>Roverscouts</a:t>
            </a:r>
          </a:p>
        </p:txBody>
      </p:sp>
      <p:sp>
        <p:nvSpPr>
          <p:cNvPr id="69635" name="Rectangle 3"/>
          <p:cNvSpPr>
            <a:spLocks noGrp="1" noChangeArrowheads="1"/>
          </p:cNvSpPr>
          <p:nvPr>
            <p:ph type="body" idx="1"/>
          </p:nvPr>
        </p:nvSpPr>
        <p:spPr/>
        <p:txBody>
          <a:bodyPr/>
          <a:lstStyle/>
          <a:p>
            <a:pPr eaLnBrk="1" hangingPunct="1">
              <a:buFontTx/>
              <a:buNone/>
            </a:pPr>
            <a:r>
              <a:rPr lang="nl-NL" sz="2800" smtClean="0"/>
              <a:t>Drie fasen:</a:t>
            </a:r>
          </a:p>
          <a:p>
            <a:pPr eaLnBrk="1" hangingPunct="1"/>
            <a:r>
              <a:rPr lang="nl-NL" sz="2800" smtClean="0"/>
              <a:t>Proloog</a:t>
            </a:r>
          </a:p>
          <a:p>
            <a:pPr lvl="1" eaLnBrk="1" hangingPunct="1"/>
            <a:r>
              <a:rPr lang="nl-NL" sz="2400" smtClean="0"/>
              <a:t>Installatie</a:t>
            </a:r>
          </a:p>
          <a:p>
            <a:pPr lvl="1" eaLnBrk="1" hangingPunct="1"/>
            <a:r>
              <a:rPr lang="nl-NL" sz="2400" smtClean="0"/>
              <a:t>3 uitdagingen kiezen, goedkeuring door de stam</a:t>
            </a:r>
          </a:p>
          <a:p>
            <a:pPr eaLnBrk="1" hangingPunct="1"/>
            <a:r>
              <a:rPr lang="nl-NL" sz="2800" smtClean="0"/>
              <a:t>Traject</a:t>
            </a:r>
          </a:p>
          <a:p>
            <a:pPr lvl="1" eaLnBrk="1" hangingPunct="1"/>
            <a:r>
              <a:rPr lang="nl-NL" sz="2400" smtClean="0"/>
              <a:t>Uitvoeren uitdagingen</a:t>
            </a:r>
          </a:p>
          <a:p>
            <a:pPr lvl="1" eaLnBrk="1" hangingPunct="1"/>
            <a:r>
              <a:rPr lang="nl-NL" sz="2400" smtClean="0"/>
              <a:t>Activiteiten met de stam</a:t>
            </a:r>
          </a:p>
          <a:p>
            <a:pPr eaLnBrk="1" hangingPunct="1"/>
            <a:r>
              <a:rPr lang="nl-NL" sz="2800" smtClean="0"/>
              <a:t>Epiloog</a:t>
            </a:r>
          </a:p>
          <a:p>
            <a:pPr lvl="1" eaLnBrk="1" hangingPunct="1">
              <a:buFontTx/>
              <a:buChar char="-"/>
            </a:pPr>
            <a:r>
              <a:rPr lang="nl-NL" sz="2400" smtClean="0"/>
              <a:t>Eindceremonie (Partenza)</a:t>
            </a:r>
          </a:p>
          <a:p>
            <a:pPr eaLnBrk="1" hangingPunct="1">
              <a:buFontTx/>
              <a:buNone/>
            </a:pPr>
            <a:endParaRPr lang="nl-NL" sz="2800" smtClean="0"/>
          </a:p>
        </p:txBody>
      </p:sp>
      <p:pic>
        <p:nvPicPr>
          <p:cNvPr id="69636" name="Picture 5" descr="speltakteken_roverscou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26175" y="3925888"/>
            <a:ext cx="25431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nl-NL" sz="3200" smtClean="0"/>
              <a:t>Roverscouts</a:t>
            </a:r>
          </a:p>
        </p:txBody>
      </p:sp>
      <p:sp>
        <p:nvSpPr>
          <p:cNvPr id="71683" name="Rectangle 3"/>
          <p:cNvSpPr>
            <a:spLocks noGrp="1" noChangeArrowheads="1"/>
          </p:cNvSpPr>
          <p:nvPr>
            <p:ph type="body" idx="1"/>
          </p:nvPr>
        </p:nvSpPr>
        <p:spPr/>
        <p:txBody>
          <a:bodyPr/>
          <a:lstStyle/>
          <a:p>
            <a:pPr marL="609600" indent="-609600" eaLnBrk="1" hangingPunct="1">
              <a:lnSpc>
                <a:spcPct val="90000"/>
              </a:lnSpc>
              <a:buFontTx/>
              <a:buNone/>
            </a:pPr>
            <a:r>
              <a:rPr lang="nl-NL" sz="2800" smtClean="0"/>
              <a:t>Drie uitdagingen:</a:t>
            </a:r>
          </a:p>
          <a:p>
            <a:pPr marL="609600" indent="-609600" eaLnBrk="1" hangingPunct="1">
              <a:lnSpc>
                <a:spcPct val="90000"/>
              </a:lnSpc>
              <a:buFont typeface="Impact" panose="020B0806030902050204" pitchFamily="34" charset="0"/>
              <a:buAutoNum type="arabicPeriod"/>
            </a:pPr>
            <a:r>
              <a:rPr lang="nl-NL" sz="2800" smtClean="0"/>
              <a:t>Iets typisch Scouting </a:t>
            </a:r>
          </a:p>
          <a:p>
            <a:pPr marL="609600" indent="-609600" eaLnBrk="1" hangingPunct="1">
              <a:lnSpc>
                <a:spcPct val="90000"/>
              </a:lnSpc>
              <a:buFont typeface="Impact" panose="020B0806030902050204" pitchFamily="34" charset="0"/>
              <a:buAutoNum type="arabicPeriod"/>
            </a:pPr>
            <a:r>
              <a:rPr lang="nl-NL" sz="2800" smtClean="0"/>
              <a:t>Iets serieus </a:t>
            </a:r>
          </a:p>
          <a:p>
            <a:pPr marL="609600" indent="-609600" eaLnBrk="1" hangingPunct="1">
              <a:lnSpc>
                <a:spcPct val="90000"/>
              </a:lnSpc>
              <a:buFont typeface="Impact" panose="020B0806030902050204" pitchFamily="34" charset="0"/>
              <a:buAutoNum type="arabicPeriod"/>
            </a:pPr>
            <a:r>
              <a:rPr lang="nl-NL" sz="2800" smtClean="0"/>
              <a:t>Iets persoonlijks </a:t>
            </a:r>
          </a:p>
          <a:p>
            <a:pPr marL="609600" indent="-609600" eaLnBrk="1" hangingPunct="1">
              <a:lnSpc>
                <a:spcPct val="90000"/>
              </a:lnSpc>
              <a:buFont typeface="Impact" panose="020B0806030902050204" pitchFamily="34" charset="0"/>
              <a:buNone/>
            </a:pPr>
            <a:endParaRPr lang="nl-NL" sz="2800" smtClean="0"/>
          </a:p>
          <a:p>
            <a:pPr marL="609600" indent="-609600" eaLnBrk="1" hangingPunct="1">
              <a:lnSpc>
                <a:spcPct val="90000"/>
              </a:lnSpc>
              <a:buFont typeface="Impact" panose="020B0806030902050204" pitchFamily="34" charset="0"/>
              <a:buNone/>
            </a:pPr>
            <a:r>
              <a:rPr lang="nl-NL" sz="2800" smtClean="0"/>
              <a:t>Drie voorwaarden:</a:t>
            </a:r>
          </a:p>
          <a:p>
            <a:pPr marL="609600" indent="-609600" eaLnBrk="1" hangingPunct="1">
              <a:lnSpc>
                <a:spcPct val="90000"/>
              </a:lnSpc>
              <a:buFontTx/>
              <a:buChar char="-"/>
            </a:pPr>
            <a:r>
              <a:rPr lang="nl-NL" sz="2800" smtClean="0"/>
              <a:t>Lokaal</a:t>
            </a:r>
          </a:p>
          <a:p>
            <a:pPr marL="609600" indent="-609600" eaLnBrk="1" hangingPunct="1">
              <a:lnSpc>
                <a:spcPct val="90000"/>
              </a:lnSpc>
              <a:buFontTx/>
              <a:buChar char="-"/>
            </a:pPr>
            <a:r>
              <a:rPr lang="nl-NL" sz="2800" smtClean="0"/>
              <a:t>Bovenlokaal</a:t>
            </a:r>
          </a:p>
          <a:p>
            <a:pPr marL="609600" indent="-609600" eaLnBrk="1" hangingPunct="1">
              <a:lnSpc>
                <a:spcPct val="90000"/>
              </a:lnSpc>
              <a:buFontTx/>
              <a:buChar char="-"/>
            </a:pPr>
            <a:r>
              <a:rPr lang="nl-NL" sz="2800" smtClean="0"/>
              <a:t>Internationaal </a:t>
            </a:r>
          </a:p>
        </p:txBody>
      </p:sp>
      <p:pic>
        <p:nvPicPr>
          <p:cNvPr id="71684" name="Picture 4" descr="Samenlev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95875" y="2193925"/>
            <a:ext cx="3127375"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nl-NL" sz="3200" smtClean="0"/>
              <a:t>Eindceremonie</a:t>
            </a:r>
          </a:p>
        </p:txBody>
      </p:sp>
      <p:sp>
        <p:nvSpPr>
          <p:cNvPr id="73731" name="Rectangle 3"/>
          <p:cNvSpPr>
            <a:spLocks noGrp="1" noChangeArrowheads="1"/>
          </p:cNvSpPr>
          <p:nvPr>
            <p:ph type="body" idx="1"/>
          </p:nvPr>
        </p:nvSpPr>
        <p:spPr/>
        <p:txBody>
          <a:bodyPr/>
          <a:lstStyle/>
          <a:p>
            <a:pPr eaLnBrk="1" hangingPunct="1"/>
            <a:r>
              <a:rPr lang="nl-NL" smtClean="0"/>
              <a:t>Partenza:</a:t>
            </a:r>
          </a:p>
          <a:p>
            <a:pPr lvl="1" eaLnBrk="1" hangingPunct="1"/>
            <a:r>
              <a:rPr lang="nl-NL" smtClean="0"/>
              <a:t>Zuid-Europees concept: na je jeugdlidmaatschap blijvend kiezen voor Scouting</a:t>
            </a:r>
          </a:p>
          <a:p>
            <a:pPr lvl="1" eaLnBrk="1" hangingPunct="1"/>
            <a:r>
              <a:rPr lang="nl-NL" smtClean="0"/>
              <a:t>Je hebt voldaan aan de voorwaarden en de uitdagingen afgerond</a:t>
            </a:r>
          </a:p>
          <a:p>
            <a:pPr lvl="1" eaLnBrk="1" hangingPunct="1"/>
            <a:r>
              <a:rPr lang="nl-NL" smtClean="0"/>
              <a:t>Je ontvangt een dasring en badge en indien gewenst een certificaat</a:t>
            </a:r>
          </a:p>
          <a:p>
            <a:pPr lvl="1" eaLnBrk="1" hangingPunct="1"/>
            <a:endParaRPr lang="nl-NL"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nl-NL" sz="3200" smtClean="0"/>
              <a:t>Materialen en producten</a:t>
            </a:r>
          </a:p>
        </p:txBody>
      </p:sp>
      <p:pic>
        <p:nvPicPr>
          <p:cNvPr id="5" name="Afbeelding 4" descr="Bevergid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20000">
            <a:off x="227013" y="1349375"/>
            <a:ext cx="26352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descr="Beverkompa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420000">
            <a:off x="342900" y="3324225"/>
            <a:ext cx="1703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descr="Jungleboek voorlee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420000">
            <a:off x="2327275" y="1579563"/>
            <a:ext cx="1249363"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descr="Junglegids.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rot="-420000">
            <a:off x="3703638" y="1398588"/>
            <a:ext cx="1354137"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descr="Scoutskompas.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rot="-420000">
            <a:off x="4484688" y="3567113"/>
            <a:ext cx="1673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descr="Welpenkompas.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rot="-420000">
            <a:off x="2520950" y="3460750"/>
            <a:ext cx="16779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scoutsgid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437708">
            <a:off x="4678363" y="1690688"/>
            <a:ext cx="1270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6" name="Afbeelding 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19750" y="1509713"/>
            <a:ext cx="240823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7" name="Afbeelding 2"/>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529388" y="2820988"/>
            <a:ext cx="2265362"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nodeType="afterGroup">
                            <p:stCondLst>
                              <p:cond delay="8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6868"/>
                                        </p:tgtEl>
                                        <p:attrNameLst>
                                          <p:attrName>style.visibility</p:attrName>
                                        </p:attrNameLst>
                                      </p:cBhvr>
                                      <p:to>
                                        <p:strVal val="visible"/>
                                      </p:to>
                                    </p:set>
                                    <p:animEffect transition="in" filter="fade">
                                      <p:cBhvr>
                                        <p:cTn id="27" dur="2000"/>
                                        <p:tgtEl>
                                          <p:spTgt spid="36868"/>
                                        </p:tgtEl>
                                      </p:cBhvr>
                                    </p:animEffect>
                                  </p:childTnLst>
                                </p:cTn>
                              </p:par>
                            </p:childTnLst>
                          </p:cTn>
                        </p:par>
                        <p:par>
                          <p:cTn id="28" fill="hold" nodeType="afterGroup">
                            <p:stCondLst>
                              <p:cond delay="120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r>
              <a:rPr lang="nl-NL" smtClean="0"/>
              <a:t>Waar staat SCOUTS voor? </a:t>
            </a:r>
            <a:endParaRPr lang="nl-NL" b="1" i="1" smtClean="0"/>
          </a:p>
        </p:txBody>
      </p:sp>
      <p:sp>
        <p:nvSpPr>
          <p:cNvPr id="10243" name="Rectangle 3"/>
          <p:cNvSpPr>
            <a:spLocks noGrp="1" noChangeArrowheads="1"/>
          </p:cNvSpPr>
          <p:nvPr>
            <p:ph type="body" idx="4294967295"/>
          </p:nvPr>
        </p:nvSpPr>
        <p:spPr/>
        <p:txBody>
          <a:bodyPr/>
          <a:lstStyle/>
          <a:p>
            <a:pPr>
              <a:lnSpc>
                <a:spcPct val="80000"/>
              </a:lnSpc>
            </a:pPr>
            <a:r>
              <a:rPr lang="nl-NL" sz="2400" b="1" smtClean="0"/>
              <a:t>Samen</a:t>
            </a:r>
            <a:r>
              <a:rPr lang="nl-NL" sz="2000" b="1" smtClean="0"/>
              <a:t> </a:t>
            </a:r>
          </a:p>
          <a:p>
            <a:pPr lvl="1">
              <a:lnSpc>
                <a:spcPct val="80000"/>
              </a:lnSpc>
            </a:pPr>
            <a:r>
              <a:rPr lang="nl-NL" sz="2000" smtClean="0"/>
              <a:t>maatschappij</a:t>
            </a:r>
          </a:p>
          <a:p>
            <a:pPr lvl="1">
              <a:lnSpc>
                <a:spcPct val="80000"/>
              </a:lnSpc>
            </a:pPr>
            <a:r>
              <a:rPr lang="nl-NL" sz="2000" smtClean="0"/>
              <a:t>verbondenheid</a:t>
            </a:r>
          </a:p>
          <a:p>
            <a:pPr lvl="1">
              <a:lnSpc>
                <a:spcPct val="80000"/>
              </a:lnSpc>
            </a:pPr>
            <a:r>
              <a:rPr lang="nl-NL" sz="2000" smtClean="0"/>
              <a:t>internationale organisatie</a:t>
            </a:r>
            <a:endParaRPr lang="nl-NL" sz="2000" b="1" smtClean="0"/>
          </a:p>
          <a:p>
            <a:pPr>
              <a:lnSpc>
                <a:spcPct val="80000"/>
              </a:lnSpc>
            </a:pPr>
            <a:endParaRPr lang="nl-NL" sz="2000" b="1" smtClean="0"/>
          </a:p>
          <a:p>
            <a:pPr>
              <a:lnSpc>
                <a:spcPct val="80000"/>
              </a:lnSpc>
            </a:pPr>
            <a:r>
              <a:rPr lang="nl-NL" sz="2400" b="1" smtClean="0"/>
              <a:t>Code</a:t>
            </a:r>
            <a:r>
              <a:rPr lang="nl-NL" sz="2000" smtClean="0"/>
              <a:t> </a:t>
            </a:r>
          </a:p>
          <a:p>
            <a:pPr lvl="1">
              <a:lnSpc>
                <a:spcPct val="80000"/>
              </a:lnSpc>
            </a:pPr>
            <a:r>
              <a:rPr lang="nl-NL" sz="2000" smtClean="0"/>
              <a:t>normen en waarden (wet en belofte)</a:t>
            </a:r>
          </a:p>
          <a:p>
            <a:pPr lvl="1">
              <a:lnSpc>
                <a:spcPct val="80000"/>
              </a:lnSpc>
            </a:pPr>
            <a:r>
              <a:rPr lang="nl-NL" sz="2000" smtClean="0"/>
              <a:t>ceremoniën en tradities </a:t>
            </a:r>
          </a:p>
          <a:p>
            <a:pPr lvl="1">
              <a:lnSpc>
                <a:spcPct val="80000"/>
              </a:lnSpc>
            </a:pPr>
            <a:r>
              <a:rPr lang="nl-NL" sz="2000" smtClean="0"/>
              <a:t>Scoutfit (uniform) </a:t>
            </a:r>
          </a:p>
          <a:p>
            <a:pPr lvl="1">
              <a:lnSpc>
                <a:spcPct val="80000"/>
              </a:lnSpc>
            </a:pPr>
            <a:r>
              <a:rPr lang="nl-NL" sz="2000" smtClean="0"/>
              <a:t>identiteit en zingeving </a:t>
            </a:r>
          </a:p>
          <a:p>
            <a:pPr lvl="1">
              <a:lnSpc>
                <a:spcPct val="80000"/>
              </a:lnSpc>
            </a:pPr>
            <a:endParaRPr lang="nl-NL" sz="2000" b="1" smtClean="0"/>
          </a:p>
          <a:p>
            <a:pPr>
              <a:lnSpc>
                <a:spcPct val="80000"/>
              </a:lnSpc>
            </a:pPr>
            <a:r>
              <a:rPr lang="nl-NL" sz="2400" b="1" smtClean="0"/>
              <a:t>Outdoor</a:t>
            </a:r>
            <a:r>
              <a:rPr lang="nl-NL" sz="2000" b="1" smtClean="0"/>
              <a:t> </a:t>
            </a:r>
          </a:p>
          <a:p>
            <a:pPr lvl="1">
              <a:lnSpc>
                <a:spcPct val="80000"/>
              </a:lnSpc>
            </a:pPr>
            <a:r>
              <a:rPr lang="nl-NL" sz="2000" smtClean="0"/>
              <a:t>buitenleven, activiteiten in de natuur</a:t>
            </a:r>
          </a:p>
          <a:p>
            <a:pPr lvl="1">
              <a:lnSpc>
                <a:spcPct val="80000"/>
              </a:lnSpc>
            </a:pPr>
            <a:r>
              <a:rPr lang="nl-NL" sz="2000" smtClean="0"/>
              <a:t>avontuur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nl-NL" sz="3200" smtClean="0"/>
              <a:t>Materialen en producten</a:t>
            </a:r>
          </a:p>
        </p:txBody>
      </p:sp>
      <p:sp>
        <p:nvSpPr>
          <p:cNvPr id="43011" name="Rectangle 3"/>
          <p:cNvSpPr>
            <a:spLocks noGrp="1" noChangeArrowheads="1"/>
          </p:cNvSpPr>
          <p:nvPr>
            <p:ph type="body" idx="1"/>
          </p:nvPr>
        </p:nvSpPr>
        <p:spPr/>
        <p:txBody>
          <a:bodyPr/>
          <a:lstStyle/>
          <a:p>
            <a:pPr>
              <a:lnSpc>
                <a:spcPct val="80000"/>
              </a:lnSpc>
              <a:defRPr/>
            </a:pPr>
            <a:r>
              <a:rPr lang="nl-NL" sz="2000" dirty="0" smtClean="0"/>
              <a:t>Beschikbaar (vervolg)</a:t>
            </a:r>
          </a:p>
          <a:p>
            <a:pPr lvl="1">
              <a:lnSpc>
                <a:spcPct val="80000"/>
              </a:lnSpc>
              <a:defRPr/>
            </a:pPr>
            <a:r>
              <a:rPr lang="nl-NL" sz="1800" dirty="0"/>
              <a:t>Speltakvlaggen</a:t>
            </a:r>
          </a:p>
          <a:p>
            <a:pPr lvl="1">
              <a:lnSpc>
                <a:spcPct val="80000"/>
              </a:lnSpc>
              <a:defRPr/>
            </a:pPr>
            <a:r>
              <a:rPr lang="nl-NL" sz="1800" dirty="0" smtClean="0"/>
              <a:t>Speltaktekens</a:t>
            </a:r>
            <a:endParaRPr lang="nl-NL" sz="1800" dirty="0"/>
          </a:p>
          <a:p>
            <a:pPr lvl="1">
              <a:lnSpc>
                <a:spcPct val="80000"/>
              </a:lnSpc>
              <a:defRPr/>
            </a:pPr>
            <a:r>
              <a:rPr lang="nl-NL" sz="1800" dirty="0" smtClean="0"/>
              <a:t>Posters</a:t>
            </a:r>
          </a:p>
          <a:p>
            <a:pPr lvl="1">
              <a:lnSpc>
                <a:spcPct val="80000"/>
              </a:lnSpc>
              <a:defRPr/>
            </a:pPr>
            <a:r>
              <a:rPr lang="nl-NL" sz="1800" dirty="0" smtClean="0"/>
              <a:t>Beverbadges, welpen insignes</a:t>
            </a:r>
          </a:p>
          <a:p>
            <a:pPr lvl="1">
              <a:lnSpc>
                <a:spcPct val="80000"/>
              </a:lnSpc>
              <a:defRPr/>
            </a:pPr>
            <a:r>
              <a:rPr lang="nl-NL" sz="1800" dirty="0" smtClean="0"/>
              <a:t>Scoutsinsignes 1</a:t>
            </a:r>
            <a:r>
              <a:rPr lang="nl-NL" sz="1800" baseline="30000" dirty="0" smtClean="0"/>
              <a:t>e, </a:t>
            </a:r>
            <a:r>
              <a:rPr lang="nl-NL" sz="1800" dirty="0" smtClean="0"/>
              <a:t>2</a:t>
            </a:r>
            <a:r>
              <a:rPr lang="nl-NL" sz="1800" baseline="30000" dirty="0" smtClean="0"/>
              <a:t>e</a:t>
            </a:r>
            <a:r>
              <a:rPr lang="nl-NL" sz="1800" dirty="0" smtClean="0"/>
              <a:t>  en 3</a:t>
            </a:r>
            <a:r>
              <a:rPr lang="nl-NL" sz="1800" baseline="30000" dirty="0" smtClean="0"/>
              <a:t>e</a:t>
            </a:r>
            <a:r>
              <a:rPr lang="nl-NL" sz="1800" dirty="0" smtClean="0"/>
              <a:t> fase</a:t>
            </a:r>
          </a:p>
          <a:p>
            <a:pPr lvl="1">
              <a:lnSpc>
                <a:spcPct val="80000"/>
              </a:lnSpc>
              <a:defRPr/>
            </a:pPr>
            <a:r>
              <a:rPr lang="nl-NL" sz="1800" dirty="0" smtClean="0"/>
              <a:t>Insignes en jaarbadges </a:t>
            </a:r>
            <a:r>
              <a:rPr lang="nl-NL" sz="1800" dirty="0" err="1" smtClean="0"/>
              <a:t>explorers</a:t>
            </a:r>
            <a:r>
              <a:rPr lang="nl-NL" sz="1800" dirty="0" smtClean="0"/>
              <a:t> met certificaat </a:t>
            </a:r>
            <a:r>
              <a:rPr lang="nl-NL" sz="1800" dirty="0" err="1" smtClean="0"/>
              <a:t>explorers</a:t>
            </a:r>
            <a:endParaRPr lang="nl-NL" sz="1800" dirty="0" smtClean="0"/>
          </a:p>
          <a:p>
            <a:pPr lvl="1">
              <a:lnSpc>
                <a:spcPct val="80000"/>
              </a:lnSpc>
              <a:defRPr/>
            </a:pPr>
            <a:r>
              <a:rPr lang="nl-NL" sz="1800" dirty="0" smtClean="0"/>
              <a:t>Driedelige insigne roverscouts en </a:t>
            </a:r>
            <a:r>
              <a:rPr lang="nl-NL" sz="1800" dirty="0" err="1" smtClean="0"/>
              <a:t>Partenza</a:t>
            </a:r>
            <a:r>
              <a:rPr lang="nl-NL" sz="1800" dirty="0" smtClean="0"/>
              <a:t> </a:t>
            </a:r>
            <a:r>
              <a:rPr lang="nl-NL" sz="1800" dirty="0" err="1" smtClean="0"/>
              <a:t>dasring</a:t>
            </a:r>
            <a:endParaRPr lang="nl-NL" sz="1800" dirty="0" smtClean="0"/>
          </a:p>
          <a:p>
            <a:pPr lvl="1">
              <a:lnSpc>
                <a:spcPct val="80000"/>
              </a:lnSpc>
              <a:defRPr/>
            </a:pPr>
            <a:r>
              <a:rPr lang="nl-NL" sz="1800" dirty="0" err="1" smtClean="0"/>
              <a:t>Awards</a:t>
            </a:r>
            <a:endParaRPr lang="nl-NL" sz="1800" dirty="0" smtClean="0"/>
          </a:p>
          <a:p>
            <a:pPr lvl="1">
              <a:lnSpc>
                <a:spcPct val="80000"/>
              </a:lnSpc>
              <a:defRPr/>
            </a:pPr>
            <a:r>
              <a:rPr lang="nl-NL" sz="1800" smtClean="0"/>
              <a:t>Installatiekaarten bevers</a:t>
            </a:r>
            <a:r>
              <a:rPr lang="nl-NL" sz="1800" dirty="0" smtClean="0"/>
              <a:t>, welpen, scouts</a:t>
            </a:r>
          </a:p>
          <a:p>
            <a:pPr lvl="1">
              <a:lnSpc>
                <a:spcPct val="80000"/>
              </a:lnSpc>
              <a:defRPr/>
            </a:pPr>
            <a:r>
              <a:rPr lang="nl-NL" sz="1800" dirty="0" smtClean="0"/>
              <a:t>Funbadges voor leiding bevers en welpen</a:t>
            </a:r>
          </a:p>
          <a:p>
            <a:pPr lvl="1">
              <a:lnSpc>
                <a:spcPct val="80000"/>
              </a:lnSpc>
              <a:defRPr/>
            </a:pPr>
            <a:r>
              <a:rPr lang="nl-NL" sz="1800" dirty="0" smtClean="0"/>
              <a:t>Allerlei downloads</a:t>
            </a:r>
          </a:p>
          <a:p>
            <a:pPr lvl="1">
              <a:lnSpc>
                <a:spcPct val="80000"/>
              </a:lnSpc>
              <a:defRPr/>
            </a:pPr>
            <a:r>
              <a:rPr lang="nl-NL" sz="1800" dirty="0" smtClean="0"/>
              <a:t>Jeugdwebsites</a:t>
            </a:r>
          </a:p>
          <a:p>
            <a:pPr marL="0" indent="0">
              <a:lnSpc>
                <a:spcPct val="80000"/>
              </a:lnSpc>
              <a:buFontTx/>
              <a:buNone/>
              <a:defRPr/>
            </a:pPr>
            <a:endParaRPr lang="nl-NL" sz="2000"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p:txBody>
          <a:bodyPr/>
          <a:lstStyle/>
          <a:p>
            <a:pPr eaLnBrk="1" hangingPunct="1"/>
            <a:endParaRPr lang="nl-NL" smtClean="0"/>
          </a:p>
        </p:txBody>
      </p:sp>
      <p:sp>
        <p:nvSpPr>
          <p:cNvPr id="79875" name="Rectangle 3"/>
          <p:cNvSpPr>
            <a:spLocks noGrp="1" noChangeArrowheads="1"/>
          </p:cNvSpPr>
          <p:nvPr>
            <p:ph type="body" idx="4294967295"/>
          </p:nvPr>
        </p:nvSpPr>
        <p:spPr/>
        <p:txBody>
          <a:bodyPr/>
          <a:lstStyle/>
          <a:p>
            <a:pPr algn="ctr" eaLnBrk="1" hangingPunct="1">
              <a:buFontTx/>
              <a:buNone/>
            </a:pPr>
            <a:endParaRPr lang="nl-NL" sz="4000" smtClean="0"/>
          </a:p>
          <a:p>
            <a:pPr algn="ctr" eaLnBrk="1" hangingPunct="1">
              <a:buFontTx/>
              <a:buNone/>
            </a:pPr>
            <a:r>
              <a:rPr lang="nl-NL" sz="4000" smtClean="0"/>
              <a:t>Bedankt voor het luisteren!</a:t>
            </a:r>
          </a:p>
          <a:p>
            <a:pPr algn="ctr" eaLnBrk="1" hangingPunct="1"/>
            <a:endParaRPr lang="nl-NL" sz="4000" smtClean="0"/>
          </a:p>
          <a:p>
            <a:pPr algn="ctr" eaLnBrk="1" hangingPunct="1">
              <a:buFontTx/>
              <a:buNone/>
            </a:pPr>
            <a:r>
              <a:rPr lang="nl-NL" sz="4000" smtClean="0"/>
              <a:t>Nog vragen?</a:t>
            </a:r>
          </a:p>
          <a:p>
            <a:pPr algn="ctr" eaLnBrk="1" hangingPunct="1">
              <a:buFontTx/>
              <a:buNone/>
            </a:pPr>
            <a:r>
              <a:rPr lang="nl-NL" sz="3600" smtClean="0"/>
              <a:t>Mail naar: spelspecialisten@scouting.nl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p:txBody>
          <a:bodyPr/>
          <a:lstStyle/>
          <a:p>
            <a:r>
              <a:rPr lang="nl-NL" smtClean="0"/>
              <a:t>Waar staat SCOUTS voor? </a:t>
            </a:r>
          </a:p>
        </p:txBody>
      </p:sp>
      <p:sp>
        <p:nvSpPr>
          <p:cNvPr id="12291" name="Rectangle 3"/>
          <p:cNvSpPr>
            <a:spLocks noGrp="1" noChangeArrowheads="1"/>
          </p:cNvSpPr>
          <p:nvPr>
            <p:ph type="body" idx="4294967295"/>
          </p:nvPr>
        </p:nvSpPr>
        <p:spPr>
          <a:xfrm>
            <a:off x="457200" y="1557338"/>
            <a:ext cx="6994525" cy="4525962"/>
          </a:xfrm>
        </p:spPr>
        <p:txBody>
          <a:bodyPr/>
          <a:lstStyle/>
          <a:p>
            <a:pPr>
              <a:lnSpc>
                <a:spcPct val="90000"/>
              </a:lnSpc>
            </a:pPr>
            <a:r>
              <a:rPr lang="nl-NL" sz="2400" b="1" smtClean="0"/>
              <a:t>Uitdaging</a:t>
            </a:r>
            <a:r>
              <a:rPr lang="nl-NL" sz="2400" smtClean="0"/>
              <a:t>  </a:t>
            </a:r>
            <a:endParaRPr lang="nl-NL" sz="2800" smtClean="0"/>
          </a:p>
          <a:p>
            <a:pPr lvl="1">
              <a:lnSpc>
                <a:spcPct val="90000"/>
              </a:lnSpc>
            </a:pPr>
            <a:r>
              <a:rPr lang="nl-NL" sz="2000" smtClean="0"/>
              <a:t>persoonlijke ontwikkeling</a:t>
            </a:r>
          </a:p>
          <a:p>
            <a:pPr lvl="1">
              <a:lnSpc>
                <a:spcPct val="90000"/>
              </a:lnSpc>
            </a:pPr>
            <a:r>
              <a:rPr lang="nl-NL" sz="2000" smtClean="0"/>
              <a:t>leren door doen</a:t>
            </a:r>
          </a:p>
          <a:p>
            <a:pPr lvl="1">
              <a:lnSpc>
                <a:spcPct val="90000"/>
              </a:lnSpc>
            </a:pPr>
            <a:r>
              <a:rPr lang="nl-NL" sz="2000" smtClean="0"/>
              <a:t>eigen inbreng</a:t>
            </a:r>
          </a:p>
          <a:p>
            <a:pPr lvl="1">
              <a:lnSpc>
                <a:spcPct val="90000"/>
              </a:lnSpc>
            </a:pPr>
            <a:r>
              <a:rPr lang="nl-NL" sz="2000" smtClean="0"/>
              <a:t>uitdagend programma</a:t>
            </a:r>
          </a:p>
          <a:p>
            <a:pPr lvl="1">
              <a:lnSpc>
                <a:spcPct val="90000"/>
              </a:lnSpc>
              <a:buFontTx/>
              <a:buNone/>
            </a:pPr>
            <a:endParaRPr lang="nl-NL" sz="2000" smtClean="0"/>
          </a:p>
          <a:p>
            <a:pPr>
              <a:lnSpc>
                <a:spcPct val="90000"/>
              </a:lnSpc>
            </a:pPr>
            <a:r>
              <a:rPr lang="nl-NL" sz="2400" b="1" smtClean="0"/>
              <a:t>Team </a:t>
            </a:r>
          </a:p>
          <a:p>
            <a:pPr lvl="1">
              <a:lnSpc>
                <a:spcPct val="90000"/>
              </a:lnSpc>
            </a:pPr>
            <a:r>
              <a:rPr lang="nl-NL" sz="2000" smtClean="0"/>
              <a:t>subgroepen </a:t>
            </a:r>
          </a:p>
          <a:p>
            <a:pPr lvl="1">
              <a:lnSpc>
                <a:spcPct val="90000"/>
              </a:lnSpc>
            </a:pPr>
            <a:r>
              <a:rPr lang="nl-NL" sz="2000" smtClean="0"/>
              <a:t>zelfstandigheid / begeleiding</a:t>
            </a:r>
          </a:p>
          <a:p>
            <a:pPr lvl="1">
              <a:lnSpc>
                <a:spcPct val="90000"/>
              </a:lnSpc>
              <a:buFontTx/>
              <a:buNone/>
            </a:pPr>
            <a:endParaRPr lang="nl-NL" sz="2000" b="1" smtClean="0"/>
          </a:p>
          <a:p>
            <a:pPr>
              <a:lnSpc>
                <a:spcPct val="90000"/>
              </a:lnSpc>
            </a:pPr>
            <a:r>
              <a:rPr lang="nl-NL" sz="2400" b="1" smtClean="0"/>
              <a:t>Spel</a:t>
            </a:r>
            <a:endParaRPr lang="nl-NL" sz="2400" smtClean="0"/>
          </a:p>
          <a:p>
            <a:pPr lvl="1">
              <a:lnSpc>
                <a:spcPct val="90000"/>
              </a:lnSpc>
            </a:pPr>
            <a:r>
              <a:rPr lang="nl-NL" sz="2000" smtClean="0"/>
              <a:t>thematiek </a:t>
            </a:r>
          </a:p>
          <a:p>
            <a:pPr lvl="1">
              <a:lnSpc>
                <a:spcPct val="90000"/>
              </a:lnSpc>
            </a:pPr>
            <a:r>
              <a:rPr lang="nl-NL" sz="2000" smtClean="0"/>
              <a:t>creativiteit &amp; diversiteit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nl-NL" sz="3200" smtClean="0"/>
              <a:t>Activiteitengebieden</a:t>
            </a:r>
          </a:p>
        </p:txBody>
      </p:sp>
      <p:pic>
        <p:nvPicPr>
          <p:cNvPr id="14339" name="Picture 5" descr="Buitenlev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775" y="1484313"/>
            <a:ext cx="155098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Expressie kopi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3438" y="1557338"/>
            <a:ext cx="1606550"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Identitei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7088" y="3933825"/>
            <a:ext cx="155098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Internationaa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3933825"/>
            <a:ext cx="1731963"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Samenlevi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27313" y="3716338"/>
            <a:ext cx="173196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Sport&amp;spel"/>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16688" y="1628775"/>
            <a:ext cx="155098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UItdagende Scouting Technieken"/>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7088" y="1557338"/>
            <a:ext cx="1550987"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2" descr="Veilig &amp; gezond"/>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659563" y="3933825"/>
            <a:ext cx="155098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13"/>
          <p:cNvSpPr txBox="1">
            <a:spLocks noChangeArrowheads="1"/>
          </p:cNvSpPr>
          <p:nvPr/>
        </p:nvSpPr>
        <p:spPr bwMode="auto">
          <a:xfrm>
            <a:off x="539750" y="3213100"/>
            <a:ext cx="2089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sz="1600"/>
              <a:t>Uitdagende Scoutingtechnieken</a:t>
            </a:r>
          </a:p>
        </p:txBody>
      </p:sp>
      <p:sp>
        <p:nvSpPr>
          <p:cNvPr id="14348" name="Text Box 14"/>
          <p:cNvSpPr txBox="1">
            <a:spLocks noChangeArrowheads="1"/>
          </p:cNvSpPr>
          <p:nvPr/>
        </p:nvSpPr>
        <p:spPr bwMode="auto">
          <a:xfrm>
            <a:off x="4716463" y="5589588"/>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sz="1600"/>
              <a:t>Internationaal</a:t>
            </a:r>
          </a:p>
        </p:txBody>
      </p:sp>
      <p:sp>
        <p:nvSpPr>
          <p:cNvPr id="14349" name="Text Box 15"/>
          <p:cNvSpPr txBox="1">
            <a:spLocks noChangeArrowheads="1"/>
          </p:cNvSpPr>
          <p:nvPr/>
        </p:nvSpPr>
        <p:spPr bwMode="auto">
          <a:xfrm>
            <a:off x="6588125" y="5589588"/>
            <a:ext cx="172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sz="1600"/>
              <a:t>Veilig &amp; Gezond</a:t>
            </a:r>
          </a:p>
        </p:txBody>
      </p:sp>
      <p:sp>
        <p:nvSpPr>
          <p:cNvPr id="14350" name="Text Box 16"/>
          <p:cNvSpPr txBox="1">
            <a:spLocks noChangeArrowheads="1"/>
          </p:cNvSpPr>
          <p:nvPr/>
        </p:nvSpPr>
        <p:spPr bwMode="auto">
          <a:xfrm>
            <a:off x="2700338" y="5661025"/>
            <a:ext cx="1439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sz="1600"/>
              <a:t>Samenleving</a:t>
            </a:r>
          </a:p>
        </p:txBody>
      </p:sp>
      <p:sp>
        <p:nvSpPr>
          <p:cNvPr id="14351" name="Text Box 17"/>
          <p:cNvSpPr txBox="1">
            <a:spLocks noChangeArrowheads="1"/>
          </p:cNvSpPr>
          <p:nvPr/>
        </p:nvSpPr>
        <p:spPr bwMode="auto">
          <a:xfrm>
            <a:off x="971550" y="566102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sz="1600"/>
              <a:t>Identiteit</a:t>
            </a:r>
          </a:p>
        </p:txBody>
      </p:sp>
      <p:sp>
        <p:nvSpPr>
          <p:cNvPr id="14352" name="Text Box 18"/>
          <p:cNvSpPr txBox="1">
            <a:spLocks noChangeArrowheads="1"/>
          </p:cNvSpPr>
          <p:nvPr/>
        </p:nvSpPr>
        <p:spPr bwMode="auto">
          <a:xfrm>
            <a:off x="2771775" y="3213100"/>
            <a:ext cx="151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sz="1600"/>
              <a:t>Buitenleven</a:t>
            </a:r>
          </a:p>
        </p:txBody>
      </p:sp>
      <p:sp>
        <p:nvSpPr>
          <p:cNvPr id="14353" name="Text Box 19"/>
          <p:cNvSpPr txBox="1">
            <a:spLocks noChangeArrowheads="1"/>
          </p:cNvSpPr>
          <p:nvPr/>
        </p:nvSpPr>
        <p:spPr bwMode="auto">
          <a:xfrm>
            <a:off x="4716463" y="3213100"/>
            <a:ext cx="1439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sz="1600"/>
              <a:t>Expressie</a:t>
            </a:r>
          </a:p>
        </p:txBody>
      </p:sp>
      <p:sp>
        <p:nvSpPr>
          <p:cNvPr id="14354" name="Text Box 20"/>
          <p:cNvSpPr txBox="1">
            <a:spLocks noChangeArrowheads="1"/>
          </p:cNvSpPr>
          <p:nvPr/>
        </p:nvSpPr>
        <p:spPr bwMode="auto">
          <a:xfrm>
            <a:off x="6516688" y="3284538"/>
            <a:ext cx="1512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nl-NL" sz="1600"/>
              <a:t>Sport &amp; Spel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nl-NL" sz="3200" smtClean="0"/>
              <a:t>Doorlopende leerlijn</a:t>
            </a:r>
          </a:p>
        </p:txBody>
      </p:sp>
      <p:pic>
        <p:nvPicPr>
          <p:cNvPr id="16387" name="Picture 4" descr="Van bevers tot roverscouts def"/>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1203325" y="1498600"/>
            <a:ext cx="6467475" cy="4525963"/>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nl-NL" sz="3200" smtClean="0"/>
              <a:t>Leeftijdsgrenzen</a:t>
            </a:r>
          </a:p>
        </p:txBody>
      </p:sp>
      <p:sp>
        <p:nvSpPr>
          <p:cNvPr id="18435" name="Rectangle 3"/>
          <p:cNvSpPr>
            <a:spLocks noGrp="1" noChangeArrowheads="1"/>
          </p:cNvSpPr>
          <p:nvPr>
            <p:ph type="body" idx="1"/>
          </p:nvPr>
        </p:nvSpPr>
        <p:spPr/>
        <p:txBody>
          <a:bodyPr/>
          <a:lstStyle/>
          <a:p>
            <a:pPr eaLnBrk="1" hangingPunct="1">
              <a:buFontTx/>
              <a:buNone/>
            </a:pPr>
            <a:r>
              <a:rPr lang="nl-NL" smtClean="0"/>
              <a:t>Leeftijdsindeling</a:t>
            </a:r>
          </a:p>
          <a:p>
            <a:pPr eaLnBrk="1" hangingPunct="1"/>
            <a:r>
              <a:rPr lang="nl-NL" smtClean="0"/>
              <a:t>5 – 7 jaar 	(groep 2 en 3)</a:t>
            </a:r>
          </a:p>
          <a:p>
            <a:pPr eaLnBrk="1" hangingPunct="1"/>
            <a:r>
              <a:rPr lang="nl-NL" smtClean="0"/>
              <a:t>7 – 11 jaar	(groep 4 t/m 7)</a:t>
            </a:r>
          </a:p>
          <a:p>
            <a:pPr eaLnBrk="1" hangingPunct="1"/>
            <a:r>
              <a:rPr lang="nl-NL" smtClean="0"/>
              <a:t>11 – 15 jaar	(groep 8, klas 1 t/m 3)</a:t>
            </a:r>
          </a:p>
          <a:p>
            <a:pPr eaLnBrk="1" hangingPunct="1"/>
            <a:r>
              <a:rPr lang="nl-NL" smtClean="0"/>
              <a:t>15 – 18 jaar	(klas 4 t/m 6)</a:t>
            </a:r>
          </a:p>
          <a:p>
            <a:pPr eaLnBrk="1" hangingPunct="1"/>
            <a:r>
              <a:rPr lang="nl-NL" smtClean="0"/>
              <a:t>18 – 21 jaar</a:t>
            </a:r>
          </a:p>
          <a:p>
            <a:pPr eaLnBrk="1" hangingPunct="1"/>
            <a:endParaRPr lang="nl-NL" smtClean="0"/>
          </a:p>
          <a:p>
            <a:pPr eaLnBrk="1" hangingPunct="1"/>
            <a:endParaRPr lang="nl-NL" smtClean="0"/>
          </a:p>
          <a:p>
            <a:pPr eaLnBrk="1" hangingPunct="1"/>
            <a:endParaRPr lang="nl-NL"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p:cNvSpPr>
            <a:spLocks noGrp="1"/>
          </p:cNvSpPr>
          <p:nvPr>
            <p:ph type="title"/>
          </p:nvPr>
        </p:nvSpPr>
        <p:spPr/>
        <p:txBody>
          <a:bodyPr/>
          <a:lstStyle/>
          <a:p>
            <a:r>
              <a:rPr lang="nl-NL" sz="3200" smtClean="0"/>
              <a:t>Speltaktekens</a:t>
            </a:r>
          </a:p>
        </p:txBody>
      </p:sp>
      <p:pic>
        <p:nvPicPr>
          <p:cNvPr id="2048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1975" y="1214438"/>
            <a:ext cx="25463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p:cNvPicPr>
            <a:picLocks noChangeAspect="1" noChangeArrowheads="1"/>
          </p:cNvPicPr>
          <p:nvPr/>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2033588" y="3546475"/>
            <a:ext cx="2541587"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86338" y="3546475"/>
            <a:ext cx="25463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5"/>
          <p:cNvPicPr>
            <a:picLocks noChangeAspect="1" noChangeArrowheads="1"/>
          </p:cNvPicPr>
          <p:nvPr/>
        </p:nvPicPr>
        <p:blipFill>
          <a:blip r:embed="rId5"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6415088" y="1233488"/>
            <a:ext cx="254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noChangeArrowheads="1"/>
          </p:cNvPicPr>
          <p:nvPr/>
        </p:nvPicPr>
        <p:blipFill>
          <a:blip r:embed="rId6"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3600450" y="1223963"/>
            <a:ext cx="254635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PT_Blad">
  <a:themeElements>
    <a:clrScheme name="PPT_Bl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_Blad">
      <a:majorFont>
        <a:latin typeface="Impact"/>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Bla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_Bla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_Bla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_Bla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_Bla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_Bla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_Bla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_Bla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_Bla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_Bla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_Bla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_Bla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754</TotalTime>
  <Words>4578</Words>
  <Application>Microsoft Office PowerPoint</Application>
  <PresentationFormat>Diavoorstelling (4:3)</PresentationFormat>
  <Paragraphs>519</Paragraphs>
  <Slides>41</Slides>
  <Notes>34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41</vt:i4>
      </vt:variant>
    </vt:vector>
  </HeadingPairs>
  <TitlesOfParts>
    <vt:vector size="46" baseType="lpstr">
      <vt:lpstr>Arial</vt:lpstr>
      <vt:lpstr>Gill Sans MT</vt:lpstr>
      <vt:lpstr>Impact</vt:lpstr>
      <vt:lpstr>Lucida Grande</vt:lpstr>
      <vt:lpstr>PPT_Blad</vt:lpstr>
      <vt:lpstr>Spelvisie en Methode</vt:lpstr>
      <vt:lpstr>Programma</vt:lpstr>
      <vt:lpstr>PowerPoint-presentatie</vt:lpstr>
      <vt:lpstr>Waar staat SCOUTS voor? </vt:lpstr>
      <vt:lpstr>Waar staat SCOUTS voor? </vt:lpstr>
      <vt:lpstr>Activiteitengebieden</vt:lpstr>
      <vt:lpstr>Doorlopende leerlijn</vt:lpstr>
      <vt:lpstr>Leeftijdsgrenzen</vt:lpstr>
      <vt:lpstr>Speltaktekens</vt:lpstr>
      <vt:lpstr>Progressiematrix</vt:lpstr>
      <vt:lpstr>Progressiematrix</vt:lpstr>
      <vt:lpstr>Wet</vt:lpstr>
      <vt:lpstr>Belofte</vt:lpstr>
      <vt:lpstr>Bevers</vt:lpstr>
      <vt:lpstr>Bewoners van het dorp</vt:lpstr>
      <vt:lpstr>Het dorp Hotsjietonia</vt:lpstr>
      <vt:lpstr>Welpen: allemaal in de jungle</vt:lpstr>
      <vt:lpstr>Bewoners Jungle</vt:lpstr>
      <vt:lpstr>Junglekaart</vt:lpstr>
      <vt:lpstr>Nest-tekens en helper/gids</vt:lpstr>
      <vt:lpstr>Insignes welpen</vt:lpstr>
      <vt:lpstr>Scouts: avonturen van een ploeg</vt:lpstr>
      <vt:lpstr>Opbouw programma scouts</vt:lpstr>
      <vt:lpstr>PowerPoint-presentatie</vt:lpstr>
      <vt:lpstr>PowerPoint-presentatie</vt:lpstr>
      <vt:lpstr>Werken met fasen en insignes</vt:lpstr>
      <vt:lpstr>Specialisatie-insignes</vt:lpstr>
      <vt:lpstr>Nog meer insignes…</vt:lpstr>
      <vt:lpstr>Explorers</vt:lpstr>
      <vt:lpstr>Insignes explorers</vt:lpstr>
      <vt:lpstr>Jaarbadges</vt:lpstr>
      <vt:lpstr>Jaarbadges</vt:lpstr>
      <vt:lpstr>Insignes per activiteitengebied</vt:lpstr>
      <vt:lpstr>Insignes explorers</vt:lpstr>
      <vt:lpstr>Insignes explorers</vt:lpstr>
      <vt:lpstr>Roverscouts</vt:lpstr>
      <vt:lpstr>Roverscouts</vt:lpstr>
      <vt:lpstr>Eindceremonie</vt:lpstr>
      <vt:lpstr>Materialen en producten</vt:lpstr>
      <vt:lpstr>Materialen en producten</vt:lpstr>
      <vt:lpstr>PowerPoint-presentatie</vt:lpstr>
    </vt:vector>
  </TitlesOfParts>
  <Company>Scouting Nederland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mba</dc:creator>
  <cp:keywords>Presentatie Spelvisie per speltak</cp:keywords>
  <cp:lastModifiedBy>Ruyt, Renée van der</cp:lastModifiedBy>
  <cp:revision>67</cp:revision>
  <dcterms:created xsi:type="dcterms:W3CDTF">2010-09-07T09:24:07Z</dcterms:created>
  <dcterms:modified xsi:type="dcterms:W3CDTF">2014-02-13T09:45:47Z</dcterms:modified>
</cp:coreProperties>
</file>